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1"/>
  </p:notesMasterIdLst>
  <p:sldIdLst>
    <p:sldId id="280" r:id="rId2"/>
    <p:sldId id="281" r:id="rId3"/>
    <p:sldId id="282" r:id="rId4"/>
    <p:sldId id="283" r:id="rId5"/>
    <p:sldId id="284" r:id="rId6"/>
    <p:sldId id="258" r:id="rId7"/>
    <p:sldId id="285" r:id="rId8"/>
    <p:sldId id="286" r:id="rId9"/>
    <p:sldId id="287" r:id="rId10"/>
    <p:sldId id="288" r:id="rId11"/>
    <p:sldId id="289" r:id="rId12"/>
    <p:sldId id="259" r:id="rId13"/>
    <p:sldId id="266" r:id="rId14"/>
    <p:sldId id="260" r:id="rId15"/>
    <p:sldId id="290" r:id="rId16"/>
    <p:sldId id="291" r:id="rId17"/>
    <p:sldId id="292" r:id="rId18"/>
    <p:sldId id="261" r:id="rId19"/>
    <p:sldId id="262" r:id="rId20"/>
    <p:sldId id="263" r:id="rId21"/>
    <p:sldId id="293" r:id="rId22"/>
    <p:sldId id="264" r:id="rId23"/>
    <p:sldId id="268" r:id="rId24"/>
    <p:sldId id="294" r:id="rId25"/>
    <p:sldId id="295" r:id="rId26"/>
    <p:sldId id="296" r:id="rId27"/>
    <p:sldId id="297" r:id="rId28"/>
    <p:sldId id="298" r:id="rId29"/>
    <p:sldId id="299" r:id="rId30"/>
    <p:sldId id="300" r:id="rId31"/>
    <p:sldId id="301" r:id="rId32"/>
    <p:sldId id="304" r:id="rId33"/>
    <p:sldId id="305" r:id="rId34"/>
    <p:sldId id="306" r:id="rId35"/>
    <p:sldId id="316" r:id="rId36"/>
    <p:sldId id="307" r:id="rId37"/>
    <p:sldId id="317" r:id="rId38"/>
    <p:sldId id="308" r:id="rId39"/>
    <p:sldId id="318" r:id="rId40"/>
    <p:sldId id="310" r:id="rId41"/>
    <p:sldId id="309" r:id="rId42"/>
    <p:sldId id="319" r:id="rId43"/>
    <p:sldId id="311" r:id="rId44"/>
    <p:sldId id="312" r:id="rId45"/>
    <p:sldId id="313" r:id="rId46"/>
    <p:sldId id="314" r:id="rId47"/>
    <p:sldId id="315" r:id="rId48"/>
    <p:sldId id="321" r:id="rId49"/>
    <p:sldId id="320"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6" autoAdjust="0"/>
    <p:restoredTop sz="94761" autoAdjust="0"/>
  </p:normalViewPr>
  <p:slideViewPr>
    <p:cSldViewPr>
      <p:cViewPr varScale="1">
        <p:scale>
          <a:sx n="70" d="100"/>
          <a:sy n="70"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047CE-F6DB-428F-B2B0-117CE3AC792B}" type="datetimeFigureOut">
              <a:rPr lang="en-US" smtClean="0"/>
              <a:pPr/>
              <a:t>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22F75-F843-4515-9DAB-7DCF56266B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a:p>
            <a:endParaRPr lang="en-US" smtClean="0"/>
          </a:p>
          <a:p>
            <a:endParaRPr lang="en-US" smtClean="0"/>
          </a:p>
        </p:txBody>
      </p:sp>
      <p:sp>
        <p:nvSpPr>
          <p:cNvPr id="72708" name="Slide Number Placeholder 3"/>
          <p:cNvSpPr>
            <a:spLocks noGrp="1"/>
          </p:cNvSpPr>
          <p:nvPr>
            <p:ph type="sldNum" sz="quarter" idx="5"/>
          </p:nvPr>
        </p:nvSpPr>
        <p:spPr>
          <a:noFill/>
        </p:spPr>
        <p:txBody>
          <a:bodyPr/>
          <a:lstStyle/>
          <a:p>
            <a:fld id="{9CF0A321-28CB-4C0A-86A5-2C3908A0F956}"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22F75-F843-4515-9DAB-7DCF56266B0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98306" name="Group 2"/>
          <p:cNvGrpSpPr>
            <a:grpSpLocks/>
          </p:cNvGrpSpPr>
          <p:nvPr/>
        </p:nvGrpSpPr>
        <p:grpSpPr bwMode="auto">
          <a:xfrm>
            <a:off x="-6350" y="20638"/>
            <a:ext cx="9144000" cy="6858000"/>
            <a:chOff x="0" y="0"/>
            <a:chExt cx="5760" cy="4320"/>
          </a:xfrm>
        </p:grpSpPr>
        <p:sp>
          <p:nvSpPr>
            <p:cNvPr id="9830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9830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98309"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98310" name="Group 6"/>
          <p:cNvGrpSpPr>
            <a:grpSpLocks/>
          </p:cNvGrpSpPr>
          <p:nvPr/>
        </p:nvGrpSpPr>
        <p:grpSpPr bwMode="auto">
          <a:xfrm>
            <a:off x="-1588" y="6034088"/>
            <a:ext cx="7845426" cy="850900"/>
            <a:chOff x="0" y="3792"/>
            <a:chExt cx="4942" cy="536"/>
          </a:xfrm>
        </p:grpSpPr>
        <p:sp>
          <p:nvSpPr>
            <p:cNvPr id="9831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98312" name="Group 8"/>
            <p:cNvGrpSpPr>
              <a:grpSpLocks/>
            </p:cNvGrpSpPr>
            <p:nvPr userDrawn="1"/>
          </p:nvGrpSpPr>
          <p:grpSpPr bwMode="auto">
            <a:xfrm>
              <a:off x="2486" y="3792"/>
              <a:ext cx="2456" cy="536"/>
              <a:chOff x="2486" y="3792"/>
              <a:chExt cx="2456" cy="536"/>
            </a:xfrm>
          </p:grpSpPr>
          <p:sp>
            <p:nvSpPr>
              <p:cNvPr id="98313"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9831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9831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9831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9831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9831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98319" name="Group 15"/>
          <p:cNvGrpSpPr>
            <a:grpSpLocks/>
          </p:cNvGrpSpPr>
          <p:nvPr/>
        </p:nvGrpSpPr>
        <p:grpSpPr bwMode="auto">
          <a:xfrm>
            <a:off x="627063" y="6021388"/>
            <a:ext cx="5684837" cy="849312"/>
            <a:chOff x="395" y="3793"/>
            <a:chExt cx="3581" cy="535"/>
          </a:xfrm>
        </p:grpSpPr>
        <p:sp>
          <p:nvSpPr>
            <p:cNvPr id="98320"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98321"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98322"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98323"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98324"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98325"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9832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9832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98328" name="Rectangle 24"/>
          <p:cNvSpPr>
            <a:spLocks noGrp="1" noChangeArrowheads="1"/>
          </p:cNvSpPr>
          <p:nvPr>
            <p:ph type="dt" sz="quarter" idx="2"/>
          </p:nvPr>
        </p:nvSpPr>
        <p:spPr/>
        <p:txBody>
          <a:bodyPr/>
          <a:lstStyle>
            <a:lvl1pPr>
              <a:defRPr/>
            </a:lvl1pPr>
          </a:lstStyle>
          <a:p>
            <a:endParaRPr lang="en-US"/>
          </a:p>
        </p:txBody>
      </p:sp>
      <p:sp>
        <p:nvSpPr>
          <p:cNvPr id="98329" name="Rectangle 25"/>
          <p:cNvSpPr>
            <a:spLocks noGrp="1" noChangeArrowheads="1"/>
          </p:cNvSpPr>
          <p:nvPr>
            <p:ph type="sldNum" sz="quarter" idx="4"/>
          </p:nvPr>
        </p:nvSpPr>
        <p:spPr/>
        <p:txBody>
          <a:bodyPr/>
          <a:lstStyle>
            <a:lvl1pPr>
              <a:defRPr/>
            </a:lvl1pPr>
          </a:lstStyle>
          <a:p>
            <a:fld id="{73FFF4F9-27A7-4DD3-858B-C96209F1ABE9}" type="slidenum">
              <a:rPr lang="en-US"/>
              <a:pPr/>
              <a:t>‹#›</a:t>
            </a:fld>
            <a:endParaRPr lang="en-US"/>
          </a:p>
        </p:txBody>
      </p:sp>
      <p:sp>
        <p:nvSpPr>
          <p:cNvPr id="98330"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8326"/>
                                        </p:tgtEl>
                                        <p:attrNameLst>
                                          <p:attrName>style.visibility</p:attrName>
                                        </p:attrNameLst>
                                      </p:cBhvr>
                                      <p:to>
                                        <p:strVal val="visible"/>
                                      </p:to>
                                    </p:set>
                                    <p:anim calcmode="lin" valueType="num">
                                      <p:cBhvr>
                                        <p:cTn id="7" dur="500" fill="hold"/>
                                        <p:tgtEl>
                                          <p:spTgt spid="98326"/>
                                        </p:tgtEl>
                                        <p:attrNameLst>
                                          <p:attrName>ppt_w</p:attrName>
                                        </p:attrNameLst>
                                      </p:cBhvr>
                                      <p:tavLst>
                                        <p:tav tm="0">
                                          <p:val>
                                            <p:fltVal val="0"/>
                                          </p:val>
                                        </p:tav>
                                        <p:tav tm="100000">
                                          <p:val>
                                            <p:strVal val="#ppt_w"/>
                                          </p:val>
                                        </p:tav>
                                      </p:tavLst>
                                    </p:anim>
                                    <p:anim calcmode="lin" valueType="num">
                                      <p:cBhvr>
                                        <p:cTn id="8" dur="500" fill="hold"/>
                                        <p:tgtEl>
                                          <p:spTgt spid="98326"/>
                                        </p:tgtEl>
                                        <p:attrNameLst>
                                          <p:attrName>ppt_h</p:attrName>
                                        </p:attrNameLst>
                                      </p:cBhvr>
                                      <p:tavLst>
                                        <p:tav tm="0">
                                          <p:val>
                                            <p:fltVal val="0"/>
                                          </p:val>
                                        </p:tav>
                                        <p:tav tm="100000">
                                          <p:val>
                                            <p:strVal val="#ppt_h"/>
                                          </p:val>
                                        </p:tav>
                                      </p:tavLst>
                                    </p:anim>
                                    <p:anim calcmode="lin" valueType="num">
                                      <p:cBhvr>
                                        <p:cTn id="9" dur="500" fill="hold"/>
                                        <p:tgtEl>
                                          <p:spTgt spid="98326"/>
                                        </p:tgtEl>
                                        <p:attrNameLst>
                                          <p:attrName>style.rotation</p:attrName>
                                        </p:attrNameLst>
                                      </p:cBhvr>
                                      <p:tavLst>
                                        <p:tav tm="0">
                                          <p:val>
                                            <p:fltVal val="360"/>
                                          </p:val>
                                        </p:tav>
                                        <p:tav tm="100000">
                                          <p:val>
                                            <p:fltVal val="0"/>
                                          </p:val>
                                        </p:tav>
                                      </p:tavLst>
                                    </p:anim>
                                    <p:animEffect transition="in" filter="fade">
                                      <p:cBhvr>
                                        <p:cTn id="10" dur="500"/>
                                        <p:tgtEl>
                                          <p:spTgt spid="983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8327">
                                            <p:txEl>
                                              <p:pRg st="0" end="0"/>
                                            </p:txEl>
                                          </p:spTgt>
                                        </p:tgtEl>
                                        <p:attrNameLst>
                                          <p:attrName>style.visibility</p:attrName>
                                        </p:attrNameLst>
                                      </p:cBhvr>
                                      <p:to>
                                        <p:strVal val="visible"/>
                                      </p:to>
                                    </p:set>
                                    <p:anim calcmode="lin" valueType="num">
                                      <p:cBhvr>
                                        <p:cTn id="15" dur="500" fill="hold"/>
                                        <p:tgtEl>
                                          <p:spTgt spid="983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83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83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983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6" grpId="0"/>
      <p:bldP spid="983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98327"/>
                        </p:tgtEl>
                        <p:attrNameLst>
                          <p:attrName>style.visibility</p:attrName>
                        </p:attrNameLst>
                      </p:cBhvr>
                      <p:to>
                        <p:strVal val="visible"/>
                      </p:to>
                    </p:set>
                    <p:anim calcmode="lin" valueType="num">
                      <p:cBhvr>
                        <p:cTn dur="500" fill="hold"/>
                        <p:tgtEl>
                          <p:spTgt spid="98327"/>
                        </p:tgtEl>
                        <p:attrNameLst>
                          <p:attrName>ppt_w</p:attrName>
                        </p:attrNameLst>
                      </p:cBhvr>
                      <p:tavLst>
                        <p:tav tm="0">
                          <p:val>
                            <p:fltVal val="0"/>
                          </p:val>
                        </p:tav>
                        <p:tav tm="100000">
                          <p:val>
                            <p:strVal val="#ppt_w"/>
                          </p:val>
                        </p:tav>
                      </p:tavLst>
                    </p:anim>
                    <p:anim calcmode="lin" valueType="num">
                      <p:cBhvr>
                        <p:cTn dur="500" fill="hold"/>
                        <p:tgtEl>
                          <p:spTgt spid="98327"/>
                        </p:tgtEl>
                        <p:attrNameLst>
                          <p:attrName>ppt_h</p:attrName>
                        </p:attrNameLst>
                      </p:cBhvr>
                      <p:tavLst>
                        <p:tav tm="0">
                          <p:val>
                            <p:fltVal val="0"/>
                          </p:val>
                        </p:tav>
                        <p:tav tm="100000">
                          <p:val>
                            <p:strVal val="#ppt_h"/>
                          </p:val>
                        </p:tav>
                      </p:tavLst>
                    </p:anim>
                    <p:anim calcmode="lin" valueType="num">
                      <p:cBhvr>
                        <p:cTn dur="500" fill="hold"/>
                        <p:tgtEl>
                          <p:spTgt spid="98327"/>
                        </p:tgtEl>
                        <p:attrNameLst>
                          <p:attrName>style.rotation</p:attrName>
                        </p:attrNameLst>
                      </p:cBhvr>
                      <p:tavLst>
                        <p:tav tm="0">
                          <p:val>
                            <p:fltVal val="360"/>
                          </p:val>
                        </p:tav>
                        <p:tav tm="100000">
                          <p:val>
                            <p:fltVal val="0"/>
                          </p:val>
                        </p:tav>
                      </p:tavLst>
                    </p:anim>
                    <p:animEffect transition="in" filter="fade">
                      <p:cBhvr>
                        <p:cTn dur="500"/>
                        <p:tgtEl>
                          <p:spTgt spid="983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B39A30-7F60-4F22-8CF0-37E65D1A04B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1F536A-DA6B-48BB-A373-90336959E4E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B21CD474-2B37-49B2-A231-9A2BD05D6A5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FF752B49-2611-47AD-865F-AD9D8A87EA9F}" type="slidenum">
              <a:rPr lang="en-US"/>
              <a:pPr>
                <a:defRPr/>
              </a:pPr>
              <a:t>‹#›</a:t>
            </a:fld>
            <a:endParaRPr lang="en-US"/>
          </a:p>
        </p:txBody>
      </p:sp>
    </p:spTree>
  </p:cSld>
  <p:clrMapOvr>
    <a:masterClrMapping/>
  </p:clrMapOvr>
  <p:transition advClick="0"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65DEA914-0511-499F-A0E0-7260B90A7F39}" type="slidenum">
              <a:rPr lang="en-US"/>
              <a:pPr>
                <a:defRPr/>
              </a:pPr>
              <a:t>‹#›</a:t>
            </a:fld>
            <a:endParaRPr lang="en-US"/>
          </a:p>
        </p:txBody>
      </p:sp>
    </p:spTree>
  </p:cSld>
  <p:clrMapOvr>
    <a:masterClrMapping/>
  </p:clrMapOvr>
  <p:transition advClick="0"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C2E4882E-EA3E-4F22-8DA6-EED3C2607FC4}" type="slidenum">
              <a:rPr lang="en-US"/>
              <a:pPr>
                <a:defRPr/>
              </a:pPr>
              <a:t>‹#›</a:t>
            </a:fld>
            <a:endParaRPr lang="en-US"/>
          </a:p>
        </p:txBody>
      </p:sp>
    </p:spTree>
  </p:cSld>
  <p:clrMapOvr>
    <a:masterClrMapping/>
  </p:clrMapOvr>
  <p:transition advClick="0" advTm="20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0013" y="18272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0013" y="39608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4AEB32F9-EA0E-48BA-AD13-D4BD9294B762}" type="slidenum">
              <a:rPr lang="en-US"/>
              <a:pPr>
                <a:defRPr/>
              </a:pPr>
              <a:t>‹#›</a:t>
            </a:fld>
            <a:endParaRPr lang="en-US"/>
          </a:p>
        </p:txBody>
      </p:sp>
    </p:spTree>
  </p:cSld>
  <p:clrMapOvr>
    <a:masterClrMapping/>
  </p:clrMapOvr>
  <p:transition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0D8AE8-E607-4A65-A780-E7F9186E96C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323395-3DDB-40B8-A271-F96A8C70D8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F07E34-1266-492D-A4FD-8050ED9EE9A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C15588A-6909-428D-9132-B55B5ED913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42228E-5A8D-45C4-BEE1-94A614699D5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8B03BD-BA52-4C8A-B656-1AAA4E0A36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90A457-B891-490E-B11E-4DDEDC323F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6C054A-272F-4E1C-9EEE-7F83F9B8F71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97282" name="Group 2"/>
          <p:cNvGrpSpPr>
            <a:grpSpLocks/>
          </p:cNvGrpSpPr>
          <p:nvPr/>
        </p:nvGrpSpPr>
        <p:grpSpPr bwMode="auto">
          <a:xfrm>
            <a:off x="0" y="0"/>
            <a:ext cx="9144000" cy="6858000"/>
            <a:chOff x="0" y="0"/>
            <a:chExt cx="5760" cy="4320"/>
          </a:xfrm>
        </p:grpSpPr>
        <p:sp>
          <p:nvSpPr>
            <p:cNvPr id="9728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9728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97285"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97286" name="Group 6"/>
          <p:cNvGrpSpPr>
            <a:grpSpLocks/>
          </p:cNvGrpSpPr>
          <p:nvPr/>
        </p:nvGrpSpPr>
        <p:grpSpPr bwMode="auto">
          <a:xfrm>
            <a:off x="0" y="6019800"/>
            <a:ext cx="7848600" cy="857250"/>
            <a:chOff x="0" y="3792"/>
            <a:chExt cx="4944" cy="540"/>
          </a:xfrm>
        </p:grpSpPr>
        <p:sp>
          <p:nvSpPr>
            <p:cNvPr id="9728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97288" name="Group 8"/>
            <p:cNvGrpSpPr>
              <a:grpSpLocks/>
            </p:cNvGrpSpPr>
            <p:nvPr userDrawn="1"/>
          </p:nvGrpSpPr>
          <p:grpSpPr bwMode="auto">
            <a:xfrm>
              <a:off x="2486" y="3792"/>
              <a:ext cx="2458" cy="540"/>
              <a:chOff x="2486" y="3792"/>
              <a:chExt cx="2458" cy="540"/>
            </a:xfrm>
          </p:grpSpPr>
          <p:sp>
            <p:nvSpPr>
              <p:cNvPr id="97289"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9729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9729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9729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9729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9729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97295" name="Group 15"/>
          <p:cNvGrpSpPr>
            <a:grpSpLocks/>
          </p:cNvGrpSpPr>
          <p:nvPr/>
        </p:nvGrpSpPr>
        <p:grpSpPr bwMode="auto">
          <a:xfrm>
            <a:off x="627063" y="6021388"/>
            <a:ext cx="5684837" cy="849312"/>
            <a:chOff x="395" y="3793"/>
            <a:chExt cx="3581" cy="535"/>
          </a:xfrm>
        </p:grpSpPr>
        <p:sp>
          <p:nvSpPr>
            <p:cNvPr id="97296"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97297"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97298"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97299"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97300"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97301"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9730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730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30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9730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9730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90BABF3D-8F39-4692-A2E5-8706E0CBE17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7302"/>
                                        </p:tgtEl>
                                        <p:attrNameLst>
                                          <p:attrName>style.visibility</p:attrName>
                                        </p:attrNameLst>
                                      </p:cBhvr>
                                      <p:to>
                                        <p:strVal val="visible"/>
                                      </p:to>
                                    </p:set>
                                    <p:anim calcmode="lin" valueType="num">
                                      <p:cBhvr>
                                        <p:cTn id="7" dur="500" fill="hold"/>
                                        <p:tgtEl>
                                          <p:spTgt spid="97302"/>
                                        </p:tgtEl>
                                        <p:attrNameLst>
                                          <p:attrName>ppt_w</p:attrName>
                                        </p:attrNameLst>
                                      </p:cBhvr>
                                      <p:tavLst>
                                        <p:tav tm="0">
                                          <p:val>
                                            <p:fltVal val="0"/>
                                          </p:val>
                                        </p:tav>
                                        <p:tav tm="100000">
                                          <p:val>
                                            <p:strVal val="#ppt_w"/>
                                          </p:val>
                                        </p:tav>
                                      </p:tavLst>
                                    </p:anim>
                                    <p:anim calcmode="lin" valueType="num">
                                      <p:cBhvr>
                                        <p:cTn id="8" dur="500" fill="hold"/>
                                        <p:tgtEl>
                                          <p:spTgt spid="97302"/>
                                        </p:tgtEl>
                                        <p:attrNameLst>
                                          <p:attrName>ppt_h</p:attrName>
                                        </p:attrNameLst>
                                      </p:cBhvr>
                                      <p:tavLst>
                                        <p:tav tm="0">
                                          <p:val>
                                            <p:fltVal val="0"/>
                                          </p:val>
                                        </p:tav>
                                        <p:tav tm="100000">
                                          <p:val>
                                            <p:strVal val="#ppt_h"/>
                                          </p:val>
                                        </p:tav>
                                      </p:tavLst>
                                    </p:anim>
                                    <p:anim calcmode="lin" valueType="num">
                                      <p:cBhvr>
                                        <p:cTn id="9" dur="500" fill="hold"/>
                                        <p:tgtEl>
                                          <p:spTgt spid="97302"/>
                                        </p:tgtEl>
                                        <p:attrNameLst>
                                          <p:attrName>style.rotation</p:attrName>
                                        </p:attrNameLst>
                                      </p:cBhvr>
                                      <p:tavLst>
                                        <p:tav tm="0">
                                          <p:val>
                                            <p:fltVal val="360"/>
                                          </p:val>
                                        </p:tav>
                                        <p:tav tm="100000">
                                          <p:val>
                                            <p:fltVal val="0"/>
                                          </p:val>
                                        </p:tav>
                                      </p:tavLst>
                                    </p:anim>
                                    <p:animEffect transition="in" filter="fade">
                                      <p:cBhvr>
                                        <p:cTn id="10" dur="500"/>
                                        <p:tgtEl>
                                          <p:spTgt spid="9730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7303">
                                            <p:txEl>
                                              <p:pRg st="0" end="0"/>
                                            </p:txEl>
                                          </p:spTgt>
                                        </p:tgtEl>
                                        <p:attrNameLst>
                                          <p:attrName>style.visibility</p:attrName>
                                        </p:attrNameLst>
                                      </p:cBhvr>
                                      <p:to>
                                        <p:strVal val="visible"/>
                                      </p:to>
                                    </p:set>
                                    <p:anim calcmode="lin" valueType="num">
                                      <p:cBhvr>
                                        <p:cTn id="15" dur="500" fill="hold"/>
                                        <p:tgtEl>
                                          <p:spTgt spid="9730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730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730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9730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97303">
                                            <p:txEl>
                                              <p:pRg st="1" end="1"/>
                                            </p:txEl>
                                          </p:spTgt>
                                        </p:tgtEl>
                                        <p:attrNameLst>
                                          <p:attrName>style.visibility</p:attrName>
                                        </p:attrNameLst>
                                      </p:cBhvr>
                                      <p:to>
                                        <p:strVal val="visible"/>
                                      </p:to>
                                    </p:set>
                                    <p:anim calcmode="lin" valueType="num">
                                      <p:cBhvr>
                                        <p:cTn id="21" dur="500" fill="hold"/>
                                        <p:tgtEl>
                                          <p:spTgt spid="9730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30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9730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9730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97303">
                                            <p:txEl>
                                              <p:pRg st="2" end="2"/>
                                            </p:txEl>
                                          </p:spTgt>
                                        </p:tgtEl>
                                        <p:attrNameLst>
                                          <p:attrName>style.visibility</p:attrName>
                                        </p:attrNameLst>
                                      </p:cBhvr>
                                      <p:to>
                                        <p:strVal val="visible"/>
                                      </p:to>
                                    </p:set>
                                    <p:anim calcmode="lin" valueType="num">
                                      <p:cBhvr>
                                        <p:cTn id="27" dur="500" fill="hold"/>
                                        <p:tgtEl>
                                          <p:spTgt spid="9730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9730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9730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9730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97303">
                                            <p:txEl>
                                              <p:pRg st="3" end="3"/>
                                            </p:txEl>
                                          </p:spTgt>
                                        </p:tgtEl>
                                        <p:attrNameLst>
                                          <p:attrName>style.visibility</p:attrName>
                                        </p:attrNameLst>
                                      </p:cBhvr>
                                      <p:to>
                                        <p:strVal val="visible"/>
                                      </p:to>
                                    </p:set>
                                    <p:anim calcmode="lin" valueType="num">
                                      <p:cBhvr>
                                        <p:cTn id="33" dur="500" fill="hold"/>
                                        <p:tgtEl>
                                          <p:spTgt spid="9730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9730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9730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9730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97303">
                                            <p:txEl>
                                              <p:pRg st="4" end="4"/>
                                            </p:txEl>
                                          </p:spTgt>
                                        </p:tgtEl>
                                        <p:attrNameLst>
                                          <p:attrName>style.visibility</p:attrName>
                                        </p:attrNameLst>
                                      </p:cBhvr>
                                      <p:to>
                                        <p:strVal val="visible"/>
                                      </p:to>
                                    </p:set>
                                    <p:anim calcmode="lin" valueType="num">
                                      <p:cBhvr>
                                        <p:cTn id="39" dur="500" fill="hold"/>
                                        <p:tgtEl>
                                          <p:spTgt spid="9730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9730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9730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973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2" grpId="0"/>
      <p:bldP spid="97303"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97303"/>
                        </p:tgtEl>
                        <p:attrNameLst>
                          <p:attrName>style.visibility</p:attrName>
                        </p:attrNameLst>
                      </p:cBhvr>
                      <p:to>
                        <p:strVal val="visible"/>
                      </p:to>
                    </p:set>
                    <p:anim calcmode="lin" valueType="num">
                      <p:cBhvr>
                        <p:cTn dur="500" fill="hold"/>
                        <p:tgtEl>
                          <p:spTgt spid="97303"/>
                        </p:tgtEl>
                        <p:attrNameLst>
                          <p:attrName>ppt_w</p:attrName>
                        </p:attrNameLst>
                      </p:cBhvr>
                      <p:tavLst>
                        <p:tav tm="0">
                          <p:val>
                            <p:fltVal val="0"/>
                          </p:val>
                        </p:tav>
                        <p:tav tm="100000">
                          <p:val>
                            <p:strVal val="#ppt_w"/>
                          </p:val>
                        </p:tav>
                      </p:tavLst>
                    </p:anim>
                    <p:anim calcmode="lin" valueType="num">
                      <p:cBhvr>
                        <p:cTn dur="500" fill="hold"/>
                        <p:tgtEl>
                          <p:spTgt spid="97303"/>
                        </p:tgtEl>
                        <p:attrNameLst>
                          <p:attrName>ppt_h</p:attrName>
                        </p:attrNameLst>
                      </p:cBhvr>
                      <p:tavLst>
                        <p:tav tm="0">
                          <p:val>
                            <p:fltVal val="0"/>
                          </p:val>
                        </p:tav>
                        <p:tav tm="100000">
                          <p:val>
                            <p:strVal val="#ppt_h"/>
                          </p:val>
                        </p:tav>
                      </p:tavLst>
                    </p:anim>
                    <p:anim calcmode="lin" valueType="num">
                      <p:cBhvr>
                        <p:cTn dur="500" fill="hold"/>
                        <p:tgtEl>
                          <p:spTgt spid="97303"/>
                        </p:tgtEl>
                        <p:attrNameLst>
                          <p:attrName>style.rotation</p:attrName>
                        </p:attrNameLst>
                      </p:cBhvr>
                      <p:tavLst>
                        <p:tav tm="0">
                          <p:val>
                            <p:fltVal val="360"/>
                          </p:val>
                        </p:tav>
                        <p:tav tm="100000">
                          <p:val>
                            <p:fltVal val="0"/>
                          </p:val>
                        </p:tav>
                      </p:tavLst>
                    </p:anim>
                    <p:animEffect transition="in" filter="fade">
                      <p:cBhvr>
                        <p:cTn dur="500"/>
                        <p:tgtEl>
                          <p:spTgt spid="97303"/>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97303"/>
                        </p:tgtEl>
                        <p:attrNameLst>
                          <p:attrName>style.visibility</p:attrName>
                        </p:attrNameLst>
                      </p:cBhvr>
                      <p:to>
                        <p:strVal val="visible"/>
                      </p:to>
                    </p:set>
                    <p:anim calcmode="lin" valueType="num">
                      <p:cBhvr>
                        <p:cTn dur="500" fill="hold"/>
                        <p:tgtEl>
                          <p:spTgt spid="97303"/>
                        </p:tgtEl>
                        <p:attrNameLst>
                          <p:attrName>ppt_w</p:attrName>
                        </p:attrNameLst>
                      </p:cBhvr>
                      <p:tavLst>
                        <p:tav tm="0">
                          <p:val>
                            <p:fltVal val="0"/>
                          </p:val>
                        </p:tav>
                        <p:tav tm="100000">
                          <p:val>
                            <p:strVal val="#ppt_w"/>
                          </p:val>
                        </p:tav>
                      </p:tavLst>
                    </p:anim>
                    <p:anim calcmode="lin" valueType="num">
                      <p:cBhvr>
                        <p:cTn dur="500" fill="hold"/>
                        <p:tgtEl>
                          <p:spTgt spid="97303"/>
                        </p:tgtEl>
                        <p:attrNameLst>
                          <p:attrName>ppt_h</p:attrName>
                        </p:attrNameLst>
                      </p:cBhvr>
                      <p:tavLst>
                        <p:tav tm="0">
                          <p:val>
                            <p:fltVal val="0"/>
                          </p:val>
                        </p:tav>
                        <p:tav tm="100000">
                          <p:val>
                            <p:strVal val="#ppt_h"/>
                          </p:val>
                        </p:tav>
                      </p:tavLst>
                    </p:anim>
                    <p:anim calcmode="lin" valueType="num">
                      <p:cBhvr>
                        <p:cTn dur="500" fill="hold"/>
                        <p:tgtEl>
                          <p:spTgt spid="97303"/>
                        </p:tgtEl>
                        <p:attrNameLst>
                          <p:attrName>style.rotation</p:attrName>
                        </p:attrNameLst>
                      </p:cBhvr>
                      <p:tavLst>
                        <p:tav tm="0">
                          <p:val>
                            <p:fltVal val="360"/>
                          </p:val>
                        </p:tav>
                        <p:tav tm="100000">
                          <p:val>
                            <p:fltVal val="0"/>
                          </p:val>
                        </p:tav>
                      </p:tavLst>
                    </p:anim>
                    <p:animEffect transition="in" filter="fade">
                      <p:cBhvr>
                        <p:cTn dur="500"/>
                        <p:tgtEl>
                          <p:spTgt spid="97303"/>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97303"/>
                        </p:tgtEl>
                        <p:attrNameLst>
                          <p:attrName>style.visibility</p:attrName>
                        </p:attrNameLst>
                      </p:cBhvr>
                      <p:to>
                        <p:strVal val="visible"/>
                      </p:to>
                    </p:set>
                    <p:anim calcmode="lin" valueType="num">
                      <p:cBhvr>
                        <p:cTn dur="500" fill="hold"/>
                        <p:tgtEl>
                          <p:spTgt spid="97303"/>
                        </p:tgtEl>
                        <p:attrNameLst>
                          <p:attrName>ppt_w</p:attrName>
                        </p:attrNameLst>
                      </p:cBhvr>
                      <p:tavLst>
                        <p:tav tm="0">
                          <p:val>
                            <p:fltVal val="0"/>
                          </p:val>
                        </p:tav>
                        <p:tav tm="100000">
                          <p:val>
                            <p:strVal val="#ppt_w"/>
                          </p:val>
                        </p:tav>
                      </p:tavLst>
                    </p:anim>
                    <p:anim calcmode="lin" valueType="num">
                      <p:cBhvr>
                        <p:cTn dur="500" fill="hold"/>
                        <p:tgtEl>
                          <p:spTgt spid="97303"/>
                        </p:tgtEl>
                        <p:attrNameLst>
                          <p:attrName>ppt_h</p:attrName>
                        </p:attrNameLst>
                      </p:cBhvr>
                      <p:tavLst>
                        <p:tav tm="0">
                          <p:val>
                            <p:fltVal val="0"/>
                          </p:val>
                        </p:tav>
                        <p:tav tm="100000">
                          <p:val>
                            <p:strVal val="#ppt_h"/>
                          </p:val>
                        </p:tav>
                      </p:tavLst>
                    </p:anim>
                    <p:anim calcmode="lin" valueType="num">
                      <p:cBhvr>
                        <p:cTn dur="500" fill="hold"/>
                        <p:tgtEl>
                          <p:spTgt spid="97303"/>
                        </p:tgtEl>
                        <p:attrNameLst>
                          <p:attrName>style.rotation</p:attrName>
                        </p:attrNameLst>
                      </p:cBhvr>
                      <p:tavLst>
                        <p:tav tm="0">
                          <p:val>
                            <p:fltVal val="360"/>
                          </p:val>
                        </p:tav>
                        <p:tav tm="100000">
                          <p:val>
                            <p:fltVal val="0"/>
                          </p:val>
                        </p:tav>
                      </p:tavLst>
                    </p:anim>
                    <p:animEffect transition="in" filter="fade">
                      <p:cBhvr>
                        <p:cTn dur="500"/>
                        <p:tgtEl>
                          <p:spTgt spid="97303"/>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97303"/>
                        </p:tgtEl>
                        <p:attrNameLst>
                          <p:attrName>style.visibility</p:attrName>
                        </p:attrNameLst>
                      </p:cBhvr>
                      <p:to>
                        <p:strVal val="visible"/>
                      </p:to>
                    </p:set>
                    <p:anim calcmode="lin" valueType="num">
                      <p:cBhvr>
                        <p:cTn dur="500" fill="hold"/>
                        <p:tgtEl>
                          <p:spTgt spid="97303"/>
                        </p:tgtEl>
                        <p:attrNameLst>
                          <p:attrName>ppt_w</p:attrName>
                        </p:attrNameLst>
                      </p:cBhvr>
                      <p:tavLst>
                        <p:tav tm="0">
                          <p:val>
                            <p:fltVal val="0"/>
                          </p:val>
                        </p:tav>
                        <p:tav tm="100000">
                          <p:val>
                            <p:strVal val="#ppt_w"/>
                          </p:val>
                        </p:tav>
                      </p:tavLst>
                    </p:anim>
                    <p:anim calcmode="lin" valueType="num">
                      <p:cBhvr>
                        <p:cTn dur="500" fill="hold"/>
                        <p:tgtEl>
                          <p:spTgt spid="97303"/>
                        </p:tgtEl>
                        <p:attrNameLst>
                          <p:attrName>ppt_h</p:attrName>
                        </p:attrNameLst>
                      </p:cBhvr>
                      <p:tavLst>
                        <p:tav tm="0">
                          <p:val>
                            <p:fltVal val="0"/>
                          </p:val>
                        </p:tav>
                        <p:tav tm="100000">
                          <p:val>
                            <p:strVal val="#ppt_h"/>
                          </p:val>
                        </p:tav>
                      </p:tavLst>
                    </p:anim>
                    <p:anim calcmode="lin" valueType="num">
                      <p:cBhvr>
                        <p:cTn dur="500" fill="hold"/>
                        <p:tgtEl>
                          <p:spTgt spid="97303"/>
                        </p:tgtEl>
                        <p:attrNameLst>
                          <p:attrName>style.rotation</p:attrName>
                        </p:attrNameLst>
                      </p:cBhvr>
                      <p:tavLst>
                        <p:tav tm="0">
                          <p:val>
                            <p:fltVal val="360"/>
                          </p:val>
                        </p:tav>
                        <p:tav tm="100000">
                          <p:val>
                            <p:fltVal val="0"/>
                          </p:val>
                        </p:tav>
                      </p:tavLst>
                    </p:anim>
                    <p:animEffect transition="in" filter="fade">
                      <p:cBhvr>
                        <p:cTn dur="500"/>
                        <p:tgtEl>
                          <p:spTgt spid="97303"/>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97303"/>
                        </p:tgtEl>
                        <p:attrNameLst>
                          <p:attrName>style.visibility</p:attrName>
                        </p:attrNameLst>
                      </p:cBhvr>
                      <p:to>
                        <p:strVal val="visible"/>
                      </p:to>
                    </p:set>
                    <p:anim calcmode="lin" valueType="num">
                      <p:cBhvr>
                        <p:cTn dur="500" fill="hold"/>
                        <p:tgtEl>
                          <p:spTgt spid="97303"/>
                        </p:tgtEl>
                        <p:attrNameLst>
                          <p:attrName>ppt_w</p:attrName>
                        </p:attrNameLst>
                      </p:cBhvr>
                      <p:tavLst>
                        <p:tav tm="0">
                          <p:val>
                            <p:fltVal val="0"/>
                          </p:val>
                        </p:tav>
                        <p:tav tm="100000">
                          <p:val>
                            <p:strVal val="#ppt_w"/>
                          </p:val>
                        </p:tav>
                      </p:tavLst>
                    </p:anim>
                    <p:anim calcmode="lin" valueType="num">
                      <p:cBhvr>
                        <p:cTn dur="500" fill="hold"/>
                        <p:tgtEl>
                          <p:spTgt spid="97303"/>
                        </p:tgtEl>
                        <p:attrNameLst>
                          <p:attrName>ppt_h</p:attrName>
                        </p:attrNameLst>
                      </p:cBhvr>
                      <p:tavLst>
                        <p:tav tm="0">
                          <p:val>
                            <p:fltVal val="0"/>
                          </p:val>
                        </p:tav>
                        <p:tav tm="100000">
                          <p:val>
                            <p:strVal val="#ppt_h"/>
                          </p:val>
                        </p:tav>
                      </p:tavLst>
                    </p:anim>
                    <p:anim calcmode="lin" valueType="num">
                      <p:cBhvr>
                        <p:cTn dur="500" fill="hold"/>
                        <p:tgtEl>
                          <p:spTgt spid="97303"/>
                        </p:tgtEl>
                        <p:attrNameLst>
                          <p:attrName>style.rotation</p:attrName>
                        </p:attrNameLst>
                      </p:cBhvr>
                      <p:tavLst>
                        <p:tav tm="0">
                          <p:val>
                            <p:fltVal val="360"/>
                          </p:val>
                        </p:tav>
                        <p:tav tm="100000">
                          <p:val>
                            <p:fltVal val="0"/>
                          </p:val>
                        </p:tav>
                      </p:tavLst>
                    </p:anim>
                    <p:animEffect transition="in" filter="fade">
                      <p:cBhvr>
                        <p:cTn dur="500"/>
                        <p:tgtEl>
                          <p:spTgt spid="97303"/>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lenbrook.k12.il.us/gbssci/phys/Class/newtlaws/u2l1d.html#balance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teacherweb.com/VA/HinesMiddleSchool/MsRaecke/ap2.s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lenbrook.k12.il.us/gbssci/phys/Class/newtlaws/u2l2d.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gif"/><Relationship Id="rId1" Type="http://schemas.openxmlformats.org/officeDocument/2006/relationships/slideLayout" Target="../slideLayouts/slideLayout14.xml"/><Relationship Id="rId6" Type="http://schemas.openxmlformats.org/officeDocument/2006/relationships/image" Target="../media/image17.wmf"/><Relationship Id="rId5" Type="http://schemas.openxmlformats.org/officeDocument/2006/relationships/image" Target="../media/image16.gif"/><Relationship Id="rId4" Type="http://schemas.openxmlformats.org/officeDocument/2006/relationships/image" Target="../media/image15.wmf"/></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25.gif"/><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en.wikipedia.org/wiki/Image:Inclined_plane.gif"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4.xml"/><Relationship Id="rId1" Type="http://schemas.openxmlformats.org/officeDocument/2006/relationships/video" Target="file:///C:\Program%20Files\Microsoft%20Office\Media\CntCD1\Photo1\j0289239.jpg" TargetMode="External"/><Relationship Id="rId4" Type="http://schemas.openxmlformats.org/officeDocument/2006/relationships/image" Target="../media/image33.wmf"/></Relationships>
</file>

<file path=ppt/slides/_rels/slide4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pPr eaLnBrk="1" hangingPunct="1">
              <a:defRPr/>
            </a:pPr>
            <a:r>
              <a:rPr lang="en-US" dirty="0" smtClean="0"/>
              <a:t>Work and Simple Machines</a:t>
            </a:r>
            <a:endParaRPr lang="en-US" dirty="0"/>
          </a:p>
        </p:txBody>
      </p:sp>
      <p:sp>
        <p:nvSpPr>
          <p:cNvPr id="3" name="Subtitle 2"/>
          <p:cNvSpPr>
            <a:spLocks noGrp="1"/>
          </p:cNvSpPr>
          <p:nvPr>
            <p:ph type="subTitle" idx="1"/>
          </p:nvPr>
        </p:nvSpPr>
        <p:spPr>
          <a:xfrm>
            <a:off x="533400" y="1676400"/>
            <a:ext cx="8229600" cy="3962400"/>
          </a:xfrm>
        </p:spPr>
        <p:txBody>
          <a:bodyPr/>
          <a:lstStyle/>
          <a:p>
            <a:pPr algn="l" eaLnBrk="1" hangingPunct="1">
              <a:defRPr/>
            </a:pPr>
            <a:endParaRPr lang="en-US" b="1" dirty="0"/>
          </a:p>
        </p:txBody>
      </p:sp>
      <p:pic>
        <p:nvPicPr>
          <p:cNvPr id="5124" name="Picture 2"/>
          <p:cNvPicPr>
            <a:picLocks noChangeAspect="1" noChangeArrowheads="1"/>
          </p:cNvPicPr>
          <p:nvPr/>
        </p:nvPicPr>
        <p:blipFill>
          <a:blip r:embed="rId3" cstate="print"/>
          <a:srcRect/>
          <a:stretch>
            <a:fillRect/>
          </a:stretch>
        </p:blipFill>
        <p:spPr bwMode="auto">
          <a:xfrm>
            <a:off x="381000" y="1736725"/>
            <a:ext cx="8305800" cy="4964113"/>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177800" y="3657600"/>
            <a:ext cx="8559800" cy="0"/>
          </a:xfrm>
          <a:prstGeom prst="line">
            <a:avLst/>
          </a:prstGeom>
          <a:noFill/>
          <a:ln w="50800">
            <a:solidFill>
              <a:schemeClr val="tx1"/>
            </a:solidFill>
            <a:round/>
            <a:headEnd/>
            <a:tailEnd/>
          </a:ln>
          <a:effectLst/>
        </p:spPr>
        <p:txBody>
          <a:bodyPr wrap="none" anchor="ctr"/>
          <a:lstStyle/>
          <a:p>
            <a:endParaRPr lang="en-US"/>
          </a:p>
        </p:txBody>
      </p:sp>
      <p:sp>
        <p:nvSpPr>
          <p:cNvPr id="14339" name="Line 3"/>
          <p:cNvSpPr>
            <a:spLocks noChangeShapeType="1"/>
          </p:cNvSpPr>
          <p:nvPr/>
        </p:nvSpPr>
        <p:spPr bwMode="auto">
          <a:xfrm>
            <a:off x="152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0" name="Line 4"/>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1" name="Line 5"/>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2" name="Line 6"/>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3" name="Line 7"/>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4" name="Line 8"/>
          <p:cNvSpPr>
            <a:spLocks noChangeShapeType="1"/>
          </p:cNvSpPr>
          <p:nvPr/>
        </p:nvSpPr>
        <p:spPr bwMode="auto">
          <a:xfrm>
            <a:off x="838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5" name="Line 9"/>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6" name="Line 10"/>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7" name="Line 11"/>
          <p:cNvSpPr>
            <a:spLocks noChangeShapeType="1"/>
          </p:cNvSpPr>
          <p:nvPr/>
        </p:nvSpPr>
        <p:spPr bwMode="auto">
          <a:xfrm>
            <a:off x="1295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8" name="Line 12"/>
          <p:cNvSpPr>
            <a:spLocks noChangeShapeType="1"/>
          </p:cNvSpPr>
          <p:nvPr/>
        </p:nvSpPr>
        <p:spPr bwMode="auto">
          <a:xfrm>
            <a:off x="1524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49" name="Line 13"/>
          <p:cNvSpPr>
            <a:spLocks noChangeShapeType="1"/>
          </p:cNvSpPr>
          <p:nvPr/>
        </p:nvSpPr>
        <p:spPr bwMode="auto">
          <a:xfrm>
            <a:off x="1752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0" name="Line 14"/>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1" name="Line 15"/>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2" name="Line 16"/>
          <p:cNvSpPr>
            <a:spLocks noChangeShapeType="1"/>
          </p:cNvSpPr>
          <p:nvPr/>
        </p:nvSpPr>
        <p:spPr bwMode="auto">
          <a:xfrm>
            <a:off x="2209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3" name="Line 17"/>
          <p:cNvSpPr>
            <a:spLocks noChangeShapeType="1"/>
          </p:cNvSpPr>
          <p:nvPr/>
        </p:nvSpPr>
        <p:spPr bwMode="auto">
          <a:xfrm>
            <a:off x="2438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4" name="Line 18"/>
          <p:cNvSpPr>
            <a:spLocks noChangeShapeType="1"/>
          </p:cNvSpPr>
          <p:nvPr/>
        </p:nvSpPr>
        <p:spPr bwMode="auto">
          <a:xfrm>
            <a:off x="2667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5" name="Line 19"/>
          <p:cNvSpPr>
            <a:spLocks noChangeShapeType="1"/>
          </p:cNvSpPr>
          <p:nvPr/>
        </p:nvSpPr>
        <p:spPr bwMode="auto">
          <a:xfrm>
            <a:off x="2895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6" name="Line 20"/>
          <p:cNvSpPr>
            <a:spLocks noChangeShapeType="1"/>
          </p:cNvSpPr>
          <p:nvPr/>
        </p:nvSpPr>
        <p:spPr bwMode="auto">
          <a:xfrm>
            <a:off x="3124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7" name="Line 21"/>
          <p:cNvSpPr>
            <a:spLocks noChangeShapeType="1"/>
          </p:cNvSpPr>
          <p:nvPr/>
        </p:nvSpPr>
        <p:spPr bwMode="auto">
          <a:xfrm>
            <a:off x="3352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8" name="Line 22"/>
          <p:cNvSpPr>
            <a:spLocks noChangeShapeType="1"/>
          </p:cNvSpPr>
          <p:nvPr/>
        </p:nvSpPr>
        <p:spPr bwMode="auto">
          <a:xfrm>
            <a:off x="3581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59" name="Line 23"/>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0" name="Line 24"/>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1" name="Line 25"/>
          <p:cNvSpPr>
            <a:spLocks noChangeShapeType="1"/>
          </p:cNvSpPr>
          <p:nvPr/>
        </p:nvSpPr>
        <p:spPr bwMode="auto">
          <a:xfrm>
            <a:off x="4038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2" name="Line 26"/>
          <p:cNvSpPr>
            <a:spLocks noChangeShapeType="1"/>
          </p:cNvSpPr>
          <p:nvPr/>
        </p:nvSpPr>
        <p:spPr bwMode="auto">
          <a:xfrm>
            <a:off x="4267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3" name="Line 27"/>
          <p:cNvSpPr>
            <a:spLocks noChangeShapeType="1"/>
          </p:cNvSpPr>
          <p:nvPr/>
        </p:nvSpPr>
        <p:spPr bwMode="auto">
          <a:xfrm>
            <a:off x="4495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4" name="Line 28"/>
          <p:cNvSpPr>
            <a:spLocks noChangeShapeType="1"/>
          </p:cNvSpPr>
          <p:nvPr/>
        </p:nvSpPr>
        <p:spPr bwMode="auto">
          <a:xfrm>
            <a:off x="4724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5" name="Line 29"/>
          <p:cNvSpPr>
            <a:spLocks noChangeShapeType="1"/>
          </p:cNvSpPr>
          <p:nvPr/>
        </p:nvSpPr>
        <p:spPr bwMode="auto">
          <a:xfrm>
            <a:off x="4953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6" name="Line 30"/>
          <p:cNvSpPr>
            <a:spLocks noChangeShapeType="1"/>
          </p:cNvSpPr>
          <p:nvPr/>
        </p:nvSpPr>
        <p:spPr bwMode="auto">
          <a:xfrm>
            <a:off x="5181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7" name="Line 31"/>
          <p:cNvSpPr>
            <a:spLocks noChangeShapeType="1"/>
          </p:cNvSpPr>
          <p:nvPr/>
        </p:nvSpPr>
        <p:spPr bwMode="auto">
          <a:xfrm>
            <a:off x="5410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8" name="Line 32"/>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69" name="Line 33"/>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0" name="Line 34"/>
          <p:cNvSpPr>
            <a:spLocks noChangeShapeType="1"/>
          </p:cNvSpPr>
          <p:nvPr/>
        </p:nvSpPr>
        <p:spPr bwMode="auto">
          <a:xfrm>
            <a:off x="5867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1" name="Line 35"/>
          <p:cNvSpPr>
            <a:spLocks noChangeShapeType="1"/>
          </p:cNvSpPr>
          <p:nvPr/>
        </p:nvSpPr>
        <p:spPr bwMode="auto">
          <a:xfrm>
            <a:off x="6096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2" name="Line 36"/>
          <p:cNvSpPr>
            <a:spLocks noChangeShapeType="1"/>
          </p:cNvSpPr>
          <p:nvPr/>
        </p:nvSpPr>
        <p:spPr bwMode="auto">
          <a:xfrm>
            <a:off x="6324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3" name="Line 37"/>
          <p:cNvSpPr>
            <a:spLocks noChangeShapeType="1"/>
          </p:cNvSpPr>
          <p:nvPr/>
        </p:nvSpPr>
        <p:spPr bwMode="auto">
          <a:xfrm>
            <a:off x="6553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4" name="Line 38"/>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5" name="Line 39"/>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6" name="Line 40"/>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7" name="Line 41"/>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8" name="Line 42"/>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79" name="Line 43"/>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80" name="Line 44"/>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81" name="Line 45"/>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82" name="Line 46"/>
          <p:cNvSpPr>
            <a:spLocks noChangeShapeType="1"/>
          </p:cNvSpPr>
          <p:nvPr/>
        </p:nvSpPr>
        <p:spPr bwMode="auto">
          <a:xfrm>
            <a:off x="7696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83" name="Line 47"/>
          <p:cNvSpPr>
            <a:spLocks noChangeShapeType="1"/>
          </p:cNvSpPr>
          <p:nvPr/>
        </p:nvSpPr>
        <p:spPr bwMode="auto">
          <a:xfrm>
            <a:off x="7924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84" name="Line 48"/>
          <p:cNvSpPr>
            <a:spLocks noChangeShapeType="1"/>
          </p:cNvSpPr>
          <p:nvPr/>
        </p:nvSpPr>
        <p:spPr bwMode="auto">
          <a:xfrm>
            <a:off x="8153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85" name="Line 49"/>
          <p:cNvSpPr>
            <a:spLocks noChangeShapeType="1"/>
          </p:cNvSpPr>
          <p:nvPr/>
        </p:nvSpPr>
        <p:spPr bwMode="auto">
          <a:xfrm>
            <a:off x="8382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86" name="Line 50"/>
          <p:cNvSpPr>
            <a:spLocks noChangeShapeType="1"/>
          </p:cNvSpPr>
          <p:nvPr/>
        </p:nvSpPr>
        <p:spPr bwMode="auto">
          <a:xfrm>
            <a:off x="8610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4387" name="Rectangle 51"/>
          <p:cNvSpPr>
            <a:spLocks noChangeArrowheads="1"/>
          </p:cNvSpPr>
          <p:nvPr/>
        </p:nvSpPr>
        <p:spPr bwMode="auto">
          <a:xfrm>
            <a:off x="2722563" y="3865563"/>
            <a:ext cx="363537" cy="466725"/>
          </a:xfrm>
          <a:prstGeom prst="rect">
            <a:avLst/>
          </a:prstGeom>
          <a:noFill/>
          <a:ln w="12700">
            <a:noFill/>
            <a:miter lim="800000"/>
            <a:headEnd/>
            <a:tailEnd/>
          </a:ln>
          <a:effectLst/>
        </p:spPr>
        <p:txBody>
          <a:bodyPr wrap="none" lIns="90487" tIns="44450" rIns="90487" bIns="44450">
            <a:spAutoFit/>
          </a:bodyPr>
          <a:lstStyle/>
          <a:p>
            <a:r>
              <a:rPr lang="en-US"/>
              <a:t>0</a:t>
            </a:r>
          </a:p>
        </p:txBody>
      </p:sp>
      <p:sp>
        <p:nvSpPr>
          <p:cNvPr id="14388" name="Rectangle 52"/>
          <p:cNvSpPr>
            <a:spLocks noChangeArrowheads="1"/>
          </p:cNvSpPr>
          <p:nvPr/>
        </p:nvSpPr>
        <p:spPr bwMode="auto">
          <a:xfrm>
            <a:off x="3865563" y="3865563"/>
            <a:ext cx="3635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14389" name="Rectangle 53"/>
          <p:cNvSpPr>
            <a:spLocks noChangeArrowheads="1"/>
          </p:cNvSpPr>
          <p:nvPr/>
        </p:nvSpPr>
        <p:spPr bwMode="auto">
          <a:xfrm>
            <a:off x="1503363" y="3865563"/>
            <a:ext cx="4651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14390" name="Rectangle 54"/>
          <p:cNvSpPr>
            <a:spLocks noChangeArrowheads="1"/>
          </p:cNvSpPr>
          <p:nvPr/>
        </p:nvSpPr>
        <p:spPr bwMode="auto">
          <a:xfrm>
            <a:off x="5008563" y="3865563"/>
            <a:ext cx="5334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14391" name="Rectangle 55"/>
          <p:cNvSpPr>
            <a:spLocks noChangeArrowheads="1"/>
          </p:cNvSpPr>
          <p:nvPr/>
        </p:nvSpPr>
        <p:spPr bwMode="auto">
          <a:xfrm>
            <a:off x="284163" y="3865563"/>
            <a:ext cx="6350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14392" name="Rectangle 56"/>
          <p:cNvSpPr>
            <a:spLocks noChangeArrowheads="1"/>
          </p:cNvSpPr>
          <p:nvPr/>
        </p:nvSpPr>
        <p:spPr bwMode="auto">
          <a:xfrm>
            <a:off x="6075363" y="3865563"/>
            <a:ext cx="533400" cy="466725"/>
          </a:xfrm>
          <a:prstGeom prst="rect">
            <a:avLst/>
          </a:prstGeom>
          <a:noFill/>
          <a:ln w="12700">
            <a:noFill/>
            <a:miter lim="800000"/>
            <a:headEnd/>
            <a:tailEnd/>
          </a:ln>
          <a:effectLst/>
        </p:spPr>
        <p:txBody>
          <a:bodyPr wrap="none" lIns="90487" tIns="44450" rIns="90487" bIns="44450">
            <a:spAutoFit/>
          </a:bodyPr>
          <a:lstStyle/>
          <a:p>
            <a:r>
              <a:rPr lang="en-US"/>
              <a:t>15</a:t>
            </a:r>
          </a:p>
        </p:txBody>
      </p:sp>
      <p:sp>
        <p:nvSpPr>
          <p:cNvPr id="14393" name="Rectangle 57"/>
          <p:cNvSpPr>
            <a:spLocks noChangeArrowheads="1"/>
          </p:cNvSpPr>
          <p:nvPr/>
        </p:nvSpPr>
        <p:spPr bwMode="auto">
          <a:xfrm>
            <a:off x="7218363" y="3865563"/>
            <a:ext cx="533400" cy="466725"/>
          </a:xfrm>
          <a:prstGeom prst="rect">
            <a:avLst/>
          </a:prstGeom>
          <a:noFill/>
          <a:ln w="12700">
            <a:noFill/>
            <a:miter lim="800000"/>
            <a:headEnd/>
            <a:tailEnd/>
          </a:ln>
          <a:effectLst/>
        </p:spPr>
        <p:txBody>
          <a:bodyPr wrap="none" lIns="90487" tIns="44450" rIns="90487" bIns="44450">
            <a:spAutoFit/>
          </a:bodyPr>
          <a:lstStyle/>
          <a:p>
            <a:r>
              <a:rPr lang="en-US"/>
              <a:t>20</a:t>
            </a:r>
          </a:p>
        </p:txBody>
      </p:sp>
      <p:sp>
        <p:nvSpPr>
          <p:cNvPr id="14394" name="Rectangle 58"/>
          <p:cNvSpPr>
            <a:spLocks noChangeArrowheads="1"/>
          </p:cNvSpPr>
          <p:nvPr/>
        </p:nvSpPr>
        <p:spPr bwMode="auto">
          <a:xfrm>
            <a:off x="8361363" y="3789363"/>
            <a:ext cx="533400" cy="466725"/>
          </a:xfrm>
          <a:prstGeom prst="rect">
            <a:avLst/>
          </a:prstGeom>
          <a:noFill/>
          <a:ln w="12700">
            <a:noFill/>
            <a:miter lim="800000"/>
            <a:headEnd/>
            <a:tailEnd/>
          </a:ln>
          <a:effectLst/>
        </p:spPr>
        <p:txBody>
          <a:bodyPr wrap="none" lIns="90487" tIns="44450" rIns="90487" bIns="44450">
            <a:spAutoFit/>
          </a:bodyPr>
          <a:lstStyle/>
          <a:p>
            <a:r>
              <a:rPr lang="en-US"/>
              <a:t>25</a:t>
            </a:r>
          </a:p>
        </p:txBody>
      </p:sp>
      <p:pic>
        <p:nvPicPr>
          <p:cNvPr id="14395" name="Picture 59"/>
          <p:cNvPicPr>
            <a:picLocks noChangeArrowheads="1"/>
          </p:cNvPicPr>
          <p:nvPr/>
        </p:nvPicPr>
        <p:blipFill>
          <a:blip r:embed="rId2" cstate="print"/>
          <a:srcRect/>
          <a:stretch>
            <a:fillRect/>
          </a:stretch>
        </p:blipFill>
        <p:spPr bwMode="auto">
          <a:xfrm>
            <a:off x="254000" y="3073400"/>
            <a:ext cx="1651000" cy="447675"/>
          </a:xfrm>
          <a:prstGeom prst="rect">
            <a:avLst/>
          </a:prstGeom>
          <a:noFill/>
          <a:ln w="12700">
            <a:noFill/>
            <a:miter lim="800000"/>
            <a:headEnd/>
            <a:tailEnd/>
          </a:ln>
          <a:effectLst/>
        </p:spPr>
      </p:pic>
      <p:sp>
        <p:nvSpPr>
          <p:cNvPr id="14396" name="Rectangle 60"/>
          <p:cNvSpPr>
            <a:spLocks noChangeArrowheads="1"/>
          </p:cNvSpPr>
          <p:nvPr/>
        </p:nvSpPr>
        <p:spPr bwMode="auto">
          <a:xfrm>
            <a:off x="742950" y="266700"/>
            <a:ext cx="7791450" cy="1104900"/>
          </a:xfrm>
          <a:prstGeom prst="rect">
            <a:avLst/>
          </a:prstGeom>
          <a:noFill/>
          <a:ln w="12700">
            <a:noFill/>
            <a:miter lim="800000"/>
            <a:headEnd/>
            <a:tailEnd/>
          </a:ln>
          <a:effectLst>
            <a:outerShdw dist="35921" dir="2700000" algn="ctr" rotWithShape="0">
              <a:schemeClr val="bg2"/>
            </a:outerShdw>
          </a:effectLst>
        </p:spPr>
        <p:txBody>
          <a:bodyPr lIns="90487" tIns="44450" rIns="90487" bIns="44450" anchor="b"/>
          <a:lstStyle/>
          <a:p>
            <a:pPr algn="ctr"/>
            <a:r>
              <a:rPr lang="en-US" sz="6000" b="1">
                <a:solidFill>
                  <a:schemeClr val="tx2"/>
                </a:solidFill>
                <a:effectLst>
                  <a:outerShdw blurRad="38100" dist="38100" dir="2700000" algn="tl">
                    <a:srgbClr val="000000"/>
                  </a:outerShdw>
                </a:effectLst>
                <a:latin typeface="Times New Roman" charset="0"/>
              </a:rPr>
              <a:t>Speed</a:t>
            </a:r>
          </a:p>
        </p:txBody>
      </p:sp>
      <p:sp>
        <p:nvSpPr>
          <p:cNvPr id="14397" name="Rectangle 61"/>
          <p:cNvSpPr>
            <a:spLocks noChangeArrowheads="1"/>
          </p:cNvSpPr>
          <p:nvPr/>
        </p:nvSpPr>
        <p:spPr bwMode="auto">
          <a:xfrm>
            <a:off x="2341563" y="4581525"/>
            <a:ext cx="4959350" cy="833438"/>
          </a:xfrm>
          <a:prstGeom prst="rect">
            <a:avLst/>
          </a:prstGeom>
          <a:noFill/>
          <a:ln w="12700">
            <a:noFill/>
            <a:miter lim="800000"/>
            <a:headEnd/>
            <a:tailEnd/>
          </a:ln>
          <a:effectLst/>
        </p:spPr>
        <p:txBody>
          <a:bodyPr wrap="none" lIns="90487" tIns="44450" rIns="90487" bIns="44450">
            <a:spAutoFit/>
          </a:bodyPr>
          <a:lstStyle/>
          <a:p>
            <a:r>
              <a:rPr lang="en-US" sz="4800" b="1">
                <a:latin typeface="Times New Roman" charset="0"/>
              </a:rPr>
              <a:t>Time = 15 seconds</a:t>
            </a:r>
          </a:p>
        </p:txBody>
      </p:sp>
      <p:sp>
        <p:nvSpPr>
          <p:cNvPr id="14398" name="Rectangle 62"/>
          <p:cNvSpPr>
            <a:spLocks noChangeArrowheads="1"/>
          </p:cNvSpPr>
          <p:nvPr/>
        </p:nvSpPr>
        <p:spPr bwMode="auto">
          <a:xfrm>
            <a:off x="588963" y="4246563"/>
            <a:ext cx="1125537" cy="466725"/>
          </a:xfrm>
          <a:prstGeom prst="rect">
            <a:avLst/>
          </a:prstGeom>
          <a:noFill/>
          <a:ln w="12700">
            <a:noFill/>
            <a:miter lim="800000"/>
            <a:headEnd/>
            <a:tailEnd/>
          </a:ln>
          <a:effectLst/>
        </p:spPr>
        <p:txBody>
          <a:bodyPr wrap="none" lIns="90487" tIns="44450" rIns="90487" bIns="44450">
            <a:spAutoFit/>
          </a:bodyPr>
          <a:lstStyle/>
          <a:p>
            <a:r>
              <a:rPr lang="en-US"/>
              <a:t>meters</a:t>
            </a:r>
          </a:p>
        </p:txBody>
      </p:sp>
      <p:pic>
        <p:nvPicPr>
          <p:cNvPr id="14399" name="Picture 63"/>
          <p:cNvPicPr>
            <a:picLocks noChangeArrowheads="1"/>
          </p:cNvPicPr>
          <p:nvPr/>
        </p:nvPicPr>
        <p:blipFill>
          <a:blip r:embed="rId3" cstate="print"/>
          <a:srcRect/>
          <a:stretch>
            <a:fillRect/>
          </a:stretch>
        </p:blipFill>
        <p:spPr bwMode="auto">
          <a:xfrm>
            <a:off x="2192338" y="2209800"/>
            <a:ext cx="1236662" cy="1335088"/>
          </a:xfrm>
          <a:prstGeom prst="rect">
            <a:avLst/>
          </a:prstGeom>
          <a:noFill/>
          <a:ln w="12700">
            <a:noFill/>
            <a:miter lim="800000"/>
            <a:headEnd/>
            <a:tailEnd/>
          </a:ln>
          <a:effectLst/>
        </p:spPr>
      </p:pic>
    </p:spTree>
  </p:cSld>
  <p:clrMapOvr>
    <a:masterClrMapping/>
  </p:clrMapOvr>
  <p:transition advTm="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a:t>
            </a:r>
            <a:endParaRPr lang="en-US" dirty="0"/>
          </a:p>
        </p:txBody>
      </p:sp>
      <p:sp>
        <p:nvSpPr>
          <p:cNvPr id="3" name="Content Placeholder 2"/>
          <p:cNvSpPr>
            <a:spLocks noGrp="1"/>
          </p:cNvSpPr>
          <p:nvPr>
            <p:ph idx="1"/>
          </p:nvPr>
        </p:nvSpPr>
        <p:spPr/>
        <p:txBody>
          <a:bodyPr/>
          <a:lstStyle/>
          <a:p>
            <a:r>
              <a:rPr lang="en-US" dirty="0" smtClean="0"/>
              <a:t>The car traveled a total of approximately 20 meters in a total of 15 seconds, at what speed was the car traveling?</a:t>
            </a:r>
          </a:p>
          <a:p>
            <a:pPr lvl="1"/>
            <a:r>
              <a:rPr lang="en-US" dirty="0" smtClean="0"/>
              <a:t>Speed= distance ÷ time</a:t>
            </a:r>
          </a:p>
          <a:p>
            <a:pPr lvl="1"/>
            <a:r>
              <a:rPr lang="en-US" dirty="0" smtClean="0"/>
              <a:t>Distance= 20 meters</a:t>
            </a:r>
          </a:p>
          <a:p>
            <a:pPr lvl="1"/>
            <a:r>
              <a:rPr lang="en-US" dirty="0" smtClean="0"/>
              <a:t>Time= 15 seconds</a:t>
            </a:r>
          </a:p>
          <a:p>
            <a:pPr lvl="1"/>
            <a:r>
              <a:rPr lang="en-US" dirty="0" smtClean="0"/>
              <a:t>Speed= 20 m ÷ 15 s</a:t>
            </a:r>
          </a:p>
          <a:p>
            <a:pPr lvl="1"/>
            <a:r>
              <a:rPr lang="en-US" dirty="0" smtClean="0"/>
              <a:t>Speed= 1.33 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838200"/>
          </a:xfrm>
        </p:spPr>
        <p:txBody>
          <a:bodyPr/>
          <a:lstStyle/>
          <a:p>
            <a:r>
              <a:rPr lang="en-US"/>
              <a:t>Constant &amp; Average Speed</a:t>
            </a:r>
          </a:p>
        </p:txBody>
      </p:sp>
      <p:sp>
        <p:nvSpPr>
          <p:cNvPr id="5123" name="Rectangle 3"/>
          <p:cNvSpPr>
            <a:spLocks noGrp="1" noChangeArrowheads="1"/>
          </p:cNvSpPr>
          <p:nvPr>
            <p:ph type="body" idx="1"/>
          </p:nvPr>
        </p:nvSpPr>
        <p:spPr>
          <a:xfrm>
            <a:off x="457200" y="1143000"/>
            <a:ext cx="8229600" cy="3200400"/>
          </a:xfrm>
        </p:spPr>
        <p:txBody>
          <a:bodyPr/>
          <a:lstStyle/>
          <a:p>
            <a:pPr>
              <a:lnSpc>
                <a:spcPct val="80000"/>
              </a:lnSpc>
              <a:buFontTx/>
              <a:buNone/>
            </a:pPr>
            <a:r>
              <a:rPr lang="en-US" sz="2800" dirty="0">
                <a:latin typeface="Times New Roman" charset="0"/>
              </a:rPr>
              <a:t>constant speed is the speed that does not change.</a:t>
            </a:r>
          </a:p>
          <a:p>
            <a:pPr>
              <a:lnSpc>
                <a:spcPct val="80000"/>
              </a:lnSpc>
              <a:buFontTx/>
              <a:buNone/>
            </a:pPr>
            <a:r>
              <a:rPr lang="en-US" sz="2800" dirty="0">
                <a:latin typeface="Times New Roman" charset="0"/>
              </a:rPr>
              <a:t>Average speed is the total by time. distance divided</a:t>
            </a:r>
            <a:r>
              <a:rPr lang="en-US" sz="2400" dirty="0">
                <a:latin typeface="Times New Roman" charset="0"/>
              </a:rPr>
              <a:t> </a:t>
            </a:r>
            <a:endParaRPr lang="en-US" sz="2400" dirty="0" smtClean="0">
              <a:latin typeface="Times New Roman" charset="0"/>
            </a:endParaRPr>
          </a:p>
          <a:p>
            <a:pPr>
              <a:lnSpc>
                <a:spcPct val="80000"/>
              </a:lnSpc>
              <a:buFontTx/>
              <a:buNone/>
            </a:pPr>
            <a:endParaRPr lang="en-US" sz="2400" dirty="0">
              <a:latin typeface="Times New Roman" charset="0"/>
            </a:endParaRPr>
          </a:p>
          <a:p>
            <a:pPr>
              <a:lnSpc>
                <a:spcPct val="80000"/>
              </a:lnSpc>
              <a:buFontTx/>
              <a:buNone/>
            </a:pPr>
            <a:r>
              <a:rPr lang="en-US" sz="2400" b="1" dirty="0" smtClean="0">
                <a:latin typeface="Times New Roman" charset="0"/>
              </a:rPr>
              <a:t>Instantaneous speed </a:t>
            </a:r>
            <a:r>
              <a:rPr lang="en-US" sz="2400" dirty="0" smtClean="0">
                <a:latin typeface="Times New Roman" charset="0"/>
              </a:rPr>
              <a:t>is the rate of movement at one particular time, in an instant</a:t>
            </a:r>
            <a:endParaRPr lang="en-US" sz="2400" dirty="0">
              <a:latin typeface="Times New Roman"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Velocity	</a:t>
            </a:r>
          </a:p>
        </p:txBody>
      </p:sp>
      <p:sp>
        <p:nvSpPr>
          <p:cNvPr id="64515" name="Rectangle 3"/>
          <p:cNvSpPr>
            <a:spLocks noGrp="1" noChangeArrowheads="1"/>
          </p:cNvSpPr>
          <p:nvPr>
            <p:ph type="body" idx="1"/>
          </p:nvPr>
        </p:nvSpPr>
        <p:spPr>
          <a:xfrm>
            <a:off x="457200" y="1600200"/>
            <a:ext cx="8229600" cy="5029200"/>
          </a:xfrm>
        </p:spPr>
        <p:txBody>
          <a:bodyPr/>
          <a:lstStyle/>
          <a:p>
            <a:pPr>
              <a:lnSpc>
                <a:spcPct val="90000"/>
              </a:lnSpc>
            </a:pPr>
            <a:r>
              <a:rPr lang="en-US" b="1" dirty="0"/>
              <a:t>Velocity</a:t>
            </a:r>
            <a:r>
              <a:rPr lang="en-US" dirty="0"/>
              <a:t> is </a:t>
            </a:r>
            <a:r>
              <a:rPr lang="en-US" dirty="0" smtClean="0"/>
              <a:t>the distance an object moves over a given time in a particular direction.</a:t>
            </a:r>
          </a:p>
          <a:p>
            <a:pPr lvl="1">
              <a:lnSpc>
                <a:spcPct val="90000"/>
              </a:lnSpc>
            </a:pPr>
            <a:r>
              <a:rPr lang="en-US" dirty="0" smtClean="0"/>
              <a:t>It is speed in a given direction</a:t>
            </a:r>
            <a:endParaRPr lang="en-US" dirty="0"/>
          </a:p>
          <a:p>
            <a:pPr>
              <a:lnSpc>
                <a:spcPct val="90000"/>
              </a:lnSpc>
            </a:pPr>
            <a:r>
              <a:rPr lang="en-US" dirty="0" smtClean="0"/>
              <a:t>Velocity </a:t>
            </a:r>
            <a:r>
              <a:rPr lang="en-US" dirty="0"/>
              <a:t>is a vector quantity. </a:t>
            </a:r>
            <a:endParaRPr lang="en-US" dirty="0" smtClean="0"/>
          </a:p>
          <a:p>
            <a:pPr lvl="1">
              <a:lnSpc>
                <a:spcPct val="90000"/>
              </a:lnSpc>
            </a:pPr>
            <a:r>
              <a:rPr lang="en-US" dirty="0" smtClean="0"/>
              <a:t>It has both magnitude and direction</a:t>
            </a:r>
            <a:endParaRPr lang="en-US" dirty="0"/>
          </a:p>
        </p:txBody>
      </p:sp>
      <p:pic>
        <p:nvPicPr>
          <p:cNvPr id="64517" name="Picture 5"/>
          <p:cNvPicPr>
            <a:picLocks noChangeAspect="1" noChangeArrowheads="1"/>
          </p:cNvPicPr>
          <p:nvPr/>
        </p:nvPicPr>
        <p:blipFill>
          <a:blip r:embed="rId3" cstate="print"/>
          <a:srcRect/>
          <a:stretch>
            <a:fillRect/>
          </a:stretch>
        </p:blipFill>
        <p:spPr bwMode="auto">
          <a:xfrm>
            <a:off x="381000" y="3962400"/>
            <a:ext cx="4038600" cy="2687505"/>
          </a:xfrm>
          <a:prstGeom prst="rect">
            <a:avLst/>
          </a:prstGeom>
          <a:noFill/>
          <a:ln w="9525">
            <a:noFill/>
            <a:miter lim="800000"/>
            <a:headEnd/>
            <a:tailEnd/>
          </a:ln>
        </p:spPr>
      </p:pic>
      <p:sp>
        <p:nvSpPr>
          <p:cNvPr id="8" name="TextBox 7"/>
          <p:cNvSpPr txBox="1"/>
          <p:nvPr/>
        </p:nvSpPr>
        <p:spPr>
          <a:xfrm>
            <a:off x="3810000" y="4495800"/>
            <a:ext cx="5334000" cy="646331"/>
          </a:xfrm>
          <a:prstGeom prst="rect">
            <a:avLst/>
          </a:prstGeom>
          <a:noFill/>
        </p:spPr>
        <p:txBody>
          <a:bodyPr wrap="square" rtlCol="0">
            <a:spAutoFit/>
          </a:bodyPr>
          <a:lstStyle/>
          <a:p>
            <a:r>
              <a:rPr lang="en-US" b="1" dirty="0" smtClean="0">
                <a:solidFill>
                  <a:srgbClr val="FFFF00"/>
                </a:solidFill>
              </a:rPr>
              <a:t>Vector- committing crime with both magnitude and direction…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Acceleration</a:t>
            </a:r>
          </a:p>
        </p:txBody>
      </p:sp>
      <p:sp>
        <p:nvSpPr>
          <p:cNvPr id="6147" name="Rectangle 3"/>
          <p:cNvSpPr>
            <a:spLocks noGrp="1" noChangeArrowheads="1"/>
          </p:cNvSpPr>
          <p:nvPr>
            <p:ph type="body" idx="1"/>
          </p:nvPr>
        </p:nvSpPr>
        <p:spPr/>
        <p:txBody>
          <a:bodyPr/>
          <a:lstStyle/>
          <a:p>
            <a:r>
              <a:rPr lang="en-US" dirty="0" smtClean="0"/>
              <a:t>Acceleration is the change in velocity over a given period of time</a:t>
            </a:r>
            <a:endParaRPr lang="en-US" dirty="0"/>
          </a:p>
          <a:p>
            <a:pPr lvl="1"/>
            <a:r>
              <a:rPr lang="en-US" dirty="0" smtClean="0"/>
              <a:t>How fast does something move over a given period of time</a:t>
            </a:r>
          </a:p>
          <a:p>
            <a:pPr lvl="1"/>
            <a:r>
              <a:rPr lang="en-US" dirty="0" smtClean="0"/>
              <a:t>It can be a vector quantity- give direction- or simply scalar- not direction given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768" decel="100000"/>
                                        <p:tgtEl>
                                          <p:spTgt spid="6146"/>
                                        </p:tgtEl>
                                      </p:cBhvr>
                                    </p:animEffect>
                                    <p:animScale>
                                      <p:cBhvr>
                                        <p:cTn id="8" dur="768" decel="100000"/>
                                        <p:tgtEl>
                                          <p:spTgt spid="6146"/>
                                        </p:tgtEl>
                                      </p:cBhvr>
                                      <p:from x="10000" y="10000"/>
                                      <p:to x="200000" y="450000"/>
                                    </p:animScale>
                                    <p:animScale>
                                      <p:cBhvr>
                                        <p:cTn id="9" dur="1230" accel="100000" fill="hold">
                                          <p:stCondLst>
                                            <p:cond delay="768"/>
                                          </p:stCondLst>
                                        </p:cTn>
                                        <p:tgtEl>
                                          <p:spTgt spid="6146"/>
                                        </p:tgtEl>
                                      </p:cBhvr>
                                      <p:from x="200000" y="450000"/>
                                      <p:to x="100000" y="100000"/>
                                    </p:animScale>
                                    <p:set>
                                      <p:cBhvr>
                                        <p:cTn id="10" dur="768" fill="hold"/>
                                        <p:tgtEl>
                                          <p:spTgt spid="6146"/>
                                        </p:tgtEl>
                                        <p:attrNameLst>
                                          <p:attrName>ppt_x</p:attrName>
                                        </p:attrNameLst>
                                      </p:cBhvr>
                                      <p:to>
                                        <p:strVal val="(0.5)"/>
                                      </p:to>
                                    </p:set>
                                    <p:anim from="(0.5)" to="(#ppt_x)" calcmode="lin" valueType="num">
                                      <p:cBhvr>
                                        <p:cTn id="11" dur="1230" accel="100000" fill="hold">
                                          <p:stCondLst>
                                            <p:cond delay="768"/>
                                          </p:stCondLst>
                                        </p:cTn>
                                        <p:tgtEl>
                                          <p:spTgt spid="6146"/>
                                        </p:tgtEl>
                                        <p:attrNameLst>
                                          <p:attrName>ppt_x</p:attrName>
                                        </p:attrNameLst>
                                      </p:cBhvr>
                                    </p:anim>
                                    <p:set>
                                      <p:cBhvr>
                                        <p:cTn id="12" dur="768" fill="hold"/>
                                        <p:tgtEl>
                                          <p:spTgt spid="6146"/>
                                        </p:tgtEl>
                                        <p:attrNameLst>
                                          <p:attrName>ppt_y</p:attrName>
                                        </p:attrNameLst>
                                      </p:cBhvr>
                                      <p:to>
                                        <p:strVal val="(#ppt_y+0.4)"/>
                                      </p:to>
                                    </p:set>
                                    <p:anim from="(#ppt_y+0.4)" to="(#ppt_y)" calcmode="lin" valueType="num">
                                      <p:cBhvr>
                                        <p:cTn id="13" dur="1230" accel="100000" fill="hold">
                                          <p:stCondLst>
                                            <p:cond delay="768"/>
                                          </p:stCondLst>
                                        </p:cTn>
                                        <p:tgtEl>
                                          <p:spTgt spid="61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 calcmode="lin" valueType="num">
                                      <p:cBhvr>
                                        <p:cTn id="18"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14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 calcmode="lin" valueType="num">
                                      <p:cBhvr>
                                        <p:cTn id="23"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614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6147">
                                            <p:txEl>
                                              <p:pRg st="2" end="2"/>
                                            </p:txEl>
                                          </p:spTgt>
                                        </p:tgtEl>
                                        <p:attrNameLst>
                                          <p:attrName>style.visibility</p:attrName>
                                        </p:attrNameLst>
                                      </p:cBhvr>
                                      <p:to>
                                        <p:strVal val="visible"/>
                                      </p:to>
                                    </p:set>
                                    <p:anim calcmode="lin" valueType="num">
                                      <p:cBhvr>
                                        <p:cTn id="28"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a:t>
            </a:r>
            <a:endParaRPr lang="en-US" dirty="0"/>
          </a:p>
        </p:txBody>
      </p:sp>
      <p:sp>
        <p:nvSpPr>
          <p:cNvPr id="3" name="Content Placeholder 2"/>
          <p:cNvSpPr>
            <a:spLocks noGrp="1"/>
          </p:cNvSpPr>
          <p:nvPr>
            <p:ph idx="1"/>
          </p:nvPr>
        </p:nvSpPr>
        <p:spPr/>
        <p:txBody>
          <a:bodyPr/>
          <a:lstStyle/>
          <a:p>
            <a:r>
              <a:rPr lang="en-US" dirty="0" smtClean="0"/>
              <a:t>Force is a push or pull on an object</a:t>
            </a:r>
          </a:p>
          <a:p>
            <a:endParaRPr lang="en-US" dirty="0"/>
          </a:p>
          <a:p>
            <a:r>
              <a:rPr lang="en-US" dirty="0" smtClean="0"/>
              <a:t>Friction- is a force that prevents an object from moving</a:t>
            </a:r>
          </a:p>
          <a:p>
            <a:pPr lvl="1"/>
            <a:r>
              <a:rPr lang="en-US" dirty="0" smtClean="0"/>
              <a:t>Friction must be overcome to allow an object to move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a:t>
            </a:r>
            <a:endParaRPr lang="en-US" dirty="0"/>
          </a:p>
        </p:txBody>
      </p:sp>
      <p:sp>
        <p:nvSpPr>
          <p:cNvPr id="3" name="Content Placeholder 2"/>
          <p:cNvSpPr>
            <a:spLocks noGrp="1"/>
          </p:cNvSpPr>
          <p:nvPr>
            <p:ph idx="1"/>
          </p:nvPr>
        </p:nvSpPr>
        <p:spPr/>
        <p:txBody>
          <a:bodyPr/>
          <a:lstStyle/>
          <a:p>
            <a:r>
              <a:rPr lang="en-US" dirty="0" smtClean="0"/>
              <a:t>Momentum is determined by both the velocity and the mass of an object</a:t>
            </a:r>
          </a:p>
          <a:p>
            <a:pPr lvl="1"/>
            <a:r>
              <a:rPr lang="en-US" dirty="0" smtClean="0"/>
              <a:t>It is the product of mass and velocity </a:t>
            </a:r>
          </a:p>
          <a:p>
            <a:pPr lvl="2"/>
            <a:r>
              <a:rPr lang="en-US" dirty="0" smtClean="0"/>
              <a:t>(mass x velocity)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Laws of Motion</a:t>
            </a:r>
            <a:endParaRPr lang="en-US" dirty="0"/>
          </a:p>
        </p:txBody>
      </p:sp>
      <p:sp>
        <p:nvSpPr>
          <p:cNvPr id="3" name="Content Placeholder 2"/>
          <p:cNvSpPr>
            <a:spLocks noGrp="1"/>
          </p:cNvSpPr>
          <p:nvPr>
            <p:ph idx="1"/>
          </p:nvPr>
        </p:nvSpPr>
        <p:spPr/>
        <p:txBody>
          <a:bodyPr/>
          <a:lstStyle/>
          <a:p>
            <a:r>
              <a:rPr lang="en-US" dirty="0" smtClean="0"/>
              <a:t>Galileo </a:t>
            </a:r>
            <a:r>
              <a:rPr lang="en-US" dirty="0" err="1" smtClean="0"/>
              <a:t>Galilei</a:t>
            </a:r>
            <a:r>
              <a:rPr lang="en-US" dirty="0" smtClean="0"/>
              <a:t>- contrary to scientific teachings of his </a:t>
            </a:r>
            <a:r>
              <a:rPr lang="en-US" dirty="0" smtClean="0"/>
              <a:t>time, </a:t>
            </a:r>
            <a:r>
              <a:rPr lang="en-US" dirty="0" smtClean="0"/>
              <a:t>introduced the idea that moving objects will not stop moving unless something stops them</a:t>
            </a:r>
          </a:p>
          <a:p>
            <a:r>
              <a:rPr lang="en-US" dirty="0" smtClean="0"/>
              <a:t>Years later Sir Isaac Newton developed the laws of motion we use today to explain how and why objects move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Newton's 1</a:t>
            </a:r>
            <a:r>
              <a:rPr lang="en-US" baseline="30000"/>
              <a:t>st</a:t>
            </a:r>
            <a:r>
              <a:rPr lang="en-US"/>
              <a:t> Law of Motion</a:t>
            </a:r>
          </a:p>
        </p:txBody>
      </p:sp>
      <p:sp>
        <p:nvSpPr>
          <p:cNvPr id="7171" name="Rectangle 3"/>
          <p:cNvSpPr>
            <a:spLocks noGrp="1" noChangeArrowheads="1"/>
          </p:cNvSpPr>
          <p:nvPr>
            <p:ph type="body" idx="1"/>
          </p:nvPr>
        </p:nvSpPr>
        <p:spPr>
          <a:xfrm>
            <a:off x="457200" y="1219200"/>
            <a:ext cx="8229600" cy="5486400"/>
          </a:xfrm>
        </p:spPr>
        <p:txBody>
          <a:bodyPr/>
          <a:lstStyle/>
          <a:p>
            <a:pPr>
              <a:lnSpc>
                <a:spcPct val="90000"/>
              </a:lnSpc>
            </a:pPr>
            <a:r>
              <a:rPr lang="en-US" sz="2800" dirty="0"/>
              <a:t>An object at rest tends to stay at rest and an object in motion tends to stay in motion with the same speed and in the same direction </a:t>
            </a:r>
            <a:r>
              <a:rPr lang="en-US" sz="2800" dirty="0" smtClean="0"/>
              <a:t>(velocity) </a:t>
            </a:r>
            <a:r>
              <a:rPr lang="en-US" sz="2800" dirty="0" smtClean="0">
                <a:hlinkClick r:id="rId2"/>
              </a:rPr>
              <a:t>unless </a:t>
            </a:r>
            <a:r>
              <a:rPr lang="en-US" sz="2800" dirty="0">
                <a:hlinkClick r:id="rId2"/>
              </a:rPr>
              <a:t>acted upon by an unbalanced force</a:t>
            </a:r>
            <a:r>
              <a:rPr lang="en-US" sz="2800" dirty="0"/>
              <a:t>. </a:t>
            </a:r>
            <a:r>
              <a:rPr lang="en-US" sz="2800" b="1" dirty="0"/>
              <a:t> </a:t>
            </a:r>
            <a:endParaRPr lang="en-US" sz="2800" b="1" dirty="0" smtClean="0"/>
          </a:p>
          <a:p>
            <a:pPr>
              <a:lnSpc>
                <a:spcPct val="90000"/>
              </a:lnSpc>
            </a:pPr>
            <a:endParaRPr lang="en-US" sz="2800" b="1" dirty="0"/>
          </a:p>
          <a:p>
            <a:pPr>
              <a:lnSpc>
                <a:spcPct val="90000"/>
              </a:lnSpc>
            </a:pPr>
            <a:r>
              <a:rPr lang="en-US" sz="2800" dirty="0"/>
              <a:t>sometimes referred to as the "law of inertia</a:t>
            </a:r>
            <a:r>
              <a:rPr lang="en-US" sz="2800" dirty="0" smtClean="0"/>
              <a:t>.”</a:t>
            </a:r>
          </a:p>
          <a:p>
            <a:pPr>
              <a:lnSpc>
                <a:spcPct val="90000"/>
              </a:lnSpc>
            </a:pPr>
            <a:r>
              <a:rPr lang="en-US" sz="2800" dirty="0" smtClean="0"/>
              <a:t> </a:t>
            </a:r>
          </a:p>
          <a:p>
            <a:pPr>
              <a:lnSpc>
                <a:spcPct val="90000"/>
              </a:lnSpc>
            </a:pPr>
            <a:r>
              <a:rPr lang="en-US" sz="2800" dirty="0" smtClean="0"/>
              <a:t>Gravity is an important force to be considered here on earth, because although an object appears to stop or start movement on its own it is the force of gravity that is in effect</a:t>
            </a:r>
          </a:p>
          <a:p>
            <a:pPr>
              <a:lnSpc>
                <a:spcPct val="90000"/>
              </a:lnSpc>
            </a:pPr>
            <a:r>
              <a:rPr lang="en-US" sz="2800" dirty="0" smtClean="0"/>
              <a:t>Friction is also a major factor in movement</a:t>
            </a:r>
            <a:endParaRPr 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Example of 1</a:t>
            </a:r>
            <a:r>
              <a:rPr lang="en-US" baseline="30000"/>
              <a:t>st</a:t>
            </a:r>
            <a:r>
              <a:rPr lang="en-US"/>
              <a:t> Law of Motion</a:t>
            </a:r>
          </a:p>
        </p:txBody>
      </p:sp>
      <p:sp>
        <p:nvSpPr>
          <p:cNvPr id="8195" name="Rectangle 3"/>
          <p:cNvSpPr>
            <a:spLocks noGrp="1" noChangeArrowheads="1"/>
          </p:cNvSpPr>
          <p:nvPr>
            <p:ph type="body" idx="1"/>
          </p:nvPr>
        </p:nvSpPr>
        <p:spPr/>
        <p:txBody>
          <a:bodyPr/>
          <a:lstStyle/>
          <a:p>
            <a:pPr lvl="1"/>
            <a:r>
              <a:rPr lang="en-US"/>
              <a:t>Pendulum is a example for Newton's first law</a:t>
            </a:r>
          </a:p>
          <a:p>
            <a:pPr lvl="1"/>
            <a:r>
              <a:rPr lang="en-US"/>
              <a:t>Once its in motion its always in motion.</a:t>
            </a:r>
          </a:p>
          <a:p>
            <a:pPr lvl="1"/>
            <a:r>
              <a:rPr lang="en-US"/>
              <a:t>Once its at rest its always at rest.</a:t>
            </a:r>
          </a:p>
        </p:txBody>
      </p:sp>
      <p:pic>
        <p:nvPicPr>
          <p:cNvPr id="8197" name="Picture 5" descr="Extra Credit - Science">
            <a:hlinkClick r:id="rId2"/>
          </p:cNvPr>
          <p:cNvPicPr>
            <a:picLocks noChangeAspect="1" noChangeArrowheads="1" noCrop="1"/>
          </p:cNvPicPr>
          <p:nvPr/>
        </p:nvPicPr>
        <p:blipFill>
          <a:blip r:embed="rId3" cstate="print"/>
          <a:srcRect/>
          <a:stretch>
            <a:fillRect/>
          </a:stretch>
        </p:blipFill>
        <p:spPr bwMode="auto">
          <a:xfrm>
            <a:off x="5638800" y="4125913"/>
            <a:ext cx="3048000" cy="1331912"/>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p:txBody>
          <a:bodyPr/>
          <a:lstStyle/>
          <a:p>
            <a:r>
              <a:rPr lang="en-US" b="1" dirty="0" smtClean="0"/>
              <a:t>Energy-</a:t>
            </a:r>
            <a:r>
              <a:rPr lang="en-US" dirty="0" smtClean="0"/>
              <a:t> the ability to do work.</a:t>
            </a:r>
          </a:p>
          <a:p>
            <a:pPr lvl="1"/>
            <a:r>
              <a:rPr lang="en-US" b="1" dirty="0" smtClean="0"/>
              <a:t>Potential</a:t>
            </a:r>
            <a:r>
              <a:rPr lang="en-US" dirty="0" smtClean="0"/>
              <a:t> </a:t>
            </a:r>
            <a:r>
              <a:rPr lang="en-US" b="1" dirty="0" smtClean="0"/>
              <a:t>Energy-</a:t>
            </a:r>
            <a:r>
              <a:rPr lang="en-US" dirty="0" smtClean="0"/>
              <a:t> stored energy</a:t>
            </a:r>
          </a:p>
          <a:p>
            <a:pPr lvl="1"/>
            <a:r>
              <a:rPr lang="en-US" b="1" dirty="0" smtClean="0"/>
              <a:t>Kinetic</a:t>
            </a:r>
            <a:r>
              <a:rPr lang="en-US" dirty="0" smtClean="0"/>
              <a:t> </a:t>
            </a:r>
            <a:r>
              <a:rPr lang="en-US" b="1" dirty="0" smtClean="0"/>
              <a:t>Energy-</a:t>
            </a:r>
            <a:r>
              <a:rPr lang="en-US" dirty="0" smtClean="0"/>
              <a:t> energy due to motion</a:t>
            </a:r>
          </a:p>
          <a:p>
            <a:pPr lvl="1"/>
            <a:endParaRPr lang="en-US" dirty="0" smtClean="0"/>
          </a:p>
          <a:p>
            <a:r>
              <a:rPr lang="en-US" b="1" dirty="0" smtClean="0"/>
              <a:t>Mechanical</a:t>
            </a:r>
            <a:r>
              <a:rPr lang="en-US" dirty="0" smtClean="0"/>
              <a:t> </a:t>
            </a:r>
            <a:r>
              <a:rPr lang="en-US" b="1" dirty="0" smtClean="0"/>
              <a:t>Energy-</a:t>
            </a:r>
            <a:r>
              <a:rPr lang="en-US" dirty="0" smtClean="0"/>
              <a:t> the ability to make something move</a:t>
            </a:r>
            <a:endParaRPr lang="en-US" dirty="0"/>
          </a:p>
        </p:txBody>
      </p:sp>
      <p:sp>
        <p:nvSpPr>
          <p:cNvPr id="4" name="Slide Number Placeholder 3"/>
          <p:cNvSpPr>
            <a:spLocks noGrp="1"/>
          </p:cNvSpPr>
          <p:nvPr>
            <p:ph type="sldNum" sz="quarter" idx="12"/>
          </p:nvPr>
        </p:nvSpPr>
        <p:spPr/>
        <p:txBody>
          <a:bodyPr/>
          <a:lstStyle/>
          <a:p>
            <a:pPr>
              <a:defRPr/>
            </a:pPr>
            <a:fld id="{1F054A66-424D-489F-B584-396D7F60F426}" type="slidenum">
              <a:rPr lang="en-US" smtClean="0"/>
              <a:pPr>
                <a:defRPr/>
              </a:pPr>
              <a:t>2</a:t>
            </a:fld>
            <a:endParaRPr lang="en-US"/>
          </a:p>
        </p:txBody>
      </p:sp>
    </p:spTree>
  </p:cSld>
  <p:clrMapOvr>
    <a:masterClrMapping/>
  </p:clrMapOvr>
  <p:transition advClick="0"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Newton's 2</a:t>
            </a:r>
            <a:r>
              <a:rPr lang="en-US" baseline="30000"/>
              <a:t>nd</a:t>
            </a:r>
            <a:r>
              <a:rPr lang="en-US"/>
              <a:t> Law of Motion</a:t>
            </a:r>
          </a:p>
        </p:txBody>
      </p:sp>
      <p:sp>
        <p:nvSpPr>
          <p:cNvPr id="9219" name="Rectangle 3"/>
          <p:cNvSpPr>
            <a:spLocks noGrp="1" noChangeArrowheads="1"/>
          </p:cNvSpPr>
          <p:nvPr>
            <p:ph type="body" idx="1"/>
          </p:nvPr>
        </p:nvSpPr>
        <p:spPr/>
        <p:txBody>
          <a:bodyPr/>
          <a:lstStyle/>
          <a:p>
            <a:pPr>
              <a:lnSpc>
                <a:spcPct val="90000"/>
              </a:lnSpc>
            </a:pPr>
            <a:r>
              <a:rPr lang="en-US" sz="2800" dirty="0"/>
              <a:t>The second law states that the acceleration of an object is dependent upon two variables - the </a:t>
            </a:r>
            <a:r>
              <a:rPr lang="en-US" sz="2800" dirty="0">
                <a:hlinkClick r:id="rId2"/>
              </a:rPr>
              <a:t>net force</a:t>
            </a:r>
            <a:r>
              <a:rPr lang="en-US" sz="2800" dirty="0"/>
              <a:t> acting upon the object and the mass of the object. </a:t>
            </a:r>
          </a:p>
          <a:p>
            <a:pPr>
              <a:lnSpc>
                <a:spcPct val="90000"/>
              </a:lnSpc>
            </a:pPr>
            <a:endParaRPr lang="en-US" sz="2800" dirty="0"/>
          </a:p>
          <a:p>
            <a:pPr>
              <a:lnSpc>
                <a:spcPct val="90000"/>
              </a:lnSpc>
            </a:pPr>
            <a:r>
              <a:rPr lang="en-US" sz="2800" dirty="0" smtClean="0"/>
              <a:t>Force=mass </a:t>
            </a:r>
            <a:r>
              <a:rPr lang="en-US" sz="2800" dirty="0"/>
              <a:t>x acceleration </a:t>
            </a:r>
          </a:p>
          <a:p>
            <a:pPr>
              <a:lnSpc>
                <a:spcPct val="90000"/>
              </a:lnSpc>
            </a:pP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2</a:t>
            </a:r>
            <a:r>
              <a:rPr lang="en-US" baseline="30000" dirty="0" smtClean="0"/>
              <a:t>nd</a:t>
            </a:r>
            <a:r>
              <a:rPr lang="en-US" dirty="0" smtClean="0"/>
              <a:t> Law of Motion</a:t>
            </a:r>
            <a:endParaRPr lang="en-US" dirty="0"/>
          </a:p>
        </p:txBody>
      </p:sp>
      <p:sp>
        <p:nvSpPr>
          <p:cNvPr id="3" name="Content Placeholder 2"/>
          <p:cNvSpPr>
            <a:spLocks noGrp="1"/>
          </p:cNvSpPr>
          <p:nvPr>
            <p:ph idx="1"/>
          </p:nvPr>
        </p:nvSpPr>
        <p:spPr>
          <a:xfrm>
            <a:off x="533400" y="1295400"/>
            <a:ext cx="8229600" cy="5029200"/>
          </a:xfrm>
        </p:spPr>
        <p:txBody>
          <a:bodyPr/>
          <a:lstStyle/>
          <a:p>
            <a:r>
              <a:rPr lang="en-US" dirty="0" smtClean="0"/>
              <a:t>The greater the mass of an object, the greater the force needed to move that object.</a:t>
            </a:r>
          </a:p>
          <a:p>
            <a:endParaRPr lang="en-US" dirty="0" smtClean="0"/>
          </a:p>
          <a:p>
            <a:r>
              <a:rPr lang="en-US" dirty="0" smtClean="0"/>
              <a:t>The greater the force exerted on an object the greater its acceleration will be.</a:t>
            </a:r>
          </a:p>
          <a:p>
            <a:endParaRPr lang="en-US" dirty="0" smtClean="0"/>
          </a:p>
          <a:p>
            <a:r>
              <a:rPr lang="en-US" dirty="0" smtClean="0"/>
              <a:t>The greater the acceleration, the greater the force exerted on an object.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Newton’s 3</a:t>
            </a:r>
            <a:r>
              <a:rPr lang="en-US" baseline="30000"/>
              <a:t>rd</a:t>
            </a:r>
            <a:r>
              <a:rPr lang="en-US"/>
              <a:t> Law of Motion</a:t>
            </a:r>
          </a:p>
        </p:txBody>
      </p:sp>
      <p:sp>
        <p:nvSpPr>
          <p:cNvPr id="10243" name="Rectangle 3"/>
          <p:cNvSpPr>
            <a:spLocks noGrp="1" noChangeArrowheads="1"/>
          </p:cNvSpPr>
          <p:nvPr>
            <p:ph type="body" idx="1"/>
          </p:nvPr>
        </p:nvSpPr>
        <p:spPr>
          <a:xfrm>
            <a:off x="457200" y="1219200"/>
            <a:ext cx="8229600" cy="4876800"/>
          </a:xfrm>
        </p:spPr>
        <p:txBody>
          <a:bodyPr/>
          <a:lstStyle/>
          <a:p>
            <a:r>
              <a:rPr lang="en-US" dirty="0"/>
              <a:t>A force is a push or a pull upon an object which results from its interaction with another object. </a:t>
            </a:r>
          </a:p>
          <a:p>
            <a:endParaRPr lang="en-US" dirty="0"/>
          </a:p>
          <a:p>
            <a:r>
              <a:rPr lang="en-US" dirty="0" smtClean="0"/>
              <a:t>Forces come in pairs, for every action there is an equal and opposite reaction</a:t>
            </a:r>
          </a:p>
          <a:p>
            <a:endParaRPr lang="en-US" dirty="0" smtClean="0"/>
          </a:p>
          <a:p>
            <a:r>
              <a:rPr lang="en-US" dirty="0" smtClean="0"/>
              <a:t>“the law of action-reaction”</a:t>
            </a:r>
            <a:endParaRPr lang="en-US" dirty="0"/>
          </a:p>
        </p:txBody>
      </p:sp>
      <p:pic>
        <p:nvPicPr>
          <p:cNvPr id="10245" name="Picture 5" descr="MMj02364010000[1]"/>
          <p:cNvPicPr>
            <a:picLocks noChangeAspect="1" noChangeArrowheads="1" noCrop="1"/>
          </p:cNvPicPr>
          <p:nvPr/>
        </p:nvPicPr>
        <p:blipFill>
          <a:blip r:embed="rId2" cstate="print"/>
          <a:srcRect/>
          <a:stretch>
            <a:fillRect/>
          </a:stretch>
        </p:blipFill>
        <p:spPr bwMode="auto">
          <a:xfrm>
            <a:off x="6019800" y="4343400"/>
            <a:ext cx="2209800" cy="2514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287  E" pathEditMode="relative" ptsTypes="">
                                      <p:cBhvr>
                                        <p:cTn id="6" dur="2000" fill="hold"/>
                                        <p:tgtEl>
                                          <p:spTgt spid="102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28600"/>
            <a:ext cx="7696200" cy="2438400"/>
          </a:xfrm>
        </p:spPr>
        <p:txBody>
          <a:bodyPr/>
          <a:lstStyle/>
          <a:p>
            <a:r>
              <a:rPr lang="en-US" sz="4000" dirty="0"/>
              <a:t>Work, Force </a:t>
            </a:r>
            <a:r>
              <a:rPr lang="en-US" sz="4000" dirty="0" smtClean="0"/>
              <a:t>, and Mechanical </a:t>
            </a:r>
            <a:r>
              <a:rPr lang="en-US" sz="4000" dirty="0"/>
              <a:t>Advantage </a:t>
            </a:r>
          </a:p>
        </p:txBody>
      </p:sp>
      <p:sp>
        <p:nvSpPr>
          <p:cNvPr id="104451" name="Rectangle 3"/>
          <p:cNvSpPr>
            <a:spLocks noGrp="1" noChangeArrowheads="1"/>
          </p:cNvSpPr>
          <p:nvPr>
            <p:ph type="body" idx="1"/>
          </p:nvPr>
        </p:nvSpPr>
        <p:spPr>
          <a:xfrm>
            <a:off x="457200" y="2133600"/>
            <a:ext cx="8229600" cy="3962400"/>
          </a:xfrm>
        </p:spPr>
        <p:txBody>
          <a:bodyPr/>
          <a:lstStyle/>
          <a:p>
            <a:r>
              <a:rPr lang="en-US"/>
              <a:t>Work </a:t>
            </a:r>
          </a:p>
          <a:p>
            <a:r>
              <a:rPr lang="en-US"/>
              <a:t>Exerting forces on the object than causes the same object to move some direction</a:t>
            </a:r>
          </a:p>
          <a:p>
            <a:endParaRPr lang="en-US"/>
          </a:p>
          <a:p>
            <a:r>
              <a:rPr lang="en-US"/>
              <a:t>To work you must move some distance</a:t>
            </a:r>
          </a:p>
          <a:p>
            <a:endParaRPr lang="en-US"/>
          </a:p>
          <a:p>
            <a:endParaRPr lang="en-US"/>
          </a:p>
        </p:txBody>
      </p:sp>
      <p:pic>
        <p:nvPicPr>
          <p:cNvPr id="104452" name="Picture 4" descr="MMj02363850000[1]"/>
          <p:cNvPicPr>
            <a:picLocks noChangeAspect="1" noChangeArrowheads="1" noCrop="1"/>
          </p:cNvPicPr>
          <p:nvPr/>
        </p:nvPicPr>
        <p:blipFill>
          <a:blip r:embed="rId2" cstate="print"/>
          <a:srcRect/>
          <a:stretch>
            <a:fillRect/>
          </a:stretch>
        </p:blipFill>
        <p:spPr bwMode="auto">
          <a:xfrm>
            <a:off x="4191000" y="5105400"/>
            <a:ext cx="1581150" cy="1495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1044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EA987C9-4169-41AD-A0EE-A25C9E0DA00F}" type="slidenum">
              <a:rPr lang="en-US"/>
              <a:pPr>
                <a:defRPr/>
              </a:pPr>
              <a:t>24</a:t>
            </a:fld>
            <a:endParaRPr lang="en-US"/>
          </a:p>
        </p:txBody>
      </p:sp>
      <p:sp>
        <p:nvSpPr>
          <p:cNvPr id="51202" name="Rectangle 2"/>
          <p:cNvSpPr>
            <a:spLocks noGrp="1" noChangeArrowheads="1"/>
          </p:cNvSpPr>
          <p:nvPr>
            <p:ph type="title"/>
          </p:nvPr>
        </p:nvSpPr>
        <p:spPr/>
        <p:txBody>
          <a:bodyPr/>
          <a:lstStyle/>
          <a:p>
            <a:pPr eaLnBrk="1" hangingPunct="1">
              <a:defRPr/>
            </a:pPr>
            <a:r>
              <a:rPr lang="en-US" u="sng" smtClean="0">
                <a:latin typeface="Batang" pitchFamily="18" charset="-127"/>
              </a:rPr>
              <a:t>What’s work?</a:t>
            </a:r>
          </a:p>
        </p:txBody>
      </p:sp>
      <p:sp>
        <p:nvSpPr>
          <p:cNvPr id="51203" name="Rectangle 3"/>
          <p:cNvSpPr>
            <a:spLocks noGrp="1" noChangeArrowheads="1"/>
          </p:cNvSpPr>
          <p:nvPr>
            <p:ph type="body" idx="1"/>
          </p:nvPr>
        </p:nvSpPr>
        <p:spPr>
          <a:xfrm>
            <a:off x="457200" y="1295400"/>
            <a:ext cx="8229600" cy="5181600"/>
          </a:xfrm>
        </p:spPr>
        <p:txBody>
          <a:bodyPr/>
          <a:lstStyle/>
          <a:p>
            <a:pPr eaLnBrk="1" hangingPunct="1">
              <a:defRPr/>
            </a:pPr>
            <a:r>
              <a:rPr lang="en-US" smtClean="0">
                <a:latin typeface="Batang" pitchFamily="18" charset="-127"/>
              </a:rPr>
              <a:t>A scientist delivers a speech to an audience of his peers. </a:t>
            </a:r>
            <a:endParaRPr lang="en-US" smtClean="0">
              <a:solidFill>
                <a:srgbClr val="FF0000"/>
              </a:solidFill>
              <a:effectLst>
                <a:outerShdw blurRad="38100" dist="38100" dir="2700000" algn="tl">
                  <a:srgbClr val="000000"/>
                </a:outerShdw>
              </a:effectLst>
              <a:latin typeface="Batang" pitchFamily="18" charset="-127"/>
            </a:endParaRPr>
          </a:p>
          <a:p>
            <a:pPr eaLnBrk="1" hangingPunct="1">
              <a:defRPr/>
            </a:pPr>
            <a:r>
              <a:rPr lang="en-US" smtClean="0">
                <a:latin typeface="Batang" pitchFamily="18" charset="-127"/>
              </a:rPr>
              <a:t>A body builder lifts 350 pounds above his head. </a:t>
            </a:r>
            <a:endParaRPr lang="en-US" smtClean="0">
              <a:solidFill>
                <a:srgbClr val="FF0000"/>
              </a:solidFill>
              <a:effectLst>
                <a:outerShdw blurRad="38100" dist="38100" dir="2700000" algn="tl">
                  <a:srgbClr val="000000"/>
                </a:outerShdw>
              </a:effectLst>
              <a:latin typeface="Batang" pitchFamily="18" charset="-127"/>
            </a:endParaRPr>
          </a:p>
          <a:p>
            <a:pPr eaLnBrk="1" hangingPunct="1">
              <a:defRPr/>
            </a:pPr>
            <a:r>
              <a:rPr lang="en-US" smtClean="0">
                <a:latin typeface="Batang" pitchFamily="18" charset="-127"/>
              </a:rPr>
              <a:t>A mother carries her baby from room to room. </a:t>
            </a:r>
            <a:endParaRPr lang="en-US" smtClean="0">
              <a:solidFill>
                <a:srgbClr val="FF0000"/>
              </a:solidFill>
              <a:effectLst>
                <a:outerShdw blurRad="38100" dist="38100" dir="2700000" algn="tl">
                  <a:srgbClr val="000000"/>
                </a:outerShdw>
              </a:effectLst>
              <a:latin typeface="Batang" pitchFamily="18" charset="-127"/>
            </a:endParaRPr>
          </a:p>
          <a:p>
            <a:pPr eaLnBrk="1" hangingPunct="1">
              <a:defRPr/>
            </a:pPr>
            <a:r>
              <a:rPr lang="en-US" sz="2800" smtClean="0">
                <a:latin typeface="Batang" pitchFamily="18" charset="-127"/>
              </a:rPr>
              <a:t>A father pushes a baby in a carriage.</a:t>
            </a:r>
            <a:endParaRPr lang="en-US" sz="2800" smtClean="0">
              <a:solidFill>
                <a:srgbClr val="FF0000"/>
              </a:solidFill>
              <a:effectLst>
                <a:outerShdw blurRad="38100" dist="38100" dir="2700000" algn="tl">
                  <a:srgbClr val="000000"/>
                </a:outerShdw>
              </a:effectLst>
              <a:latin typeface="Batang" pitchFamily="18" charset="-127"/>
            </a:endParaRPr>
          </a:p>
          <a:p>
            <a:pPr eaLnBrk="1" hangingPunct="1">
              <a:defRPr/>
            </a:pPr>
            <a:r>
              <a:rPr lang="en-US" smtClean="0">
                <a:latin typeface="Batang" pitchFamily="18" charset="-127"/>
              </a:rPr>
              <a:t>A woman carries a 20 kg grocery bag to her car? </a:t>
            </a:r>
            <a:endParaRPr lang="en-US" smtClean="0">
              <a:solidFill>
                <a:srgbClr val="FF0000"/>
              </a:solidFill>
              <a:effectLst>
                <a:outerShdw blurRad="38100" dist="38100" dir="2700000" algn="tl">
                  <a:srgbClr val="000000"/>
                </a:outerShdw>
              </a:effectLst>
              <a:latin typeface="Batang" pitchFamily="18" charset="-127"/>
            </a:endParaRPr>
          </a:p>
        </p:txBody>
      </p:sp>
    </p:spTree>
  </p:cSld>
  <p:clrMapOvr>
    <a:masterClrMapping/>
  </p:clrMapOvr>
  <p:transition advClick="0"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ACBBA5E-1809-4316-988F-0D52E6A2B4B1}" type="slidenum">
              <a:rPr lang="en-US"/>
              <a:pPr>
                <a:defRPr/>
              </a:pPr>
              <a:t>25</a:t>
            </a:fld>
            <a:endParaRPr lang="en-US"/>
          </a:p>
        </p:txBody>
      </p:sp>
      <p:sp>
        <p:nvSpPr>
          <p:cNvPr id="65538" name="Rectangle 2"/>
          <p:cNvSpPr>
            <a:spLocks noGrp="1" noChangeArrowheads="1"/>
          </p:cNvSpPr>
          <p:nvPr>
            <p:ph type="title"/>
          </p:nvPr>
        </p:nvSpPr>
        <p:spPr/>
        <p:txBody>
          <a:bodyPr/>
          <a:lstStyle/>
          <a:p>
            <a:pPr eaLnBrk="1" hangingPunct="1">
              <a:defRPr/>
            </a:pPr>
            <a:r>
              <a:rPr lang="en-US" u="sng" smtClean="0">
                <a:solidFill>
                  <a:schemeClr val="hlink"/>
                </a:solidFill>
                <a:effectLst>
                  <a:outerShdw blurRad="38100" dist="38100" dir="2700000" algn="tl">
                    <a:srgbClr val="000000"/>
                  </a:outerShdw>
                </a:effectLst>
                <a:latin typeface="Batang" pitchFamily="18" charset="-127"/>
              </a:rPr>
              <a:t>What’s work?</a:t>
            </a:r>
          </a:p>
        </p:txBody>
      </p:sp>
      <p:sp>
        <p:nvSpPr>
          <p:cNvPr id="65539" name="Rectangle 3"/>
          <p:cNvSpPr>
            <a:spLocks noGrp="1" noChangeArrowheads="1"/>
          </p:cNvSpPr>
          <p:nvPr>
            <p:ph type="body" idx="1"/>
          </p:nvPr>
        </p:nvSpPr>
        <p:spPr>
          <a:xfrm>
            <a:off x="457200" y="1295400"/>
            <a:ext cx="8229600" cy="5181600"/>
          </a:xfrm>
        </p:spPr>
        <p:txBody>
          <a:bodyPr/>
          <a:lstStyle/>
          <a:p>
            <a:pPr eaLnBrk="1" hangingPunct="1">
              <a:defRPr/>
            </a:pPr>
            <a:r>
              <a:rPr lang="en-US" dirty="0" smtClean="0">
                <a:latin typeface="Batang" pitchFamily="18" charset="-127"/>
              </a:rPr>
              <a:t>A scientist delivers a speech to an audience of his peers. </a:t>
            </a:r>
            <a:r>
              <a:rPr lang="en-US" dirty="0" smtClean="0">
                <a:solidFill>
                  <a:srgbClr val="FF0000"/>
                </a:solidFill>
                <a:effectLst>
                  <a:outerShdw blurRad="38100" dist="38100" dir="2700000" algn="tl">
                    <a:srgbClr val="000000"/>
                  </a:outerShdw>
                </a:effectLst>
                <a:latin typeface="Batang" pitchFamily="18" charset="-127"/>
              </a:rPr>
              <a:t>No</a:t>
            </a:r>
          </a:p>
          <a:p>
            <a:pPr eaLnBrk="1" hangingPunct="1">
              <a:defRPr/>
            </a:pPr>
            <a:r>
              <a:rPr lang="en-US" dirty="0" smtClean="0">
                <a:latin typeface="Batang" pitchFamily="18" charset="-127"/>
              </a:rPr>
              <a:t>A body builder lifts 350 pounds above his head. </a:t>
            </a:r>
            <a:r>
              <a:rPr lang="en-US" dirty="0" smtClean="0">
                <a:solidFill>
                  <a:srgbClr val="FF0000"/>
                </a:solidFill>
                <a:effectLst>
                  <a:outerShdw blurRad="38100" dist="38100" dir="2700000" algn="tl">
                    <a:srgbClr val="000000"/>
                  </a:outerShdw>
                </a:effectLst>
                <a:latin typeface="Batang" pitchFamily="18" charset="-127"/>
              </a:rPr>
              <a:t>Yes</a:t>
            </a:r>
          </a:p>
          <a:p>
            <a:pPr eaLnBrk="1" hangingPunct="1">
              <a:defRPr/>
            </a:pPr>
            <a:r>
              <a:rPr lang="en-US" dirty="0" smtClean="0">
                <a:latin typeface="Batang" pitchFamily="18" charset="-127"/>
              </a:rPr>
              <a:t>A mother carries her baby from room to room. </a:t>
            </a:r>
            <a:r>
              <a:rPr lang="en-US" dirty="0" smtClean="0">
                <a:solidFill>
                  <a:srgbClr val="FF0000"/>
                </a:solidFill>
                <a:effectLst>
                  <a:outerShdw blurRad="38100" dist="38100" dir="2700000" algn="tl">
                    <a:srgbClr val="000000"/>
                  </a:outerShdw>
                </a:effectLst>
                <a:latin typeface="Batang" pitchFamily="18" charset="-127"/>
              </a:rPr>
              <a:t>No</a:t>
            </a:r>
          </a:p>
          <a:p>
            <a:pPr eaLnBrk="1" hangingPunct="1">
              <a:defRPr/>
            </a:pPr>
            <a:r>
              <a:rPr lang="en-US" sz="2800" dirty="0" smtClean="0">
                <a:latin typeface="Batang" pitchFamily="18" charset="-127"/>
              </a:rPr>
              <a:t>A father pushes a baby in a carriage. </a:t>
            </a:r>
            <a:r>
              <a:rPr lang="en-US" sz="2800" dirty="0" smtClean="0">
                <a:solidFill>
                  <a:srgbClr val="FF0000"/>
                </a:solidFill>
                <a:effectLst>
                  <a:outerShdw blurRad="38100" dist="38100" dir="2700000" algn="tl">
                    <a:srgbClr val="000000"/>
                  </a:outerShdw>
                </a:effectLst>
                <a:latin typeface="Batang" pitchFamily="18" charset="-127"/>
              </a:rPr>
              <a:t>Yes</a:t>
            </a:r>
          </a:p>
          <a:p>
            <a:pPr eaLnBrk="1" hangingPunct="1">
              <a:defRPr/>
            </a:pPr>
            <a:r>
              <a:rPr lang="en-US" dirty="0" smtClean="0">
                <a:latin typeface="Batang" pitchFamily="18" charset="-127"/>
              </a:rPr>
              <a:t>A woman carries a 20 kg grocery bag to her car? </a:t>
            </a:r>
            <a:r>
              <a:rPr lang="en-US" dirty="0" smtClean="0">
                <a:solidFill>
                  <a:srgbClr val="FF0000"/>
                </a:solidFill>
                <a:effectLst>
                  <a:outerShdw blurRad="38100" dist="38100" dir="2700000" algn="tl">
                    <a:srgbClr val="000000"/>
                  </a:outerShdw>
                </a:effectLst>
                <a:latin typeface="Batang" pitchFamily="18" charset="-127"/>
              </a:rPr>
              <a:t>No</a:t>
            </a:r>
          </a:p>
        </p:txBody>
      </p:sp>
    </p:spTree>
  </p:cSld>
  <p:clrMapOvr>
    <a:masterClrMapping/>
  </p:clrMapOvr>
  <p:transition advClick="0"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FAB56FE-9F75-4B02-8376-DBF68C702B00}" type="slidenum">
              <a:rPr lang="en-US"/>
              <a:pPr>
                <a:defRPr/>
              </a:pPr>
              <a:t>26</a:t>
            </a:fld>
            <a:endParaRPr lang="en-US"/>
          </a:p>
        </p:txBody>
      </p:sp>
      <p:sp>
        <p:nvSpPr>
          <p:cNvPr id="31746" name="Rectangle 2"/>
          <p:cNvSpPr>
            <a:spLocks noGrp="1" noChangeArrowheads="1"/>
          </p:cNvSpPr>
          <p:nvPr>
            <p:ph type="title"/>
          </p:nvPr>
        </p:nvSpPr>
        <p:spPr/>
        <p:txBody>
          <a:bodyPr/>
          <a:lstStyle/>
          <a:p>
            <a:pPr eaLnBrk="1" hangingPunct="1">
              <a:defRPr/>
            </a:pPr>
            <a:r>
              <a:rPr lang="en-US" u="sng" smtClean="0">
                <a:latin typeface="Batang" pitchFamily="18" charset="-127"/>
              </a:rPr>
              <a:t>Formula for work</a:t>
            </a:r>
          </a:p>
        </p:txBody>
      </p:sp>
      <p:sp>
        <p:nvSpPr>
          <p:cNvPr id="31747" name="Rectangle 3"/>
          <p:cNvSpPr>
            <a:spLocks noGrp="1" noChangeArrowheads="1"/>
          </p:cNvSpPr>
          <p:nvPr>
            <p:ph type="body" idx="1"/>
          </p:nvPr>
        </p:nvSpPr>
        <p:spPr/>
        <p:txBody>
          <a:bodyPr/>
          <a:lstStyle/>
          <a:p>
            <a:pPr algn="ctr" eaLnBrk="1" hangingPunct="1">
              <a:buFont typeface="Wingdings" pitchFamily="2" charset="2"/>
              <a:buNone/>
              <a:defRPr/>
            </a:pPr>
            <a:r>
              <a:rPr lang="en-US" sz="4400" smtClean="0">
                <a:latin typeface="Batang" pitchFamily="18" charset="-127"/>
              </a:rPr>
              <a:t>Work = Force x Distance</a:t>
            </a:r>
          </a:p>
          <a:p>
            <a:pPr algn="ctr" eaLnBrk="1" hangingPunct="1">
              <a:buFont typeface="Wingdings" pitchFamily="2" charset="2"/>
              <a:buNone/>
              <a:defRPr/>
            </a:pPr>
            <a:endParaRPr lang="en-US" sz="4400" smtClean="0">
              <a:latin typeface="Batang" pitchFamily="18" charset="-127"/>
            </a:endParaRPr>
          </a:p>
          <a:p>
            <a:pPr eaLnBrk="1" hangingPunct="1">
              <a:defRPr/>
            </a:pPr>
            <a:r>
              <a:rPr lang="en-US" smtClean="0"/>
              <a:t>The unit of force is newtons</a:t>
            </a:r>
          </a:p>
          <a:p>
            <a:pPr eaLnBrk="1" hangingPunct="1">
              <a:defRPr/>
            </a:pPr>
            <a:r>
              <a:rPr lang="en-US" smtClean="0"/>
              <a:t>The unit of distance is meters</a:t>
            </a:r>
          </a:p>
          <a:p>
            <a:pPr eaLnBrk="1" hangingPunct="1">
              <a:defRPr/>
            </a:pPr>
            <a:r>
              <a:rPr lang="en-US" smtClean="0"/>
              <a:t>The unit of work is newton-meters</a:t>
            </a:r>
          </a:p>
          <a:p>
            <a:pPr eaLnBrk="1" hangingPunct="1">
              <a:defRPr/>
            </a:pPr>
            <a:r>
              <a:rPr lang="en-US" smtClean="0"/>
              <a:t>One newton-meter is equal to one joule</a:t>
            </a:r>
          </a:p>
          <a:p>
            <a:pPr eaLnBrk="1" hangingPunct="1">
              <a:defRPr/>
            </a:pPr>
            <a:r>
              <a:rPr lang="en-US" smtClean="0"/>
              <a:t>So, the unit of work is a </a:t>
            </a:r>
            <a:r>
              <a:rPr lang="en-US" b="1" smtClean="0"/>
              <a:t>joule</a:t>
            </a:r>
          </a:p>
        </p:txBody>
      </p:sp>
    </p:spTree>
  </p:cSld>
  <p:clrMapOvr>
    <a:masterClrMapping/>
  </p:clrMapOvr>
  <p:transition advClick="0"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A794A96F-11CF-4A64-9058-FBFF72D9D764}" type="slidenum">
              <a:rPr lang="en-US"/>
              <a:pPr>
                <a:defRPr/>
              </a:pPr>
              <a:t>27</a:t>
            </a:fld>
            <a:endParaRPr lang="en-US"/>
          </a:p>
        </p:txBody>
      </p:sp>
      <p:sp>
        <p:nvSpPr>
          <p:cNvPr id="77826" name="Rectangle 2"/>
          <p:cNvSpPr>
            <a:spLocks noGrp="1" noChangeArrowheads="1"/>
          </p:cNvSpPr>
          <p:nvPr>
            <p:ph type="title"/>
          </p:nvPr>
        </p:nvSpPr>
        <p:spPr/>
        <p:txBody>
          <a:bodyPr/>
          <a:lstStyle/>
          <a:p>
            <a:pPr eaLnBrk="1" hangingPunct="1">
              <a:defRPr/>
            </a:pPr>
            <a:r>
              <a:rPr lang="en-US" u="sng" smtClean="0">
                <a:latin typeface="Batang" pitchFamily="18" charset="-127"/>
              </a:rPr>
              <a:t>W=FD</a:t>
            </a:r>
          </a:p>
        </p:txBody>
      </p:sp>
      <p:sp>
        <p:nvSpPr>
          <p:cNvPr id="77827" name="Rectangle 3"/>
          <p:cNvSpPr>
            <a:spLocks noGrp="1" noChangeArrowheads="1"/>
          </p:cNvSpPr>
          <p:nvPr>
            <p:ph type="body" sz="half" idx="1"/>
          </p:nvPr>
        </p:nvSpPr>
        <p:spPr/>
        <p:txBody>
          <a:bodyPr/>
          <a:lstStyle/>
          <a:p>
            <a:pPr algn="ctr" eaLnBrk="1" hangingPunct="1">
              <a:buFont typeface="Wingdings" pitchFamily="2" charset="2"/>
              <a:buNone/>
              <a:defRPr/>
            </a:pPr>
            <a:r>
              <a:rPr lang="en-US" sz="3600" smtClean="0">
                <a:latin typeface="Batang" pitchFamily="18" charset="-127"/>
              </a:rPr>
              <a:t>Work = Force x Distance</a:t>
            </a:r>
          </a:p>
          <a:p>
            <a:pPr eaLnBrk="1" hangingPunct="1">
              <a:buFont typeface="Wingdings" pitchFamily="2" charset="2"/>
              <a:buNone/>
              <a:defRPr/>
            </a:pPr>
            <a:endParaRPr lang="en-US" sz="2800" smtClean="0">
              <a:latin typeface="Batang" pitchFamily="18" charset="-127"/>
            </a:endParaRPr>
          </a:p>
          <a:p>
            <a:pPr eaLnBrk="1" hangingPunct="1">
              <a:buFont typeface="Wingdings" pitchFamily="2" charset="2"/>
              <a:buNone/>
              <a:defRPr/>
            </a:pPr>
            <a:r>
              <a:rPr lang="en-US" sz="2800" smtClean="0">
                <a:latin typeface="Batang" pitchFamily="18" charset="-127"/>
              </a:rPr>
              <a:t>	</a:t>
            </a:r>
            <a:r>
              <a:rPr lang="en-US" sz="2800" b="1" smtClean="0">
                <a:latin typeface="Batang" pitchFamily="18" charset="-127"/>
              </a:rPr>
              <a:t>Calculate: If a man pushes a concrete block 10 meters with a force of 20 N, how much work has he done?</a:t>
            </a:r>
          </a:p>
          <a:p>
            <a:pPr eaLnBrk="1" hangingPunct="1">
              <a:buFont typeface="Wingdings" pitchFamily="2" charset="2"/>
              <a:buNone/>
              <a:defRPr/>
            </a:pPr>
            <a:endParaRPr lang="en-US" sz="2800" b="1" smtClean="0">
              <a:latin typeface="Batang" pitchFamily="18" charset="-127"/>
            </a:endParaRPr>
          </a:p>
        </p:txBody>
      </p:sp>
      <p:pic>
        <p:nvPicPr>
          <p:cNvPr id="16389" name="Picture 4" descr="MMj03546620000[1]"/>
          <p:cNvPicPr>
            <a:picLocks noGrp="1" noChangeAspect="1" noChangeArrowheads="1" noCrop="1"/>
          </p:cNvPicPr>
          <p:nvPr>
            <p:ph sz="half" idx="2"/>
          </p:nvPr>
        </p:nvPicPr>
        <p:blipFill>
          <a:blip r:embed="rId2" cstate="print"/>
          <a:srcRect/>
          <a:stretch>
            <a:fillRect/>
          </a:stretch>
        </p:blipFill>
        <p:spPr>
          <a:xfrm>
            <a:off x="4648200" y="1843088"/>
            <a:ext cx="3962400" cy="3962400"/>
          </a:xfrm>
          <a:noFill/>
        </p:spPr>
      </p:pic>
    </p:spTree>
  </p:cSld>
  <p:clrMapOvr>
    <a:masterClrMapping/>
  </p:clrMapOvr>
  <p:transition advClick="0"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507C83D9-DA14-4158-81A2-4BF0A9977E95}" type="slidenum">
              <a:rPr lang="en-US"/>
              <a:pPr>
                <a:defRPr/>
              </a:pPr>
              <a:t>28</a:t>
            </a:fld>
            <a:endParaRPr lang="en-US"/>
          </a:p>
        </p:txBody>
      </p:sp>
      <p:sp>
        <p:nvSpPr>
          <p:cNvPr id="79874" name="Rectangle 2"/>
          <p:cNvSpPr>
            <a:spLocks noGrp="1" noChangeArrowheads="1"/>
          </p:cNvSpPr>
          <p:nvPr>
            <p:ph type="title"/>
          </p:nvPr>
        </p:nvSpPr>
        <p:spPr/>
        <p:txBody>
          <a:bodyPr/>
          <a:lstStyle/>
          <a:p>
            <a:pPr eaLnBrk="1" hangingPunct="1">
              <a:defRPr/>
            </a:pPr>
            <a:r>
              <a:rPr lang="en-US" u="sng" smtClean="0">
                <a:latin typeface="Batang" pitchFamily="18" charset="-127"/>
              </a:rPr>
              <a:t>W=FD</a:t>
            </a:r>
          </a:p>
        </p:txBody>
      </p:sp>
      <p:sp>
        <p:nvSpPr>
          <p:cNvPr id="79875" name="Rectangle 3"/>
          <p:cNvSpPr>
            <a:spLocks noGrp="1" noChangeArrowheads="1"/>
          </p:cNvSpPr>
          <p:nvPr>
            <p:ph type="body" sz="half" idx="1"/>
          </p:nvPr>
        </p:nvSpPr>
        <p:spPr/>
        <p:txBody>
          <a:bodyPr/>
          <a:lstStyle/>
          <a:p>
            <a:pPr algn="ctr" eaLnBrk="1" hangingPunct="1">
              <a:lnSpc>
                <a:spcPct val="90000"/>
              </a:lnSpc>
              <a:buFont typeface="Wingdings" pitchFamily="2" charset="2"/>
              <a:buNone/>
              <a:defRPr/>
            </a:pPr>
            <a:r>
              <a:rPr lang="en-US" sz="3600" smtClean="0">
                <a:latin typeface="Batang" pitchFamily="18" charset="-127"/>
              </a:rPr>
              <a:t>Work = Force x Distance</a:t>
            </a:r>
          </a:p>
          <a:p>
            <a:pPr eaLnBrk="1" hangingPunct="1">
              <a:lnSpc>
                <a:spcPct val="90000"/>
              </a:lnSpc>
              <a:buFont typeface="Wingdings" pitchFamily="2" charset="2"/>
              <a:buNone/>
              <a:defRPr/>
            </a:pPr>
            <a:endParaRPr lang="en-US" sz="2800" smtClean="0">
              <a:latin typeface="Batang" pitchFamily="18" charset="-127"/>
            </a:endParaRPr>
          </a:p>
          <a:p>
            <a:pPr eaLnBrk="1" hangingPunct="1">
              <a:lnSpc>
                <a:spcPct val="90000"/>
              </a:lnSpc>
              <a:buFont typeface="Wingdings" pitchFamily="2" charset="2"/>
              <a:buNone/>
              <a:defRPr/>
            </a:pPr>
            <a:r>
              <a:rPr lang="en-US" sz="2800" smtClean="0">
                <a:latin typeface="Batang" pitchFamily="18" charset="-127"/>
              </a:rPr>
              <a:t>	</a:t>
            </a:r>
            <a:r>
              <a:rPr lang="en-US" sz="2800" b="1" smtClean="0">
                <a:latin typeface="Batang" pitchFamily="18" charset="-127"/>
              </a:rPr>
              <a:t>Calculate: If a man pushes a concrete block 10 meters with a force of 20 N, how much work has he done? </a:t>
            </a:r>
            <a:r>
              <a:rPr lang="en-US" sz="2800" b="1" smtClean="0">
                <a:solidFill>
                  <a:srgbClr val="FF0000"/>
                </a:solidFill>
                <a:effectLst>
                  <a:outerShdw blurRad="38100" dist="38100" dir="2700000" algn="tl">
                    <a:srgbClr val="000000"/>
                  </a:outerShdw>
                </a:effectLst>
                <a:latin typeface="Batang" pitchFamily="18" charset="-127"/>
              </a:rPr>
              <a:t>200 joules</a:t>
            </a:r>
          </a:p>
          <a:p>
            <a:pPr algn="ctr" eaLnBrk="1" hangingPunct="1">
              <a:lnSpc>
                <a:spcPct val="90000"/>
              </a:lnSpc>
              <a:buFont typeface="Wingdings" pitchFamily="2" charset="2"/>
              <a:buNone/>
              <a:defRPr/>
            </a:pPr>
            <a:r>
              <a:rPr lang="en-US" sz="2800" b="1" smtClean="0">
                <a:solidFill>
                  <a:srgbClr val="FF0000"/>
                </a:solidFill>
                <a:effectLst>
                  <a:outerShdw blurRad="38100" dist="38100" dir="2700000" algn="tl">
                    <a:srgbClr val="000000"/>
                  </a:outerShdw>
                </a:effectLst>
                <a:latin typeface="Batang" pitchFamily="18" charset="-127"/>
              </a:rPr>
              <a:t>(W = 20N x 10m)</a:t>
            </a:r>
          </a:p>
          <a:p>
            <a:pPr eaLnBrk="1" hangingPunct="1">
              <a:lnSpc>
                <a:spcPct val="90000"/>
              </a:lnSpc>
              <a:buFont typeface="Wingdings" pitchFamily="2" charset="2"/>
              <a:buNone/>
              <a:defRPr/>
            </a:pPr>
            <a:endParaRPr lang="en-US" sz="2800" b="1" smtClean="0">
              <a:latin typeface="Batang" pitchFamily="18" charset="-127"/>
            </a:endParaRPr>
          </a:p>
        </p:txBody>
      </p:sp>
      <p:pic>
        <p:nvPicPr>
          <p:cNvPr id="17413" name="Picture 4" descr="MMj03546620000[1]"/>
          <p:cNvPicPr>
            <a:picLocks noGrp="1" noChangeAspect="1" noChangeArrowheads="1" noCrop="1"/>
          </p:cNvPicPr>
          <p:nvPr>
            <p:ph sz="half" idx="2"/>
          </p:nvPr>
        </p:nvPicPr>
        <p:blipFill>
          <a:blip r:embed="rId2" cstate="print"/>
          <a:srcRect/>
          <a:stretch>
            <a:fillRect/>
          </a:stretch>
        </p:blipFill>
        <p:spPr>
          <a:xfrm>
            <a:off x="4648200" y="1843088"/>
            <a:ext cx="3962400" cy="3962400"/>
          </a:xfrm>
          <a:noFill/>
        </p:spPr>
      </p:pic>
    </p:spTree>
  </p:cSld>
  <p:clrMapOvr>
    <a:masterClrMapping/>
  </p:clrMapOvr>
  <p:transition advClick="0"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Simple Machines</a:t>
            </a:r>
            <a:endParaRPr lang="en-US" dirty="0"/>
          </a:p>
        </p:txBody>
      </p:sp>
      <p:sp>
        <p:nvSpPr>
          <p:cNvPr id="3" name="Content Placeholder 2"/>
          <p:cNvSpPr>
            <a:spLocks noGrp="1"/>
          </p:cNvSpPr>
          <p:nvPr>
            <p:ph idx="1"/>
          </p:nvPr>
        </p:nvSpPr>
        <p:spPr/>
        <p:txBody>
          <a:bodyPr>
            <a:normAutofit/>
          </a:bodyPr>
          <a:lstStyle/>
          <a:p>
            <a:pPr eaLnBrk="1" hangingPunct="1">
              <a:defRPr/>
            </a:pPr>
            <a:r>
              <a:rPr lang="en-US" b="1" dirty="0" smtClean="0"/>
              <a:t>Simple machines: any object that makes work easier</a:t>
            </a:r>
          </a:p>
          <a:p>
            <a:pPr lvl="2" eaLnBrk="1" hangingPunct="1">
              <a:defRPr/>
            </a:pPr>
            <a:r>
              <a:rPr lang="en-US" b="1" dirty="0" smtClean="0"/>
              <a:t>Wheels and axles</a:t>
            </a:r>
          </a:p>
          <a:p>
            <a:pPr lvl="2" eaLnBrk="1" hangingPunct="1">
              <a:defRPr/>
            </a:pPr>
            <a:r>
              <a:rPr lang="en-US" b="1" dirty="0" smtClean="0"/>
              <a:t>Gears</a:t>
            </a:r>
          </a:p>
          <a:p>
            <a:pPr lvl="2" eaLnBrk="1" hangingPunct="1">
              <a:defRPr/>
            </a:pPr>
            <a:r>
              <a:rPr lang="en-US" b="1" dirty="0" smtClean="0"/>
              <a:t>Pulleys</a:t>
            </a:r>
          </a:p>
          <a:p>
            <a:pPr lvl="2" eaLnBrk="1" hangingPunct="1">
              <a:defRPr/>
            </a:pPr>
            <a:r>
              <a:rPr lang="en-US" b="1" dirty="0" smtClean="0"/>
              <a:t>Inclined planes</a:t>
            </a:r>
          </a:p>
          <a:p>
            <a:pPr lvl="2" eaLnBrk="1" hangingPunct="1">
              <a:defRPr/>
            </a:pPr>
            <a:r>
              <a:rPr lang="en-US" b="1" dirty="0" smtClean="0"/>
              <a:t>Wedges</a:t>
            </a:r>
          </a:p>
          <a:p>
            <a:pPr lvl="2" eaLnBrk="1" hangingPunct="1">
              <a:defRPr/>
            </a:pPr>
            <a:r>
              <a:rPr lang="en-US" b="1" dirty="0" smtClean="0"/>
              <a:t>Screws</a:t>
            </a:r>
          </a:p>
        </p:txBody>
      </p:sp>
    </p:spTree>
  </p:cSld>
  <p:clrMapOvr>
    <a:masterClrMapping/>
  </p:clrMapOvr>
  <p:transition advClick="0"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a:t>
            </a:r>
            <a:endParaRPr lang="en-US" dirty="0"/>
          </a:p>
        </p:txBody>
      </p:sp>
      <p:sp>
        <p:nvSpPr>
          <p:cNvPr id="3" name="Content Placeholder 2"/>
          <p:cNvSpPr>
            <a:spLocks noGrp="1"/>
          </p:cNvSpPr>
          <p:nvPr>
            <p:ph idx="1"/>
          </p:nvPr>
        </p:nvSpPr>
        <p:spPr/>
        <p:txBody>
          <a:bodyPr/>
          <a:lstStyle/>
          <a:p>
            <a:r>
              <a:rPr lang="en-US" dirty="0" smtClean="0"/>
              <a:t>What exactly is motion?</a:t>
            </a:r>
          </a:p>
          <a:p>
            <a:pPr lvl="1"/>
            <a:r>
              <a:rPr lang="en-US" b="1" dirty="0" smtClean="0"/>
              <a:t>Motion</a:t>
            </a:r>
            <a:r>
              <a:rPr lang="en-US" dirty="0" smtClean="0"/>
              <a:t> is the change in an object’s position</a:t>
            </a:r>
          </a:p>
          <a:p>
            <a:pPr lvl="1"/>
            <a:r>
              <a:rPr lang="en-US" dirty="0" smtClean="0"/>
              <a:t>The change in position is determined by a </a:t>
            </a:r>
            <a:r>
              <a:rPr lang="en-US" b="1" dirty="0" smtClean="0"/>
              <a:t>reference point</a:t>
            </a:r>
            <a:r>
              <a:rPr lang="en-US" dirty="0" smtClean="0"/>
              <a:t>, or a “starting point”</a:t>
            </a:r>
          </a:p>
          <a:p>
            <a:pPr lvl="2"/>
            <a:r>
              <a:rPr lang="en-US" dirty="0" smtClean="0"/>
              <a:t>It is a fixed location, it does not change, from which you can determine the movement of an object</a:t>
            </a:r>
            <a:endParaRPr lang="en-US" dirty="0"/>
          </a:p>
        </p:txBody>
      </p:sp>
      <p:sp>
        <p:nvSpPr>
          <p:cNvPr id="4" name="Slide Number Placeholder 3"/>
          <p:cNvSpPr>
            <a:spLocks noGrp="1"/>
          </p:cNvSpPr>
          <p:nvPr>
            <p:ph type="sldNum" sz="quarter" idx="12"/>
          </p:nvPr>
        </p:nvSpPr>
        <p:spPr/>
        <p:txBody>
          <a:bodyPr/>
          <a:lstStyle/>
          <a:p>
            <a:pPr>
              <a:defRPr/>
            </a:pPr>
            <a:fld id="{1F054A66-424D-489F-B584-396D7F60F426}" type="slidenum">
              <a:rPr lang="en-US" smtClean="0"/>
              <a:pPr>
                <a:defRPr/>
              </a:pPr>
              <a:t>3</a:t>
            </a:fld>
            <a:endParaRPr lang="en-US"/>
          </a:p>
        </p:txBody>
      </p:sp>
    </p:spTree>
  </p:cSld>
  <p:clrMapOvr>
    <a:masterClrMapping/>
  </p:clrMapOvr>
  <p:transition advClick="0"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p:cNvSpPr>
            <a:spLocks noGrp="1"/>
          </p:cNvSpPr>
          <p:nvPr>
            <p:ph type="sldNum" sz="quarter" idx="12"/>
          </p:nvPr>
        </p:nvSpPr>
        <p:spPr/>
        <p:txBody>
          <a:bodyPr/>
          <a:lstStyle/>
          <a:p>
            <a:pPr>
              <a:defRPr/>
            </a:pPr>
            <a:fld id="{64F0AB6C-F196-4161-97BC-093A8FB1E8B1}" type="slidenum">
              <a:rPr lang="en-US"/>
              <a:pPr>
                <a:defRPr/>
              </a:pPr>
              <a:t>30</a:t>
            </a:fld>
            <a:endParaRPr lang="en-US"/>
          </a:p>
        </p:txBody>
      </p:sp>
      <p:sp>
        <p:nvSpPr>
          <p:cNvPr id="3074" name="Rectangle 2"/>
          <p:cNvSpPr>
            <a:spLocks noGrp="1" noChangeArrowheads="1"/>
          </p:cNvSpPr>
          <p:nvPr>
            <p:ph type="title"/>
          </p:nvPr>
        </p:nvSpPr>
        <p:spPr/>
        <p:txBody>
          <a:bodyPr/>
          <a:lstStyle/>
          <a:p>
            <a:pPr eaLnBrk="1" hangingPunct="1">
              <a:defRPr/>
            </a:pPr>
            <a:r>
              <a:rPr lang="en-US" u="sng" smtClean="0">
                <a:latin typeface="Batang" pitchFamily="18" charset="-127"/>
              </a:rPr>
              <a:t>History of Work</a:t>
            </a:r>
          </a:p>
        </p:txBody>
      </p:sp>
      <p:sp>
        <p:nvSpPr>
          <p:cNvPr id="3075" name="Rectangle 3"/>
          <p:cNvSpPr>
            <a:spLocks noGrp="1" noChangeArrowheads="1"/>
          </p:cNvSpPr>
          <p:nvPr>
            <p:ph type="body" sz="half" idx="1"/>
          </p:nvPr>
        </p:nvSpPr>
        <p:spPr>
          <a:xfrm>
            <a:off x="457200" y="4648200"/>
            <a:ext cx="8458200" cy="1858963"/>
          </a:xfrm>
        </p:spPr>
        <p:txBody>
          <a:bodyPr/>
          <a:lstStyle/>
          <a:p>
            <a:pPr eaLnBrk="1" hangingPunct="1">
              <a:lnSpc>
                <a:spcPct val="90000"/>
              </a:lnSpc>
              <a:buFont typeface="Wingdings" pitchFamily="2" charset="2"/>
              <a:buNone/>
              <a:defRPr/>
            </a:pPr>
            <a:r>
              <a:rPr lang="en-US" sz="2400" dirty="0" smtClean="0">
                <a:latin typeface="Batang" pitchFamily="18" charset="-127"/>
              </a:rPr>
              <a:t>		</a:t>
            </a:r>
            <a:r>
              <a:rPr lang="en-US" sz="2400" dirty="0" smtClean="0">
                <a:solidFill>
                  <a:srgbClr val="000000"/>
                </a:solidFill>
                <a:latin typeface="Batang" pitchFamily="18" charset="-127"/>
              </a:rPr>
              <a:t>Before engines and motors were invented, people had to do things like lifting or pushing heavy loads by hand. Using an animal could help, but what they really needed were some clever ways to either make work easier or faster. </a:t>
            </a:r>
          </a:p>
        </p:txBody>
      </p:sp>
      <p:pic>
        <p:nvPicPr>
          <p:cNvPr id="30725" name="Picture 4" descr="j0283224"/>
          <p:cNvPicPr>
            <a:picLocks noGrp="1" noChangeAspect="1" noChangeArrowheads="1" noCrop="1"/>
          </p:cNvPicPr>
          <p:nvPr>
            <p:ph sz="quarter" idx="2"/>
          </p:nvPr>
        </p:nvPicPr>
        <p:blipFill>
          <a:blip r:embed="rId2" cstate="print"/>
          <a:srcRect/>
          <a:stretch>
            <a:fillRect/>
          </a:stretch>
        </p:blipFill>
        <p:spPr>
          <a:xfrm>
            <a:off x="2133600" y="1295400"/>
            <a:ext cx="4724400" cy="3211513"/>
          </a:xfrm>
          <a:noFill/>
        </p:spPr>
      </p:pic>
    </p:spTree>
  </p:cSld>
  <p:clrMapOvr>
    <a:masterClrMapping/>
  </p:clrMapOvr>
  <p:transition advClick="0"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F584DB5F-DF0E-4FA1-8CFD-8CF2D076F091}" type="slidenum">
              <a:rPr lang="en-US"/>
              <a:pPr>
                <a:defRPr/>
              </a:pPr>
              <a:t>31</a:t>
            </a:fld>
            <a:endParaRPr lang="en-US"/>
          </a:p>
        </p:txBody>
      </p:sp>
      <p:sp>
        <p:nvSpPr>
          <p:cNvPr id="4098" name="Rectangle 2"/>
          <p:cNvSpPr>
            <a:spLocks noGrp="1" noChangeArrowheads="1"/>
          </p:cNvSpPr>
          <p:nvPr>
            <p:ph type="title"/>
          </p:nvPr>
        </p:nvSpPr>
        <p:spPr/>
        <p:txBody>
          <a:bodyPr/>
          <a:lstStyle/>
          <a:p>
            <a:pPr eaLnBrk="1" hangingPunct="1">
              <a:defRPr/>
            </a:pPr>
            <a:r>
              <a:rPr lang="en-US" u="sng" dirty="0" smtClean="0">
                <a:latin typeface="Batang" pitchFamily="18" charset="-127"/>
              </a:rPr>
              <a:t>Simple Machines</a:t>
            </a:r>
          </a:p>
        </p:txBody>
      </p:sp>
      <p:sp>
        <p:nvSpPr>
          <p:cNvPr id="4099" name="Rectangle 3"/>
          <p:cNvSpPr>
            <a:spLocks noGrp="1" noChangeArrowheads="1"/>
          </p:cNvSpPr>
          <p:nvPr>
            <p:ph type="body" sz="half" idx="1"/>
          </p:nvPr>
        </p:nvSpPr>
        <p:spPr>
          <a:xfrm>
            <a:off x="457200" y="1600200"/>
            <a:ext cx="7696200" cy="1905000"/>
          </a:xfrm>
        </p:spPr>
        <p:txBody>
          <a:bodyPr/>
          <a:lstStyle/>
          <a:p>
            <a:pPr eaLnBrk="1" hangingPunct="1">
              <a:buFont typeface="Wingdings" pitchFamily="2" charset="2"/>
              <a:buNone/>
              <a:defRPr/>
            </a:pPr>
            <a:r>
              <a:rPr lang="en-US" sz="2800" dirty="0" smtClean="0">
                <a:latin typeface="Batang" pitchFamily="18" charset="-127"/>
              </a:rPr>
              <a:t>		Ancient people invented simple machines that would help them overcome resistive forces and allow them to do the desired work against those forces. </a:t>
            </a:r>
          </a:p>
        </p:txBody>
      </p:sp>
      <p:pic>
        <p:nvPicPr>
          <p:cNvPr id="4100" name="Picture 4" descr="MCj00904170000[1]"/>
          <p:cNvPicPr>
            <a:picLocks noGrp="1" noChangeAspect="1" noChangeArrowheads="1"/>
          </p:cNvPicPr>
          <p:nvPr>
            <p:ph sz="quarter" idx="2"/>
          </p:nvPr>
        </p:nvPicPr>
        <p:blipFill>
          <a:blip r:embed="rId3" cstate="print"/>
          <a:srcRect/>
          <a:stretch>
            <a:fillRect/>
          </a:stretch>
        </p:blipFill>
        <p:spPr>
          <a:xfrm>
            <a:off x="1143000" y="3733800"/>
            <a:ext cx="2819400" cy="2185988"/>
          </a:xfrm>
          <a:noFill/>
        </p:spPr>
      </p:pic>
      <p:pic>
        <p:nvPicPr>
          <p:cNvPr id="4102" name="Picture 6" descr="j0286925"/>
          <p:cNvPicPr>
            <a:picLocks noGrp="1" noChangeAspect="1" noChangeArrowheads="1"/>
          </p:cNvPicPr>
          <p:nvPr>
            <p:ph sz="quarter" idx="3"/>
          </p:nvPr>
        </p:nvPicPr>
        <p:blipFill>
          <a:blip r:embed="rId4" cstate="print"/>
          <a:srcRect/>
          <a:stretch>
            <a:fillRect/>
          </a:stretch>
        </p:blipFill>
        <p:spPr>
          <a:xfrm>
            <a:off x="4572000" y="3886200"/>
            <a:ext cx="4038600" cy="1573213"/>
          </a:xfrm>
          <a:noFill/>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10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4102"/>
                                        </p:tgtEl>
                                        <p:attrNameLst>
                                          <p:attrName>r</p:attrName>
                                        </p:attrNameLst>
                                      </p:cBhvr>
                                    </p:animRot>
                                  </p:childTnLst>
                                  <p:subTnLst>
                                    <p:audio>
                                      <p:cMediaNode>
                                        <p:cTn display="0" masterRel="sameClick">
                                          <p:stCondLst>
                                            <p:cond evt="begin" delay="0">
                                              <p:tn val="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p:cNvSpPr>
            <a:spLocks noGrp="1"/>
          </p:cNvSpPr>
          <p:nvPr>
            <p:ph type="sldNum" sz="quarter" idx="12"/>
          </p:nvPr>
        </p:nvSpPr>
        <p:spPr/>
        <p:txBody>
          <a:bodyPr/>
          <a:lstStyle/>
          <a:p>
            <a:pPr>
              <a:defRPr/>
            </a:pPr>
            <a:fld id="{5E99A73F-69FA-4076-964F-D78BD5DB9377}" type="slidenum">
              <a:rPr lang="en-US"/>
              <a:pPr>
                <a:defRPr/>
              </a:pPr>
              <a:t>32</a:t>
            </a:fld>
            <a:endParaRPr lang="en-US"/>
          </a:p>
        </p:txBody>
      </p:sp>
      <p:sp>
        <p:nvSpPr>
          <p:cNvPr id="40962" name="Rectangle 2"/>
          <p:cNvSpPr>
            <a:spLocks noGrp="1" noChangeArrowheads="1"/>
          </p:cNvSpPr>
          <p:nvPr>
            <p:ph type="title"/>
          </p:nvPr>
        </p:nvSpPr>
        <p:spPr/>
        <p:txBody>
          <a:bodyPr/>
          <a:lstStyle/>
          <a:p>
            <a:pPr eaLnBrk="1" hangingPunct="1">
              <a:defRPr/>
            </a:pPr>
            <a:r>
              <a:rPr lang="en-US" u="sng" smtClean="0">
                <a:latin typeface="Batang" pitchFamily="18" charset="-127"/>
              </a:rPr>
              <a:t>The 3 Classes of Levers</a:t>
            </a:r>
          </a:p>
        </p:txBody>
      </p:sp>
      <p:sp>
        <p:nvSpPr>
          <p:cNvPr id="40963" name="Rectangle 3"/>
          <p:cNvSpPr>
            <a:spLocks noGrp="1" noChangeArrowheads="1"/>
          </p:cNvSpPr>
          <p:nvPr>
            <p:ph type="body" sz="half" idx="1"/>
          </p:nvPr>
        </p:nvSpPr>
        <p:spPr/>
        <p:txBody>
          <a:bodyPr/>
          <a:lstStyle/>
          <a:p>
            <a:pPr eaLnBrk="1" hangingPunct="1">
              <a:defRPr/>
            </a:pPr>
            <a:r>
              <a:rPr lang="en-US" sz="2800" smtClean="0">
                <a:latin typeface="Batang" pitchFamily="18" charset="-127"/>
              </a:rPr>
              <a:t>The class of a lever is determined by the location of the effort force and the load relative to the fulcrum. </a:t>
            </a:r>
          </a:p>
        </p:txBody>
      </p:sp>
      <p:pic>
        <p:nvPicPr>
          <p:cNvPr id="37893" name="Picture 8" descr="j0283461"/>
          <p:cNvPicPr>
            <a:picLocks noGrp="1" noChangeAspect="1" noChangeArrowheads="1" noCrop="1"/>
          </p:cNvPicPr>
          <p:nvPr>
            <p:ph sz="quarter" idx="2"/>
          </p:nvPr>
        </p:nvPicPr>
        <p:blipFill>
          <a:blip r:embed="rId2" cstate="print"/>
          <a:srcRect/>
          <a:stretch>
            <a:fillRect/>
          </a:stretch>
        </p:blipFill>
        <p:spPr>
          <a:xfrm>
            <a:off x="6324600" y="1524000"/>
            <a:ext cx="2590800" cy="844550"/>
          </a:xfrm>
          <a:noFill/>
        </p:spPr>
      </p:pic>
      <p:sp>
        <p:nvSpPr>
          <p:cNvPr id="37894" name="AutoShape 5" descr="img"/>
          <p:cNvSpPr>
            <a:spLocks noChangeAspect="1" noChangeArrowheads="1"/>
          </p:cNvSpPr>
          <p:nvPr/>
        </p:nvSpPr>
        <p:spPr bwMode="auto">
          <a:xfrm>
            <a:off x="3138488" y="2319338"/>
            <a:ext cx="2867025" cy="2219325"/>
          </a:xfrm>
          <a:prstGeom prst="rect">
            <a:avLst/>
          </a:prstGeom>
          <a:noFill/>
          <a:ln w="9525">
            <a:noFill/>
            <a:miter lim="800000"/>
            <a:headEnd/>
            <a:tailEnd/>
          </a:ln>
        </p:spPr>
        <p:txBody>
          <a:bodyPr/>
          <a:lstStyle/>
          <a:p>
            <a:endParaRPr lang="en-US"/>
          </a:p>
        </p:txBody>
      </p:sp>
      <p:sp>
        <p:nvSpPr>
          <p:cNvPr id="37895" name="AutoShape 7" descr="img"/>
          <p:cNvSpPr>
            <a:spLocks noChangeAspect="1" noChangeArrowheads="1"/>
          </p:cNvSpPr>
          <p:nvPr/>
        </p:nvSpPr>
        <p:spPr bwMode="auto">
          <a:xfrm>
            <a:off x="3138488" y="2319338"/>
            <a:ext cx="2867025" cy="2219325"/>
          </a:xfrm>
          <a:prstGeom prst="rect">
            <a:avLst/>
          </a:prstGeom>
          <a:noFill/>
          <a:ln w="9525">
            <a:noFill/>
            <a:miter lim="800000"/>
            <a:headEnd/>
            <a:tailEnd/>
          </a:ln>
        </p:spPr>
        <p:txBody>
          <a:bodyPr/>
          <a:lstStyle/>
          <a:p>
            <a:endParaRPr lang="en-US"/>
          </a:p>
        </p:txBody>
      </p:sp>
      <p:pic>
        <p:nvPicPr>
          <p:cNvPr id="37896" name="Picture 10" descr="j0182942"/>
          <p:cNvPicPr>
            <a:picLocks noGrp="1" noChangeAspect="1" noChangeArrowheads="1"/>
          </p:cNvPicPr>
          <p:nvPr>
            <p:ph sz="quarter" idx="3"/>
          </p:nvPr>
        </p:nvPicPr>
        <p:blipFill>
          <a:blip r:embed="rId3" cstate="print"/>
          <a:srcRect/>
          <a:stretch>
            <a:fillRect/>
          </a:stretch>
        </p:blipFill>
        <p:spPr>
          <a:xfrm>
            <a:off x="533400" y="5029200"/>
            <a:ext cx="1817688" cy="1027113"/>
          </a:xfrm>
          <a:noFill/>
        </p:spPr>
      </p:pic>
      <p:pic>
        <p:nvPicPr>
          <p:cNvPr id="37897" name="Picture 13" descr="j0182968"/>
          <p:cNvPicPr>
            <a:picLocks noChangeAspect="1" noChangeArrowheads="1"/>
          </p:cNvPicPr>
          <p:nvPr/>
        </p:nvPicPr>
        <p:blipFill>
          <a:blip r:embed="rId4" cstate="print"/>
          <a:srcRect/>
          <a:stretch>
            <a:fillRect/>
          </a:stretch>
        </p:blipFill>
        <p:spPr bwMode="auto">
          <a:xfrm>
            <a:off x="6705600" y="2971800"/>
            <a:ext cx="1911350" cy="1344613"/>
          </a:xfrm>
          <a:prstGeom prst="rect">
            <a:avLst/>
          </a:prstGeom>
          <a:noFill/>
          <a:ln w="9525">
            <a:noFill/>
            <a:miter lim="800000"/>
            <a:headEnd/>
            <a:tailEnd/>
          </a:ln>
        </p:spPr>
      </p:pic>
      <p:pic>
        <p:nvPicPr>
          <p:cNvPr id="37898" name="Picture 16" descr="j0283460"/>
          <p:cNvPicPr>
            <a:picLocks noChangeAspect="1" noChangeArrowheads="1" noCrop="1"/>
          </p:cNvPicPr>
          <p:nvPr/>
        </p:nvPicPr>
        <p:blipFill>
          <a:blip r:embed="rId5" cstate="print"/>
          <a:srcRect/>
          <a:stretch>
            <a:fillRect/>
          </a:stretch>
        </p:blipFill>
        <p:spPr bwMode="auto">
          <a:xfrm>
            <a:off x="4648200" y="2667000"/>
            <a:ext cx="1676400" cy="1676400"/>
          </a:xfrm>
          <a:prstGeom prst="rect">
            <a:avLst/>
          </a:prstGeom>
          <a:noFill/>
          <a:ln w="9525">
            <a:noFill/>
            <a:miter lim="800000"/>
            <a:headEnd/>
            <a:tailEnd/>
          </a:ln>
        </p:spPr>
      </p:pic>
      <p:pic>
        <p:nvPicPr>
          <p:cNvPr id="37899" name="Picture 17" descr="j0234168"/>
          <p:cNvPicPr>
            <a:picLocks noChangeAspect="1" noChangeArrowheads="1"/>
          </p:cNvPicPr>
          <p:nvPr/>
        </p:nvPicPr>
        <p:blipFill>
          <a:blip r:embed="rId6" cstate="print"/>
          <a:srcRect/>
          <a:stretch>
            <a:fillRect/>
          </a:stretch>
        </p:blipFill>
        <p:spPr bwMode="auto">
          <a:xfrm>
            <a:off x="6675438" y="4572000"/>
            <a:ext cx="1181100" cy="1524000"/>
          </a:xfrm>
          <a:prstGeom prst="rect">
            <a:avLst/>
          </a:prstGeom>
          <a:noFill/>
          <a:ln w="9525">
            <a:noFill/>
            <a:miter lim="800000"/>
            <a:headEnd/>
            <a:tailEnd/>
          </a:ln>
        </p:spPr>
      </p:pic>
      <p:pic>
        <p:nvPicPr>
          <p:cNvPr id="37900" name="Picture 18" descr="j0286350"/>
          <p:cNvPicPr>
            <a:picLocks noChangeAspect="1" noChangeArrowheads="1"/>
          </p:cNvPicPr>
          <p:nvPr/>
        </p:nvPicPr>
        <p:blipFill>
          <a:blip r:embed="rId7" cstate="print"/>
          <a:srcRect/>
          <a:stretch>
            <a:fillRect/>
          </a:stretch>
        </p:blipFill>
        <p:spPr bwMode="auto">
          <a:xfrm rot="2539632">
            <a:off x="3276600" y="4191000"/>
            <a:ext cx="771525" cy="1827213"/>
          </a:xfrm>
          <a:prstGeom prst="rect">
            <a:avLst/>
          </a:prstGeom>
          <a:noFill/>
          <a:ln w="9525">
            <a:noFill/>
            <a:miter lim="800000"/>
            <a:headEnd/>
            <a:tailEnd/>
          </a:ln>
        </p:spPr>
      </p:pic>
      <p:pic>
        <p:nvPicPr>
          <p:cNvPr id="37901" name="Picture 19" descr="j0290782"/>
          <p:cNvPicPr>
            <a:picLocks noChangeAspect="1" noChangeArrowheads="1"/>
          </p:cNvPicPr>
          <p:nvPr/>
        </p:nvPicPr>
        <p:blipFill>
          <a:blip r:embed="rId8" cstate="print"/>
          <a:srcRect/>
          <a:stretch>
            <a:fillRect/>
          </a:stretch>
        </p:blipFill>
        <p:spPr bwMode="auto">
          <a:xfrm>
            <a:off x="4267200" y="4724400"/>
            <a:ext cx="2119313" cy="180975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02F548D-D172-4687-8765-E97E25961D66}" type="slidenum">
              <a:rPr lang="en-US"/>
              <a:pPr>
                <a:defRPr/>
              </a:pPr>
              <a:t>33</a:t>
            </a:fld>
            <a:endParaRPr lang="en-US"/>
          </a:p>
        </p:txBody>
      </p:sp>
      <p:sp>
        <p:nvSpPr>
          <p:cNvPr id="100357" name="Rectangle 5"/>
          <p:cNvSpPr>
            <a:spLocks noGrp="1" noChangeArrowheads="1"/>
          </p:cNvSpPr>
          <p:nvPr>
            <p:ph type="title"/>
          </p:nvPr>
        </p:nvSpPr>
        <p:spPr/>
        <p:txBody>
          <a:bodyPr/>
          <a:lstStyle/>
          <a:p>
            <a:pPr eaLnBrk="1" hangingPunct="1">
              <a:defRPr/>
            </a:pPr>
            <a:r>
              <a:rPr lang="en-US" dirty="0">
                <a:solidFill>
                  <a:srgbClr val="002060"/>
                </a:solidFill>
              </a:rPr>
              <a:t>There are 3 classes of </a:t>
            </a:r>
            <a:r>
              <a:rPr lang="en-US" dirty="0" smtClean="0">
                <a:solidFill>
                  <a:srgbClr val="002060"/>
                </a:solidFill>
              </a:rPr>
              <a:t>levers.</a:t>
            </a:r>
            <a:endParaRPr lang="en-US" dirty="0" smtClean="0">
              <a:effectLst>
                <a:outerShdw blurRad="38100" dist="38100" dir="2700000" algn="tl">
                  <a:srgbClr val="000000"/>
                </a:outerShdw>
              </a:effectLst>
            </a:endParaRPr>
          </a:p>
        </p:txBody>
      </p:sp>
      <p:pic>
        <p:nvPicPr>
          <p:cNvPr id="38916" name="Picture 4" descr="levers"/>
          <p:cNvPicPr>
            <a:picLocks noGrp="1" noChangeAspect="1" noChangeArrowheads="1"/>
          </p:cNvPicPr>
          <p:nvPr>
            <p:ph idx="1"/>
          </p:nvPr>
        </p:nvPicPr>
        <p:blipFill>
          <a:blip r:embed="rId2" cstate="print"/>
          <a:srcRect/>
          <a:stretch>
            <a:fillRect/>
          </a:stretch>
        </p:blipFill>
        <p:spPr>
          <a:xfrm>
            <a:off x="914400" y="1828800"/>
            <a:ext cx="7124700" cy="2190750"/>
          </a:xfrm>
          <a:noFill/>
        </p:spPr>
      </p:pic>
    </p:spTree>
  </p:cSld>
  <p:clrMapOvr>
    <a:masterClrMapping/>
  </p:clrMapOvr>
  <p:transition advClick="0"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764CF6D-56D4-4CCB-80EE-9E33379D152A}" type="slidenum">
              <a:rPr lang="en-US"/>
              <a:pPr>
                <a:defRPr/>
              </a:pPr>
              <a:t>34</a:t>
            </a:fld>
            <a:endParaRPr lang="en-US"/>
          </a:p>
        </p:txBody>
      </p:sp>
      <p:sp>
        <p:nvSpPr>
          <p:cNvPr id="41986" name="Rectangle 2"/>
          <p:cNvSpPr>
            <a:spLocks noGrp="1" noChangeArrowheads="1"/>
          </p:cNvSpPr>
          <p:nvPr>
            <p:ph type="title"/>
          </p:nvPr>
        </p:nvSpPr>
        <p:spPr/>
        <p:txBody>
          <a:bodyPr/>
          <a:lstStyle/>
          <a:p>
            <a:pPr eaLnBrk="1" hangingPunct="1">
              <a:defRPr/>
            </a:pPr>
            <a:r>
              <a:rPr lang="en-US" u="sng" smtClean="0">
                <a:latin typeface="Batang" pitchFamily="18" charset="-127"/>
              </a:rPr>
              <a:t>First Class Lever</a:t>
            </a:r>
          </a:p>
        </p:txBody>
      </p:sp>
      <p:sp>
        <p:nvSpPr>
          <p:cNvPr id="41987" name="Rectangle 3"/>
          <p:cNvSpPr>
            <a:spLocks noGrp="1" noChangeArrowheads="1"/>
          </p:cNvSpPr>
          <p:nvPr>
            <p:ph type="body" idx="1"/>
          </p:nvPr>
        </p:nvSpPr>
        <p:spPr/>
        <p:txBody>
          <a:bodyPr/>
          <a:lstStyle/>
          <a:p>
            <a:pPr eaLnBrk="1" hangingPunct="1">
              <a:lnSpc>
                <a:spcPct val="90000"/>
              </a:lnSpc>
              <a:defRPr/>
            </a:pPr>
            <a:r>
              <a:rPr lang="en-US" dirty="0" smtClean="0">
                <a:latin typeface="Batang" pitchFamily="18" charset="-127"/>
              </a:rPr>
              <a:t> </a:t>
            </a:r>
            <a:r>
              <a:rPr lang="en-US" dirty="0" smtClean="0">
                <a:solidFill>
                  <a:srgbClr val="000000"/>
                </a:solidFill>
                <a:latin typeface="Batang" pitchFamily="18" charset="-127"/>
              </a:rPr>
              <a:t>In a first-class lever the fulcrum is located at some point between the effort and resistance forces.</a:t>
            </a:r>
          </a:p>
          <a:p>
            <a:pPr eaLnBrk="1" hangingPunct="1">
              <a:lnSpc>
                <a:spcPct val="90000"/>
              </a:lnSpc>
              <a:defRPr/>
            </a:pPr>
            <a:endParaRPr lang="en-US" dirty="0" smtClean="0">
              <a:solidFill>
                <a:srgbClr val="000000"/>
              </a:solidFill>
              <a:latin typeface="Batang" pitchFamily="18" charset="-127"/>
            </a:endParaRPr>
          </a:p>
          <a:p>
            <a:pPr lvl="1" eaLnBrk="1" hangingPunct="1">
              <a:lnSpc>
                <a:spcPct val="90000"/>
              </a:lnSpc>
              <a:defRPr/>
            </a:pPr>
            <a:r>
              <a:rPr lang="en-US" dirty="0" smtClean="0">
                <a:solidFill>
                  <a:srgbClr val="000000"/>
                </a:solidFill>
                <a:latin typeface="Batang" pitchFamily="18" charset="-127"/>
              </a:rPr>
              <a:t> Common examples of first-class levers include crowbars, scissors, pliers, tin snips and seesaws. </a:t>
            </a:r>
          </a:p>
          <a:p>
            <a:pPr eaLnBrk="1" hangingPunct="1">
              <a:lnSpc>
                <a:spcPct val="90000"/>
              </a:lnSpc>
              <a:defRPr/>
            </a:pPr>
            <a:endParaRPr lang="en-US" dirty="0" smtClean="0">
              <a:latin typeface="Batang" pitchFamily="18" charset="-127"/>
            </a:endParaRPr>
          </a:p>
        </p:txBody>
      </p:sp>
    </p:spTree>
  </p:cSld>
  <p:clrMapOvr>
    <a:masterClrMapping/>
  </p:clrMapOvr>
  <p:transition advClick="0"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defRPr/>
            </a:pPr>
            <a:r>
              <a:rPr lang="en-US" dirty="0">
                <a:solidFill>
                  <a:srgbClr val="002060"/>
                </a:solidFill>
              </a:rPr>
              <a:t>There are 3 classes of </a:t>
            </a:r>
            <a:r>
              <a:rPr lang="en-US" dirty="0" smtClean="0">
                <a:solidFill>
                  <a:srgbClr val="002060"/>
                </a:solidFill>
              </a:rPr>
              <a:t>levers.</a:t>
            </a:r>
          </a:p>
        </p:txBody>
      </p:sp>
      <p:sp>
        <p:nvSpPr>
          <p:cNvPr id="21507" name="Rectangle 5"/>
          <p:cNvSpPr>
            <a:spLocks noGrp="1" noChangeArrowheads="1"/>
          </p:cNvSpPr>
          <p:nvPr>
            <p:ph type="body" sz="half" idx="1"/>
          </p:nvPr>
        </p:nvSpPr>
        <p:spPr/>
        <p:txBody>
          <a:bodyPr/>
          <a:lstStyle/>
          <a:p>
            <a:pPr eaLnBrk="1" hangingPunct="1">
              <a:defRPr/>
            </a:pPr>
            <a:r>
              <a:rPr lang="en-US" sz="2500" dirty="0" smtClean="0"/>
              <a:t>First class lever</a:t>
            </a:r>
          </a:p>
          <a:p>
            <a:pPr lvl="1" eaLnBrk="1" hangingPunct="1">
              <a:defRPr/>
            </a:pPr>
            <a:r>
              <a:rPr lang="en-US" sz="2100" dirty="0" smtClean="0"/>
              <a:t>The fulcrum is somewhere between the resistance and effort</a:t>
            </a:r>
          </a:p>
          <a:p>
            <a:pPr lvl="1" eaLnBrk="1" hangingPunct="1">
              <a:defRPr/>
            </a:pPr>
            <a:r>
              <a:rPr lang="en-US" sz="2100" dirty="0" smtClean="0"/>
              <a:t>Examples include crowbar, scissors</a:t>
            </a:r>
          </a:p>
        </p:txBody>
      </p:sp>
      <p:pic>
        <p:nvPicPr>
          <p:cNvPr id="69636" name="Picture 13" descr="firstexample"/>
          <p:cNvPicPr>
            <a:picLocks noGrp="1" noChangeAspect="1" noChangeArrowheads="1"/>
          </p:cNvPicPr>
          <p:nvPr>
            <p:ph sz="quarter" idx="3"/>
          </p:nvPr>
        </p:nvPicPr>
        <p:blipFill>
          <a:blip r:embed="rId2" cstate="print"/>
          <a:srcRect/>
          <a:stretch>
            <a:fillRect/>
          </a:stretch>
        </p:blipFill>
        <p:spPr>
          <a:xfrm>
            <a:off x="5635625" y="3676650"/>
            <a:ext cx="2898775" cy="2251075"/>
          </a:xfrm>
          <a:noFill/>
        </p:spPr>
      </p:pic>
      <p:sp>
        <p:nvSpPr>
          <p:cNvPr id="21509" name="Rectangle 15"/>
          <p:cNvSpPr>
            <a:spLocks noGrp="1" noChangeArrowheads="1"/>
          </p:cNvSpPr>
          <p:nvPr>
            <p:ph sz="quarter" idx="2"/>
          </p:nvPr>
        </p:nvSpPr>
        <p:spPr/>
        <p:txBody>
          <a:bodyPr/>
          <a:lstStyle/>
          <a:p>
            <a:pPr eaLnBrk="1" hangingPunct="1">
              <a:defRPr/>
            </a:pPr>
            <a:endParaRPr lang="en-US" sz="2100" smtClean="0"/>
          </a:p>
        </p:txBody>
      </p:sp>
      <p:pic>
        <p:nvPicPr>
          <p:cNvPr id="69638" name="Picture 17" descr="first-class lever"/>
          <p:cNvPicPr>
            <a:picLocks noChangeAspect="1" noChangeArrowheads="1" noCrop="1"/>
          </p:cNvPicPr>
          <p:nvPr/>
        </p:nvPicPr>
        <p:blipFill>
          <a:blip r:embed="rId3" cstate="print"/>
          <a:srcRect/>
          <a:stretch>
            <a:fillRect/>
          </a:stretch>
        </p:blipFill>
        <p:spPr bwMode="auto">
          <a:xfrm>
            <a:off x="5410200" y="1905000"/>
            <a:ext cx="2924175" cy="15621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6827BB9-A3D8-4312-B935-53ACB0537012}" type="slidenum">
              <a:rPr lang="en-US"/>
              <a:pPr>
                <a:defRPr/>
              </a:pPr>
              <a:t>36</a:t>
            </a:fld>
            <a:endParaRPr lang="en-US"/>
          </a:p>
        </p:txBody>
      </p:sp>
      <p:sp>
        <p:nvSpPr>
          <p:cNvPr id="43010" name="Rectangle 2"/>
          <p:cNvSpPr>
            <a:spLocks noGrp="1" noChangeArrowheads="1"/>
          </p:cNvSpPr>
          <p:nvPr>
            <p:ph type="title"/>
          </p:nvPr>
        </p:nvSpPr>
        <p:spPr/>
        <p:txBody>
          <a:bodyPr/>
          <a:lstStyle/>
          <a:p>
            <a:pPr eaLnBrk="1" hangingPunct="1">
              <a:defRPr/>
            </a:pPr>
            <a:r>
              <a:rPr lang="en-US" u="sng" smtClean="0">
                <a:latin typeface="Batang" pitchFamily="18" charset="-127"/>
              </a:rPr>
              <a:t>Second Class Lever</a:t>
            </a:r>
          </a:p>
        </p:txBody>
      </p:sp>
      <p:sp>
        <p:nvSpPr>
          <p:cNvPr id="43011" name="Rectangle 3"/>
          <p:cNvSpPr>
            <a:spLocks noGrp="1" noChangeArrowheads="1"/>
          </p:cNvSpPr>
          <p:nvPr>
            <p:ph type="body" idx="1"/>
          </p:nvPr>
        </p:nvSpPr>
        <p:spPr/>
        <p:txBody>
          <a:bodyPr/>
          <a:lstStyle/>
          <a:p>
            <a:pPr eaLnBrk="1" hangingPunct="1">
              <a:lnSpc>
                <a:spcPct val="90000"/>
              </a:lnSpc>
              <a:defRPr/>
            </a:pPr>
            <a:r>
              <a:rPr lang="en-US" sz="2800" dirty="0" smtClean="0">
                <a:solidFill>
                  <a:srgbClr val="000000"/>
                </a:solidFill>
                <a:latin typeface="Batang" pitchFamily="18" charset="-127"/>
              </a:rPr>
              <a:t>With a second-class lever, the load is located between the fulcrum and the effort force.</a:t>
            </a:r>
          </a:p>
          <a:p>
            <a:pPr eaLnBrk="1" hangingPunct="1">
              <a:lnSpc>
                <a:spcPct val="90000"/>
              </a:lnSpc>
              <a:defRPr/>
            </a:pPr>
            <a:endParaRPr lang="en-US" sz="2800" dirty="0" smtClean="0">
              <a:solidFill>
                <a:srgbClr val="000000"/>
              </a:solidFill>
              <a:latin typeface="Batang" pitchFamily="18" charset="-127"/>
            </a:endParaRPr>
          </a:p>
          <a:p>
            <a:pPr eaLnBrk="1" hangingPunct="1">
              <a:lnSpc>
                <a:spcPct val="90000"/>
              </a:lnSpc>
              <a:defRPr/>
            </a:pPr>
            <a:r>
              <a:rPr lang="en-US" sz="2800" dirty="0" smtClean="0">
                <a:solidFill>
                  <a:srgbClr val="000000"/>
                </a:solidFill>
                <a:latin typeface="Batang" pitchFamily="18" charset="-127"/>
              </a:rPr>
              <a:t>Common examples of second-class levers include nut crackers, wheel barrows, doors, and bottle openers.</a:t>
            </a:r>
          </a:p>
        </p:txBody>
      </p:sp>
    </p:spTree>
  </p:cSld>
  <p:clrMapOvr>
    <a:masterClrMapping/>
  </p:clrMapOvr>
  <p:transition advClick="0"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ph sz="quarter" idx="1"/>
          </p:nvPr>
        </p:nvGraphicFramePr>
        <p:xfrm>
          <a:off x="2295525" y="1827213"/>
          <a:ext cx="1728788" cy="1981200"/>
        </p:xfrm>
        <a:graphic>
          <a:graphicData uri="http://schemas.openxmlformats.org/presentationml/2006/ole">
            <p:oleObj spid="_x0000_s117762" name="Chart" r:id="rId3" imgW="4305363" imgH="4933846" progId="MSGraph.Chart.8">
              <p:embed followColorScheme="full"/>
            </p:oleObj>
          </a:graphicData>
        </a:graphic>
      </p:graphicFrame>
      <p:sp>
        <p:nvSpPr>
          <p:cNvPr id="1028" name="Rectangle 6"/>
          <p:cNvSpPr>
            <a:spLocks noGrp="1" noChangeArrowheads="1"/>
          </p:cNvSpPr>
          <p:nvPr>
            <p:ph type="body" sz="half" idx="3"/>
          </p:nvPr>
        </p:nvSpPr>
        <p:spPr/>
        <p:txBody>
          <a:bodyPr/>
          <a:lstStyle/>
          <a:p>
            <a:pPr eaLnBrk="1" hangingPunct="1">
              <a:defRPr/>
            </a:pPr>
            <a:r>
              <a:rPr lang="en-US" sz="2500" dirty="0" smtClean="0"/>
              <a:t>Second class lever</a:t>
            </a:r>
          </a:p>
          <a:p>
            <a:pPr lvl="1" eaLnBrk="1" hangingPunct="1">
              <a:defRPr/>
            </a:pPr>
            <a:r>
              <a:rPr lang="en-US" sz="2100" dirty="0" smtClean="0"/>
              <a:t>The fulcrum is nearest to the resistance.</a:t>
            </a:r>
          </a:p>
          <a:p>
            <a:pPr lvl="1" eaLnBrk="1" hangingPunct="1">
              <a:defRPr/>
            </a:pPr>
            <a:r>
              <a:rPr lang="en-US" sz="2100" dirty="0" smtClean="0"/>
              <a:t>Ex:  bottle opener, boat oars, wheel barrow</a:t>
            </a:r>
          </a:p>
        </p:txBody>
      </p:sp>
      <p:pic>
        <p:nvPicPr>
          <p:cNvPr id="1029" name="Picture 11" descr="secondexample"/>
          <p:cNvPicPr>
            <a:picLocks noChangeAspect="1" noChangeArrowheads="1"/>
          </p:cNvPicPr>
          <p:nvPr/>
        </p:nvPicPr>
        <p:blipFill>
          <a:blip r:embed="rId4" cstate="print"/>
          <a:srcRect/>
          <a:stretch>
            <a:fillRect/>
          </a:stretch>
        </p:blipFill>
        <p:spPr bwMode="auto">
          <a:xfrm>
            <a:off x="1066800" y="3886200"/>
            <a:ext cx="3352800" cy="2603500"/>
          </a:xfrm>
          <a:prstGeom prst="rect">
            <a:avLst/>
          </a:prstGeom>
          <a:noFill/>
          <a:ln w="9525">
            <a:noFill/>
            <a:miter lim="800000"/>
            <a:headEnd/>
            <a:tailEnd/>
          </a:ln>
        </p:spPr>
      </p:pic>
      <p:sp>
        <p:nvSpPr>
          <p:cNvPr id="1030" name="Rectangle 12"/>
          <p:cNvSpPr>
            <a:spLocks noGrp="1" noChangeArrowheads="1"/>
          </p:cNvSpPr>
          <p:nvPr>
            <p:ph sz="quarter" idx="2"/>
          </p:nvPr>
        </p:nvSpPr>
        <p:spPr/>
        <p:txBody>
          <a:bodyPr/>
          <a:lstStyle/>
          <a:p>
            <a:pPr eaLnBrk="1" hangingPunct="1">
              <a:defRPr/>
            </a:pPr>
            <a:endParaRPr lang="en-US" sz="2100" smtClean="0"/>
          </a:p>
        </p:txBody>
      </p:sp>
      <p:pic>
        <p:nvPicPr>
          <p:cNvPr id="1031" name="Picture 14" descr="second-class lever"/>
          <p:cNvPicPr>
            <a:picLocks noChangeAspect="1" noChangeArrowheads="1" noCrop="1"/>
          </p:cNvPicPr>
          <p:nvPr/>
        </p:nvPicPr>
        <p:blipFill>
          <a:blip r:embed="rId5" cstate="print"/>
          <a:srcRect/>
          <a:stretch>
            <a:fillRect/>
          </a:stretch>
        </p:blipFill>
        <p:spPr bwMode="auto">
          <a:xfrm>
            <a:off x="1143000" y="1665288"/>
            <a:ext cx="3657600" cy="1787525"/>
          </a:xfrm>
          <a:prstGeom prst="rect">
            <a:avLst/>
          </a:prstGeom>
          <a:noFill/>
          <a:ln w="9525">
            <a:noFill/>
            <a:miter lim="800000"/>
            <a:headEnd/>
            <a:tailEnd/>
          </a:ln>
        </p:spPr>
      </p:pic>
      <p:sp>
        <p:nvSpPr>
          <p:cNvPr id="8" name="Title 7"/>
          <p:cNvSpPr>
            <a:spLocks noGrp="1"/>
          </p:cNvSpPr>
          <p:nvPr>
            <p:ph type="title"/>
          </p:nvPr>
        </p:nvSpPr>
        <p:spPr>
          <a:xfrm>
            <a:off x="533400" y="301625"/>
            <a:ext cx="8150225" cy="1143000"/>
          </a:xfrm>
        </p:spPr>
        <p:txBody>
          <a:bodyPr/>
          <a:lstStyle/>
          <a:p>
            <a:r>
              <a:rPr lang="en-US" dirty="0" smtClean="0">
                <a:solidFill>
                  <a:srgbClr val="002060"/>
                </a:solidFill>
              </a:rPr>
              <a:t>There are 3 classes of levers.</a:t>
            </a:r>
            <a:endParaRPr lang="en-US" dirty="0"/>
          </a:p>
        </p:txBody>
      </p:sp>
    </p:spTree>
  </p:cSld>
  <p:clrMapOvr>
    <a:masterClrMapping/>
  </p:clrMapOvr>
  <p:transition advClick="0"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BE87675-9365-459C-9AB6-8C256A7681D5}" type="slidenum">
              <a:rPr lang="en-US"/>
              <a:pPr>
                <a:defRPr/>
              </a:pPr>
              <a:t>38</a:t>
            </a:fld>
            <a:endParaRPr lang="en-US"/>
          </a:p>
        </p:txBody>
      </p:sp>
      <p:sp>
        <p:nvSpPr>
          <p:cNvPr id="44034" name="Rectangle 2"/>
          <p:cNvSpPr>
            <a:spLocks noGrp="1" noChangeArrowheads="1"/>
          </p:cNvSpPr>
          <p:nvPr>
            <p:ph type="title"/>
          </p:nvPr>
        </p:nvSpPr>
        <p:spPr/>
        <p:txBody>
          <a:bodyPr/>
          <a:lstStyle/>
          <a:p>
            <a:pPr eaLnBrk="1" hangingPunct="1">
              <a:defRPr/>
            </a:pPr>
            <a:r>
              <a:rPr lang="en-US" smtClean="0">
                <a:latin typeface="Batang" pitchFamily="18" charset="-127"/>
              </a:rPr>
              <a:t>Third Class Lever</a:t>
            </a:r>
          </a:p>
        </p:txBody>
      </p:sp>
      <p:sp>
        <p:nvSpPr>
          <p:cNvPr id="44035" name="Rectangle 3"/>
          <p:cNvSpPr>
            <a:spLocks noGrp="1" noChangeArrowheads="1"/>
          </p:cNvSpPr>
          <p:nvPr>
            <p:ph type="body" idx="1"/>
          </p:nvPr>
        </p:nvSpPr>
        <p:spPr/>
        <p:txBody>
          <a:bodyPr/>
          <a:lstStyle/>
          <a:p>
            <a:pPr eaLnBrk="1" hangingPunct="1">
              <a:lnSpc>
                <a:spcPct val="90000"/>
              </a:lnSpc>
              <a:defRPr/>
            </a:pPr>
            <a:r>
              <a:rPr lang="en-US" dirty="0" smtClean="0">
                <a:solidFill>
                  <a:srgbClr val="000000"/>
                </a:solidFill>
                <a:latin typeface="Batang" pitchFamily="18" charset="-127"/>
              </a:rPr>
              <a:t>With a third-class lever, the effort force is applied between the fulcrum and the resistance force.</a:t>
            </a:r>
          </a:p>
          <a:p>
            <a:pPr eaLnBrk="1" hangingPunct="1">
              <a:lnSpc>
                <a:spcPct val="90000"/>
              </a:lnSpc>
              <a:defRPr/>
            </a:pPr>
            <a:endParaRPr lang="en-US" dirty="0" smtClean="0">
              <a:solidFill>
                <a:srgbClr val="000000"/>
              </a:solidFill>
              <a:latin typeface="Batang" pitchFamily="18" charset="-127"/>
            </a:endParaRPr>
          </a:p>
          <a:p>
            <a:pPr lvl="1" eaLnBrk="1" hangingPunct="1">
              <a:lnSpc>
                <a:spcPct val="90000"/>
              </a:lnSpc>
              <a:defRPr/>
            </a:pPr>
            <a:r>
              <a:rPr lang="en-US" dirty="0" smtClean="0">
                <a:solidFill>
                  <a:srgbClr val="000000"/>
                </a:solidFill>
                <a:latin typeface="Batang" pitchFamily="18" charset="-127"/>
              </a:rPr>
              <a:t>Examples of third-class levers include tweezers, hammers, and shovels.</a:t>
            </a:r>
          </a:p>
        </p:txBody>
      </p:sp>
    </p:spTree>
  </p:cSld>
  <p:clrMapOvr>
    <a:masterClrMapping/>
  </p:clrMapOvr>
  <p:transition advClick="0"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defRPr/>
            </a:pPr>
            <a:r>
              <a:rPr lang="en-US" dirty="0" smtClean="0">
                <a:solidFill>
                  <a:srgbClr val="002060"/>
                </a:solidFill>
              </a:rPr>
              <a:t>There are 3 classes of levers.</a:t>
            </a:r>
          </a:p>
        </p:txBody>
      </p:sp>
      <p:sp>
        <p:nvSpPr>
          <p:cNvPr id="22531" name="Rectangle 5"/>
          <p:cNvSpPr>
            <a:spLocks noGrp="1" noChangeArrowheads="1"/>
          </p:cNvSpPr>
          <p:nvPr>
            <p:ph type="body" sz="half" idx="1"/>
          </p:nvPr>
        </p:nvSpPr>
        <p:spPr/>
        <p:txBody>
          <a:bodyPr/>
          <a:lstStyle/>
          <a:p>
            <a:pPr eaLnBrk="1" hangingPunct="1">
              <a:defRPr/>
            </a:pPr>
            <a:r>
              <a:rPr lang="en-US" sz="2500" dirty="0" smtClean="0"/>
              <a:t>Third class lever</a:t>
            </a:r>
          </a:p>
          <a:p>
            <a:pPr lvl="1" eaLnBrk="1" hangingPunct="1">
              <a:defRPr/>
            </a:pPr>
            <a:r>
              <a:rPr lang="en-US" sz="2100" dirty="0" smtClean="0"/>
              <a:t>The fulcrum is nearest to the effort</a:t>
            </a:r>
          </a:p>
          <a:p>
            <a:pPr lvl="1" eaLnBrk="1" hangingPunct="1">
              <a:defRPr/>
            </a:pPr>
            <a:r>
              <a:rPr lang="en-US" sz="2100" dirty="0" smtClean="0"/>
              <a:t>Ex: baseball bat, golf club, broom</a:t>
            </a:r>
          </a:p>
        </p:txBody>
      </p:sp>
      <p:sp>
        <p:nvSpPr>
          <p:cNvPr id="22532" name="Rectangle 6"/>
          <p:cNvSpPr>
            <a:spLocks noGrp="1" noChangeArrowheads="1"/>
          </p:cNvSpPr>
          <p:nvPr>
            <p:ph sz="half" idx="2"/>
          </p:nvPr>
        </p:nvSpPr>
        <p:spPr/>
        <p:txBody>
          <a:bodyPr/>
          <a:lstStyle/>
          <a:p>
            <a:pPr eaLnBrk="1" hangingPunct="1">
              <a:defRPr/>
            </a:pPr>
            <a:endParaRPr lang="en-US" sz="2500" smtClean="0"/>
          </a:p>
        </p:txBody>
      </p:sp>
      <p:pic>
        <p:nvPicPr>
          <p:cNvPr id="70661" name="Picture 10" descr="thirdexample"/>
          <p:cNvPicPr>
            <a:picLocks noChangeAspect="1" noChangeArrowheads="1"/>
          </p:cNvPicPr>
          <p:nvPr/>
        </p:nvPicPr>
        <p:blipFill>
          <a:blip r:embed="rId2" cstate="print"/>
          <a:srcRect/>
          <a:stretch>
            <a:fillRect/>
          </a:stretch>
        </p:blipFill>
        <p:spPr bwMode="auto">
          <a:xfrm>
            <a:off x="5105400" y="3810000"/>
            <a:ext cx="3124200" cy="2425700"/>
          </a:xfrm>
          <a:prstGeom prst="rect">
            <a:avLst/>
          </a:prstGeom>
          <a:noFill/>
          <a:ln w="9525">
            <a:noFill/>
            <a:miter lim="800000"/>
            <a:headEnd/>
            <a:tailEnd/>
          </a:ln>
        </p:spPr>
      </p:pic>
      <p:pic>
        <p:nvPicPr>
          <p:cNvPr id="70662" name="Picture 12" descr="third-class lever"/>
          <p:cNvPicPr>
            <a:picLocks noChangeAspect="1" noChangeArrowheads="1" noCrop="1"/>
          </p:cNvPicPr>
          <p:nvPr/>
        </p:nvPicPr>
        <p:blipFill>
          <a:blip r:embed="rId3" cstate="print"/>
          <a:srcRect/>
          <a:stretch>
            <a:fillRect/>
          </a:stretch>
        </p:blipFill>
        <p:spPr bwMode="auto">
          <a:xfrm>
            <a:off x="5029200" y="2052638"/>
            <a:ext cx="3400425" cy="1490662"/>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sp>
        <p:nvSpPr>
          <p:cNvPr id="3" name="Content Placeholder 2"/>
          <p:cNvSpPr>
            <a:spLocks noGrp="1"/>
          </p:cNvSpPr>
          <p:nvPr>
            <p:ph idx="1"/>
          </p:nvPr>
        </p:nvSpPr>
        <p:spPr/>
        <p:txBody>
          <a:bodyPr/>
          <a:lstStyle/>
          <a:p>
            <a:r>
              <a:rPr lang="en-US" b="1" dirty="0" smtClean="0"/>
              <a:t>Distance</a:t>
            </a:r>
            <a:r>
              <a:rPr lang="en-US" dirty="0" smtClean="0"/>
              <a:t> is the measured space between two points, how much an object travels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F054A66-424D-489F-B584-396D7F60F426}" type="slidenum">
              <a:rPr lang="en-US" smtClean="0"/>
              <a:pPr>
                <a:defRPr/>
              </a:pPr>
              <a:t>4</a:t>
            </a:fld>
            <a:endParaRPr lang="en-US"/>
          </a:p>
        </p:txBody>
      </p:sp>
    </p:spTree>
  </p:cSld>
  <p:clrMapOvr>
    <a:masterClrMapping/>
  </p:clrMapOvr>
  <p:transition advClick="0"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60361BB2-6F54-47DC-A31E-ACB7D18B0FBD}" type="slidenum">
              <a:rPr lang="en-US"/>
              <a:pPr>
                <a:defRPr/>
              </a:pPr>
              <a:t>40</a:t>
            </a:fld>
            <a:endParaRPr lang="en-US"/>
          </a:p>
        </p:txBody>
      </p:sp>
      <p:sp>
        <p:nvSpPr>
          <p:cNvPr id="86018" name="Rectangle 2"/>
          <p:cNvSpPr>
            <a:spLocks noGrp="1" noChangeArrowheads="1"/>
          </p:cNvSpPr>
          <p:nvPr>
            <p:ph type="title"/>
          </p:nvPr>
        </p:nvSpPr>
        <p:spPr/>
        <p:txBody>
          <a:bodyPr/>
          <a:lstStyle/>
          <a:p>
            <a:pPr eaLnBrk="1" hangingPunct="1">
              <a:defRPr/>
            </a:pPr>
            <a:r>
              <a:rPr lang="en-US" u="sng" smtClean="0">
                <a:latin typeface="Batang" pitchFamily="18" charset="-127"/>
              </a:rPr>
              <a:t>Pulley</a:t>
            </a:r>
          </a:p>
        </p:txBody>
      </p:sp>
      <p:sp>
        <p:nvSpPr>
          <p:cNvPr id="86019" name="Rectangle 3"/>
          <p:cNvSpPr>
            <a:spLocks noGrp="1" noChangeArrowheads="1"/>
          </p:cNvSpPr>
          <p:nvPr>
            <p:ph type="body" sz="half" idx="1"/>
          </p:nvPr>
        </p:nvSpPr>
        <p:spPr/>
        <p:txBody>
          <a:bodyPr/>
          <a:lstStyle/>
          <a:p>
            <a:pPr eaLnBrk="1" hangingPunct="1">
              <a:lnSpc>
                <a:spcPct val="80000"/>
              </a:lnSpc>
              <a:defRPr/>
            </a:pPr>
            <a:r>
              <a:rPr lang="en-US" sz="1800" dirty="0" smtClean="0">
                <a:solidFill>
                  <a:srgbClr val="000000"/>
                </a:solidFill>
                <a:latin typeface="Book Antiqua" pitchFamily="18" charset="0"/>
              </a:rPr>
              <a:t>A </a:t>
            </a:r>
            <a:r>
              <a:rPr lang="en-US" sz="1800" b="1" dirty="0" smtClean="0">
                <a:solidFill>
                  <a:srgbClr val="000000"/>
                </a:solidFill>
                <a:latin typeface="Book Antiqua" pitchFamily="18" charset="0"/>
              </a:rPr>
              <a:t>pulley</a:t>
            </a:r>
            <a:r>
              <a:rPr lang="en-US" sz="1800" dirty="0" smtClean="0">
                <a:solidFill>
                  <a:srgbClr val="000000"/>
                </a:solidFill>
                <a:latin typeface="Book Antiqua" pitchFamily="18" charset="0"/>
              </a:rPr>
              <a:t> consists of a grooved wheel with a chain or a rope in the groove .</a:t>
            </a:r>
          </a:p>
          <a:p>
            <a:pPr eaLnBrk="1" hangingPunct="1">
              <a:lnSpc>
                <a:spcPct val="80000"/>
              </a:lnSpc>
              <a:defRPr/>
            </a:pPr>
            <a:r>
              <a:rPr lang="en-US" sz="1800" dirty="0" smtClean="0">
                <a:solidFill>
                  <a:srgbClr val="000000"/>
                </a:solidFill>
                <a:latin typeface="Book Antiqua" pitchFamily="18" charset="0"/>
              </a:rPr>
              <a:t>A </a:t>
            </a:r>
            <a:r>
              <a:rPr lang="en-US" sz="1800" b="1" u="sng" dirty="0" smtClean="0">
                <a:solidFill>
                  <a:srgbClr val="000000"/>
                </a:solidFill>
                <a:latin typeface="Book Antiqua" pitchFamily="18" charset="0"/>
              </a:rPr>
              <a:t>fixed pulley</a:t>
            </a:r>
            <a:r>
              <a:rPr lang="en-US" sz="1800" b="1" dirty="0" smtClean="0">
                <a:solidFill>
                  <a:srgbClr val="000000"/>
                </a:solidFill>
                <a:latin typeface="Book Antiqua" pitchFamily="18" charset="0"/>
              </a:rPr>
              <a:t> </a:t>
            </a:r>
            <a:r>
              <a:rPr lang="en-US" sz="1800" dirty="0" smtClean="0">
                <a:solidFill>
                  <a:srgbClr val="000000"/>
                </a:solidFill>
                <a:latin typeface="Book Antiqua" pitchFamily="18" charset="0"/>
              </a:rPr>
              <a:t>does not move, it does not rise or fall with the load being moved.  It makes work easier by changing direction of force but does not reduce force needed to move the object. </a:t>
            </a:r>
          </a:p>
          <a:p>
            <a:pPr eaLnBrk="1" hangingPunct="1">
              <a:lnSpc>
                <a:spcPct val="80000"/>
              </a:lnSpc>
              <a:defRPr/>
            </a:pPr>
            <a:r>
              <a:rPr lang="en-US" sz="1800" dirty="0" smtClean="0">
                <a:solidFill>
                  <a:srgbClr val="000000"/>
                </a:solidFill>
                <a:latin typeface="Book Antiqua" pitchFamily="18" charset="0"/>
              </a:rPr>
              <a:t>A </a:t>
            </a:r>
            <a:r>
              <a:rPr lang="en-US" sz="1800" b="1" u="sng" dirty="0" smtClean="0">
                <a:solidFill>
                  <a:srgbClr val="000000"/>
                </a:solidFill>
                <a:latin typeface="Book Antiqua" pitchFamily="18" charset="0"/>
              </a:rPr>
              <a:t>moveable pulley</a:t>
            </a:r>
            <a:r>
              <a:rPr lang="en-US" sz="1800" b="1" dirty="0" smtClean="0">
                <a:solidFill>
                  <a:srgbClr val="000000"/>
                </a:solidFill>
                <a:latin typeface="Book Antiqua" pitchFamily="18" charset="0"/>
              </a:rPr>
              <a:t> </a:t>
            </a:r>
            <a:r>
              <a:rPr lang="en-US" sz="1800" dirty="0" smtClean="0">
                <a:solidFill>
                  <a:srgbClr val="000000"/>
                </a:solidFill>
                <a:latin typeface="Book Antiqua" pitchFamily="18" charset="0"/>
              </a:rPr>
              <a:t>rises and falls with the load that is being moved. Fixed pulleys produce a gain in force. </a:t>
            </a:r>
            <a:endParaRPr lang="en-US" sz="1800" dirty="0">
              <a:latin typeface="Book Antiqua" pitchFamily="18" charset="0"/>
            </a:endParaRPr>
          </a:p>
          <a:p>
            <a:pPr eaLnBrk="1" hangingPunct="1">
              <a:lnSpc>
                <a:spcPct val="80000"/>
              </a:lnSpc>
              <a:defRPr/>
            </a:pPr>
            <a:r>
              <a:rPr lang="en-US" sz="1800" dirty="0" smtClean="0">
                <a:solidFill>
                  <a:srgbClr val="000000"/>
                </a:solidFill>
                <a:latin typeface="Book Antiqua" pitchFamily="18" charset="0"/>
              </a:rPr>
              <a:t>A </a:t>
            </a:r>
            <a:r>
              <a:rPr lang="en-US" sz="1800" b="1" u="sng" dirty="0" smtClean="0">
                <a:solidFill>
                  <a:srgbClr val="000000"/>
                </a:solidFill>
                <a:latin typeface="Book Antiqua" pitchFamily="18" charset="0"/>
              </a:rPr>
              <a:t>block and tackle </a:t>
            </a:r>
            <a:r>
              <a:rPr lang="en-US" sz="1800" dirty="0" smtClean="0">
                <a:solidFill>
                  <a:srgbClr val="000000"/>
                </a:solidFill>
                <a:latin typeface="Book Antiqua" pitchFamily="18" charset="0"/>
              </a:rPr>
              <a:t>combines multiple fixed and movable pulleys.</a:t>
            </a:r>
          </a:p>
          <a:p>
            <a:pPr eaLnBrk="1" hangingPunct="1">
              <a:lnSpc>
                <a:spcPct val="80000"/>
              </a:lnSpc>
              <a:defRPr/>
            </a:pPr>
            <a:r>
              <a:rPr lang="en-US" sz="1800" b="1" u="sng" dirty="0" smtClean="0">
                <a:solidFill>
                  <a:srgbClr val="000000"/>
                </a:solidFill>
                <a:latin typeface="Book Antiqua" pitchFamily="18" charset="0"/>
              </a:rPr>
              <a:t>Mechanical advantage </a:t>
            </a:r>
            <a:r>
              <a:rPr lang="en-US" sz="1800" dirty="0" smtClean="0">
                <a:solidFill>
                  <a:srgbClr val="000000"/>
                </a:solidFill>
                <a:latin typeface="Book Antiqua" pitchFamily="18" charset="0"/>
              </a:rPr>
              <a:t>is the decrease in effort that is needed to move an object.</a:t>
            </a:r>
          </a:p>
        </p:txBody>
      </p:sp>
      <p:pic>
        <p:nvPicPr>
          <p:cNvPr id="50181" name="Picture 4" descr="pulleycolored"/>
          <p:cNvPicPr>
            <a:picLocks noGrp="1" noChangeAspect="1" noChangeArrowheads="1"/>
          </p:cNvPicPr>
          <p:nvPr>
            <p:ph sz="half" idx="2"/>
          </p:nvPr>
        </p:nvPicPr>
        <p:blipFill>
          <a:blip r:embed="rId2" cstate="print"/>
          <a:srcRect/>
          <a:stretch>
            <a:fillRect/>
          </a:stretch>
        </p:blipFill>
        <p:spPr>
          <a:xfrm>
            <a:off x="4746625" y="1600200"/>
            <a:ext cx="3840163" cy="4525963"/>
          </a:xfrm>
          <a:noFill/>
        </p:spPr>
      </p:pic>
    </p:spTree>
  </p:cSld>
  <p:clrMapOvr>
    <a:masterClrMapping/>
  </p:clrMapOvr>
  <p:transition advClick="0"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96EED8DF-9E0A-4616-8A98-FE1B8EC066FA}" type="slidenum">
              <a:rPr lang="en-US"/>
              <a:pPr>
                <a:defRPr/>
              </a:pPr>
              <a:t>41</a:t>
            </a:fld>
            <a:endParaRPr lang="en-US"/>
          </a:p>
        </p:txBody>
      </p:sp>
      <p:sp>
        <p:nvSpPr>
          <p:cNvPr id="45058" name="Rectangle 2"/>
          <p:cNvSpPr>
            <a:spLocks noGrp="1" noChangeArrowheads="1"/>
          </p:cNvSpPr>
          <p:nvPr>
            <p:ph type="title"/>
          </p:nvPr>
        </p:nvSpPr>
        <p:spPr/>
        <p:txBody>
          <a:bodyPr/>
          <a:lstStyle/>
          <a:p>
            <a:pPr eaLnBrk="1" hangingPunct="1">
              <a:defRPr/>
            </a:pPr>
            <a:r>
              <a:rPr lang="en-US" u="sng" smtClean="0">
                <a:latin typeface="Batang" pitchFamily="18" charset="-127"/>
              </a:rPr>
              <a:t>Wheel and Axle</a:t>
            </a:r>
          </a:p>
        </p:txBody>
      </p:sp>
      <p:sp>
        <p:nvSpPr>
          <p:cNvPr id="45059" name="Rectangle 3"/>
          <p:cNvSpPr>
            <a:spLocks noGrp="1" noChangeArrowheads="1"/>
          </p:cNvSpPr>
          <p:nvPr>
            <p:ph type="body" sz="half" idx="1"/>
          </p:nvPr>
        </p:nvSpPr>
        <p:spPr/>
        <p:txBody>
          <a:bodyPr/>
          <a:lstStyle/>
          <a:p>
            <a:pPr eaLnBrk="1" hangingPunct="1">
              <a:lnSpc>
                <a:spcPct val="90000"/>
              </a:lnSpc>
              <a:defRPr/>
            </a:pPr>
            <a:r>
              <a:rPr lang="en-US" sz="2400" dirty="0" smtClean="0">
                <a:solidFill>
                  <a:srgbClr val="000000"/>
                </a:solidFill>
                <a:latin typeface="Book Antiqua" pitchFamily="18" charset="0"/>
              </a:rPr>
              <a:t>The </a:t>
            </a:r>
            <a:r>
              <a:rPr lang="en-US" sz="2400" b="1" dirty="0" smtClean="0">
                <a:solidFill>
                  <a:srgbClr val="000000"/>
                </a:solidFill>
                <a:latin typeface="Book Antiqua" pitchFamily="18" charset="0"/>
              </a:rPr>
              <a:t>wheel and axle </a:t>
            </a:r>
            <a:r>
              <a:rPr lang="en-US" sz="2400" dirty="0" smtClean="0">
                <a:solidFill>
                  <a:srgbClr val="000000"/>
                </a:solidFill>
                <a:latin typeface="Book Antiqua" pitchFamily="18" charset="0"/>
              </a:rPr>
              <a:t>is a simple machine consisting of a rod, or axle, running through a wheel.</a:t>
            </a:r>
          </a:p>
          <a:p>
            <a:pPr eaLnBrk="1" hangingPunct="1">
              <a:lnSpc>
                <a:spcPct val="90000"/>
              </a:lnSpc>
              <a:defRPr/>
            </a:pPr>
            <a:r>
              <a:rPr lang="en-US" sz="2400" dirty="0" smtClean="0">
                <a:solidFill>
                  <a:srgbClr val="000000"/>
                </a:solidFill>
                <a:latin typeface="Book Antiqua" pitchFamily="18" charset="0"/>
              </a:rPr>
              <a:t> </a:t>
            </a:r>
          </a:p>
          <a:p>
            <a:pPr eaLnBrk="1" hangingPunct="1">
              <a:lnSpc>
                <a:spcPct val="90000"/>
              </a:lnSpc>
              <a:defRPr/>
            </a:pPr>
            <a:r>
              <a:rPr lang="en-US" sz="2400" dirty="0" smtClean="0">
                <a:solidFill>
                  <a:srgbClr val="000000"/>
                </a:solidFill>
                <a:latin typeface="Book Antiqua" pitchFamily="18" charset="0"/>
              </a:rPr>
              <a:t>When either the wheel or axle turns, the other part also turns.</a:t>
            </a:r>
          </a:p>
          <a:p>
            <a:pPr eaLnBrk="1" hangingPunct="1">
              <a:lnSpc>
                <a:spcPct val="90000"/>
              </a:lnSpc>
              <a:defRPr/>
            </a:pPr>
            <a:endParaRPr lang="en-US" sz="2400" dirty="0" smtClean="0">
              <a:solidFill>
                <a:srgbClr val="000000"/>
              </a:solidFill>
              <a:latin typeface="Book Antiqua" pitchFamily="18" charset="0"/>
            </a:endParaRPr>
          </a:p>
        </p:txBody>
      </p:sp>
      <p:pic>
        <p:nvPicPr>
          <p:cNvPr id="49157" name="Picture 4" descr="MCIN00370_0000[1]"/>
          <p:cNvPicPr>
            <a:picLocks noGrp="1" noChangeAspect="1" noChangeArrowheads="1"/>
          </p:cNvPicPr>
          <p:nvPr>
            <p:ph sz="half" idx="2"/>
          </p:nvPr>
        </p:nvPicPr>
        <p:blipFill>
          <a:blip r:embed="rId2" cstate="print"/>
          <a:srcRect/>
          <a:stretch>
            <a:fillRect/>
          </a:stretch>
        </p:blipFill>
        <p:spPr>
          <a:xfrm>
            <a:off x="5410200" y="1828800"/>
            <a:ext cx="2941638" cy="4191000"/>
          </a:xfrm>
          <a:noFill/>
        </p:spPr>
      </p:pic>
    </p:spTree>
  </p:cSld>
  <p:clrMapOvr>
    <a:masterClrMapping/>
  </p:clrMapOvr>
  <p:transition advClick="0"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 and Axle</a:t>
            </a:r>
            <a:endParaRPr lang="en-US" dirty="0"/>
          </a:p>
        </p:txBody>
      </p:sp>
      <p:sp>
        <p:nvSpPr>
          <p:cNvPr id="3" name="Text Placeholder 2"/>
          <p:cNvSpPr>
            <a:spLocks noGrp="1"/>
          </p:cNvSpPr>
          <p:nvPr>
            <p:ph type="body" sz="half" idx="1"/>
          </p:nvPr>
        </p:nvSpPr>
        <p:spPr/>
        <p:txBody>
          <a:bodyPr/>
          <a:lstStyle/>
          <a:p>
            <a:r>
              <a:rPr lang="en-US" dirty="0" smtClean="0">
                <a:solidFill>
                  <a:srgbClr val="000000"/>
                </a:solidFill>
              </a:rPr>
              <a:t>A </a:t>
            </a:r>
            <a:r>
              <a:rPr lang="en-US" b="1" u="sng" dirty="0" smtClean="0">
                <a:solidFill>
                  <a:srgbClr val="000000"/>
                </a:solidFill>
              </a:rPr>
              <a:t>gear</a:t>
            </a:r>
            <a:r>
              <a:rPr lang="en-US" dirty="0" smtClean="0">
                <a:solidFill>
                  <a:srgbClr val="000000"/>
                </a:solidFill>
              </a:rPr>
              <a:t> is a special wheel and axle that has tooth-like projections that interlock with either another gear or a chain to increase force applied.</a:t>
            </a:r>
            <a:endParaRPr lang="en-US" dirty="0">
              <a:solidFill>
                <a:srgbClr val="000000"/>
              </a:solidFill>
            </a:endParaRPr>
          </a:p>
        </p:txBody>
      </p:sp>
      <p:pic>
        <p:nvPicPr>
          <p:cNvPr id="5" name="Picture 5" descr="gear"/>
          <p:cNvPicPr>
            <a:picLocks noGrp="1" noChangeAspect="1" noChangeArrowheads="1" noCrop="1"/>
          </p:cNvPicPr>
          <p:nvPr>
            <p:ph sz="half" idx="2"/>
          </p:nvPr>
        </p:nvPicPr>
        <p:blipFill>
          <a:blip r:embed="rId2" cstate="print"/>
          <a:srcRect/>
          <a:stretch>
            <a:fillRect/>
          </a:stretch>
        </p:blipFill>
        <p:spPr bwMode="auto">
          <a:xfrm>
            <a:off x="4762500" y="2434431"/>
            <a:ext cx="3810000" cy="28575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BA244071-9134-42E7-99C7-22A80D81CD49}" type="slidenum">
              <a:rPr lang="en-US"/>
              <a:pPr>
                <a:defRPr/>
              </a:pPr>
              <a:t>43</a:t>
            </a:fld>
            <a:endParaRPr lang="en-US"/>
          </a:p>
        </p:txBody>
      </p:sp>
      <p:sp>
        <p:nvSpPr>
          <p:cNvPr id="47106" name="Rectangle 2"/>
          <p:cNvSpPr>
            <a:spLocks noGrp="1" noChangeArrowheads="1"/>
          </p:cNvSpPr>
          <p:nvPr>
            <p:ph type="title"/>
          </p:nvPr>
        </p:nvSpPr>
        <p:spPr/>
        <p:txBody>
          <a:bodyPr/>
          <a:lstStyle/>
          <a:p>
            <a:pPr eaLnBrk="1" hangingPunct="1">
              <a:defRPr/>
            </a:pPr>
            <a:r>
              <a:rPr lang="en-US" u="sng" smtClean="0">
                <a:latin typeface="Batang" pitchFamily="18" charset="-127"/>
              </a:rPr>
              <a:t>Inclined Plane</a:t>
            </a:r>
          </a:p>
        </p:txBody>
      </p:sp>
      <p:sp>
        <p:nvSpPr>
          <p:cNvPr id="47107" name="Rectangle 3"/>
          <p:cNvSpPr>
            <a:spLocks noGrp="1" noChangeArrowheads="1"/>
          </p:cNvSpPr>
          <p:nvPr>
            <p:ph type="body" sz="half" idx="1"/>
          </p:nvPr>
        </p:nvSpPr>
        <p:spPr/>
        <p:txBody>
          <a:bodyPr/>
          <a:lstStyle/>
          <a:p>
            <a:pPr eaLnBrk="1" hangingPunct="1">
              <a:defRPr/>
            </a:pPr>
            <a:r>
              <a:rPr lang="en-US" sz="2800" dirty="0" smtClean="0">
                <a:solidFill>
                  <a:srgbClr val="000000"/>
                </a:solidFill>
                <a:latin typeface="Book Antiqua" pitchFamily="18" charset="0"/>
              </a:rPr>
              <a:t>An </a:t>
            </a:r>
            <a:r>
              <a:rPr lang="en-US" sz="2800" b="1" dirty="0" smtClean="0">
                <a:solidFill>
                  <a:srgbClr val="000000"/>
                </a:solidFill>
                <a:latin typeface="Book Antiqua" pitchFamily="18" charset="0"/>
              </a:rPr>
              <a:t>inclined plane </a:t>
            </a:r>
            <a:r>
              <a:rPr lang="en-US" sz="2800" dirty="0" smtClean="0">
                <a:solidFill>
                  <a:srgbClr val="000000"/>
                </a:solidFill>
                <a:latin typeface="Book Antiqua" pitchFamily="18" charset="0"/>
              </a:rPr>
              <a:t>is a flat, slanted surface; like a ramp.</a:t>
            </a:r>
          </a:p>
          <a:p>
            <a:pPr eaLnBrk="1" hangingPunct="1">
              <a:defRPr/>
            </a:pPr>
            <a:endParaRPr lang="en-US" sz="2800" dirty="0" smtClean="0">
              <a:solidFill>
                <a:srgbClr val="000000"/>
              </a:solidFill>
              <a:latin typeface="Book Antiqua" pitchFamily="18" charset="0"/>
            </a:endParaRPr>
          </a:p>
          <a:p>
            <a:pPr eaLnBrk="1" hangingPunct="1">
              <a:defRPr/>
            </a:pPr>
            <a:r>
              <a:rPr lang="en-US" sz="2800" dirty="0" smtClean="0">
                <a:solidFill>
                  <a:srgbClr val="000000"/>
                </a:solidFill>
                <a:latin typeface="Book Antiqua" pitchFamily="18" charset="0"/>
              </a:rPr>
              <a:t>An inclined plane makes it easier to move a weight from a lower to higher elevation.</a:t>
            </a:r>
          </a:p>
          <a:p>
            <a:pPr eaLnBrk="1" hangingPunct="1">
              <a:defRPr/>
            </a:pPr>
            <a:endParaRPr lang="en-US" sz="2800" dirty="0" smtClean="0">
              <a:latin typeface="Batang" pitchFamily="18" charset="-127"/>
            </a:endParaRPr>
          </a:p>
        </p:txBody>
      </p:sp>
      <p:sp>
        <p:nvSpPr>
          <p:cNvPr id="53253" name="AutoShape 5" descr="Image:inclined plane.gif">
            <a:hlinkClick r:id="rId2" tooltip="Image:inclined plane.gif"/>
          </p:cNvPr>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118786" name="Picture 2"/>
          <p:cNvPicPr>
            <a:picLocks noGrp="1" noChangeAspect="1" noChangeArrowheads="1"/>
          </p:cNvPicPr>
          <p:nvPr>
            <p:ph sz="half" idx="2"/>
          </p:nvPr>
        </p:nvPicPr>
        <p:blipFill>
          <a:blip r:embed="rId3" cstate="print"/>
          <a:srcRect/>
          <a:stretch>
            <a:fillRect/>
          </a:stretch>
        </p:blipFill>
        <p:spPr bwMode="auto">
          <a:xfrm>
            <a:off x="4690836" y="2133600"/>
            <a:ext cx="4180114" cy="36576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12806FB8-6035-4B4A-81B7-85573D9196D8}" type="slidenum">
              <a:rPr lang="en-US"/>
              <a:pPr>
                <a:defRPr/>
              </a:pPr>
              <a:t>44</a:t>
            </a:fld>
            <a:endParaRPr lang="en-US"/>
          </a:p>
        </p:txBody>
      </p:sp>
      <p:sp>
        <p:nvSpPr>
          <p:cNvPr id="96258" name="Rectangle 2"/>
          <p:cNvSpPr>
            <a:spLocks noGrp="1" noChangeArrowheads="1"/>
          </p:cNvSpPr>
          <p:nvPr>
            <p:ph type="title"/>
          </p:nvPr>
        </p:nvSpPr>
        <p:spPr/>
        <p:txBody>
          <a:bodyPr/>
          <a:lstStyle/>
          <a:p>
            <a:pPr eaLnBrk="1" hangingPunct="1">
              <a:defRPr/>
            </a:pPr>
            <a:r>
              <a:rPr lang="en-US" smtClean="0">
                <a:latin typeface="Batang" pitchFamily="18" charset="-127"/>
              </a:rPr>
              <a:t>Inclined Plane</a:t>
            </a:r>
          </a:p>
        </p:txBody>
      </p:sp>
      <p:sp>
        <p:nvSpPr>
          <p:cNvPr id="96259" name="Rectangle 3"/>
          <p:cNvSpPr>
            <a:spLocks noGrp="1" noChangeArrowheads="1"/>
          </p:cNvSpPr>
          <p:nvPr>
            <p:ph type="body" sz="half" idx="1"/>
          </p:nvPr>
        </p:nvSpPr>
        <p:spPr/>
        <p:txBody>
          <a:bodyPr/>
          <a:lstStyle/>
          <a:p>
            <a:pPr eaLnBrk="1" hangingPunct="1">
              <a:lnSpc>
                <a:spcPct val="90000"/>
              </a:lnSpc>
              <a:defRPr/>
            </a:pPr>
            <a:r>
              <a:rPr lang="en-US" sz="2400" dirty="0" smtClean="0">
                <a:solidFill>
                  <a:srgbClr val="000000"/>
                </a:solidFill>
                <a:latin typeface="Book Antiqua" pitchFamily="18" charset="0"/>
              </a:rPr>
              <a:t>A wagon trail on a steep hill will often traverse back and forth to reduce the slope experienced by a team pulling a heavily loaded wagon.</a:t>
            </a:r>
          </a:p>
          <a:p>
            <a:pPr eaLnBrk="1" hangingPunct="1">
              <a:lnSpc>
                <a:spcPct val="90000"/>
              </a:lnSpc>
              <a:buFont typeface="Wingdings" pitchFamily="2" charset="2"/>
              <a:buNone/>
              <a:defRPr/>
            </a:pPr>
            <a:endParaRPr lang="en-US" sz="2400" dirty="0" smtClean="0">
              <a:solidFill>
                <a:srgbClr val="000000"/>
              </a:solidFill>
              <a:latin typeface="Book Antiqua" pitchFamily="18" charset="0"/>
            </a:endParaRPr>
          </a:p>
          <a:p>
            <a:pPr eaLnBrk="1" hangingPunct="1">
              <a:lnSpc>
                <a:spcPct val="90000"/>
              </a:lnSpc>
              <a:defRPr/>
            </a:pPr>
            <a:r>
              <a:rPr lang="en-US" sz="2400" dirty="0" smtClean="0">
                <a:solidFill>
                  <a:srgbClr val="000000"/>
                </a:solidFill>
                <a:latin typeface="Book Antiqua" pitchFamily="18" charset="0"/>
              </a:rPr>
              <a:t>This same technique is used today in modern freeways which travel winding paths through steep mountain passes</a:t>
            </a:r>
            <a:r>
              <a:rPr lang="en-US" sz="2400" dirty="0" smtClean="0">
                <a:latin typeface="Batang" pitchFamily="18" charset="-127"/>
              </a:rPr>
              <a:t>. </a:t>
            </a:r>
            <a:endParaRPr lang="en-US" sz="2400" dirty="0" smtClean="0"/>
          </a:p>
        </p:txBody>
      </p:sp>
      <p:pic>
        <p:nvPicPr>
          <p:cNvPr id="96263" name="j0289239.jpg">
            <a:hlinkClick r:id="" action="ppaction://media"/>
          </p:cNvPr>
          <p:cNvPicPr>
            <a:picLocks noGrp="1" noRot="1" noChangeAspect="1" noChangeArrowheads="1"/>
          </p:cNvPicPr>
          <p:nvPr>
            <p:ph sz="quarter" idx="2"/>
            <a:videoFile r:link="rId1"/>
          </p:nvPr>
        </p:nvPicPr>
        <p:blipFill>
          <a:blip r:embed="rId3" cstate="print"/>
          <a:srcRect/>
          <a:stretch>
            <a:fillRect/>
          </a:stretch>
        </p:blipFill>
        <p:spPr>
          <a:xfrm>
            <a:off x="4953000" y="2971800"/>
            <a:ext cx="3287713" cy="2185988"/>
          </a:xfrm>
        </p:spPr>
      </p:pic>
      <p:pic>
        <p:nvPicPr>
          <p:cNvPr id="56326" name="Picture 8" descr="j0229187"/>
          <p:cNvPicPr>
            <a:picLocks noGrp="1" noChangeAspect="1" noChangeArrowheads="1"/>
          </p:cNvPicPr>
          <p:nvPr>
            <p:ph sz="quarter" idx="3"/>
          </p:nvPr>
        </p:nvPicPr>
        <p:blipFill>
          <a:blip r:embed="rId4" cstate="print"/>
          <a:srcRect/>
          <a:stretch>
            <a:fillRect/>
          </a:stretch>
        </p:blipFill>
        <p:spPr>
          <a:xfrm>
            <a:off x="4953000" y="1676400"/>
            <a:ext cx="3200400" cy="981075"/>
          </a:xfrm>
          <a:noFill/>
        </p:spPr>
      </p:pic>
    </p:spTree>
  </p:cSld>
  <p:clrMapOvr>
    <a:masterClrMapping/>
  </p:clrMapOvr>
  <p:transition advClick="0" advTm="20000"/>
  <p:timing>
    <p:tnLst>
      <p:par>
        <p:cTn id="1" dur="indefinite" restart="never" nodeType="tmRoot">
          <p:childTnLst>
            <p:seq concurrent="1" nextAc="seek">
              <p:cTn id="2" restart="whenNotActive" fill="hold" evtFilter="cancelBubble" nodeType="interactiveSeq">
                <p:stCondLst>
                  <p:cond evt="onClick" delay="0">
                    <p:tgtEl>
                      <p:spTgt spid="9626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6263"/>
                                        </p:tgtEl>
                                      </p:cBhvr>
                                    </p:cmd>
                                  </p:childTnLst>
                                </p:cTn>
                              </p:par>
                            </p:childTnLst>
                          </p:cTn>
                        </p:par>
                      </p:childTnLst>
                    </p:cTn>
                  </p:par>
                </p:childTnLst>
              </p:cTn>
              <p:nextCondLst>
                <p:cond evt="onClick" delay="0">
                  <p:tgtEl>
                    <p:spTgt spid="96263"/>
                  </p:tgtEl>
                </p:cond>
              </p:nextCondLst>
            </p:seq>
            <p:video>
              <p:cMediaNode>
                <p:cTn id="7" fill="hold" display="0">
                  <p:stCondLst>
                    <p:cond delay="indefinite"/>
                  </p:stCondLst>
                  <p:endCondLst>
                    <p:cond evt="onNext" delay="0">
                      <p:tgtEl>
                        <p:sldTgt/>
                      </p:tgtEl>
                    </p:cond>
                    <p:cond evt="onPrev" delay="0">
                      <p:tgtEl>
                        <p:sldTgt/>
                      </p:tgtEl>
                    </p:cond>
                  </p:endCondLst>
                </p:cTn>
                <p:tgtEl>
                  <p:spTgt spid="96263"/>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CA62E5DF-77D7-4A0F-A3C0-BA8D13B9AFA0}" type="slidenum">
              <a:rPr lang="en-US"/>
              <a:pPr>
                <a:defRPr/>
              </a:pPr>
              <a:t>45</a:t>
            </a:fld>
            <a:endParaRPr lang="en-US"/>
          </a:p>
        </p:txBody>
      </p:sp>
      <p:sp>
        <p:nvSpPr>
          <p:cNvPr id="48130" name="Rectangle 2"/>
          <p:cNvSpPr>
            <a:spLocks noGrp="1" noChangeArrowheads="1"/>
          </p:cNvSpPr>
          <p:nvPr>
            <p:ph type="title"/>
          </p:nvPr>
        </p:nvSpPr>
        <p:spPr/>
        <p:txBody>
          <a:bodyPr/>
          <a:lstStyle/>
          <a:p>
            <a:pPr eaLnBrk="1" hangingPunct="1">
              <a:defRPr/>
            </a:pPr>
            <a:r>
              <a:rPr lang="en-US" u="sng" smtClean="0">
                <a:latin typeface="Batang" pitchFamily="18" charset="-127"/>
              </a:rPr>
              <a:t>Wedge</a:t>
            </a:r>
          </a:p>
        </p:txBody>
      </p:sp>
      <p:sp>
        <p:nvSpPr>
          <p:cNvPr id="48131" name="Rectangle 3"/>
          <p:cNvSpPr>
            <a:spLocks noGrp="1" noChangeArrowheads="1"/>
          </p:cNvSpPr>
          <p:nvPr>
            <p:ph type="body" sz="half" idx="1"/>
          </p:nvPr>
        </p:nvSpPr>
        <p:spPr>
          <a:xfrm>
            <a:off x="457200" y="1219200"/>
            <a:ext cx="4038600" cy="4906963"/>
          </a:xfrm>
        </p:spPr>
        <p:txBody>
          <a:bodyPr/>
          <a:lstStyle/>
          <a:p>
            <a:pPr eaLnBrk="1" hangingPunct="1">
              <a:lnSpc>
                <a:spcPct val="80000"/>
              </a:lnSpc>
              <a:defRPr/>
            </a:pPr>
            <a:r>
              <a:rPr lang="en-US" sz="2200" dirty="0" smtClean="0">
                <a:solidFill>
                  <a:srgbClr val="000000"/>
                </a:solidFill>
                <a:latin typeface="Book Antiqua" pitchFamily="18" charset="0"/>
              </a:rPr>
              <a:t>The wedge is a modification of the inclined plane.  </a:t>
            </a:r>
          </a:p>
          <a:p>
            <a:pPr eaLnBrk="1" hangingPunct="1">
              <a:lnSpc>
                <a:spcPct val="80000"/>
              </a:lnSpc>
              <a:defRPr/>
            </a:pPr>
            <a:endParaRPr lang="en-US" sz="2200" dirty="0">
              <a:solidFill>
                <a:srgbClr val="000000"/>
              </a:solidFill>
              <a:latin typeface="Book Antiqua" pitchFamily="18" charset="0"/>
            </a:endParaRPr>
          </a:p>
          <a:p>
            <a:pPr eaLnBrk="1" hangingPunct="1">
              <a:lnSpc>
                <a:spcPct val="80000"/>
              </a:lnSpc>
              <a:defRPr/>
            </a:pPr>
            <a:r>
              <a:rPr lang="en-US" sz="2200" dirty="0" smtClean="0">
                <a:solidFill>
                  <a:srgbClr val="000000"/>
                </a:solidFill>
                <a:latin typeface="Book Antiqua" pitchFamily="18" charset="0"/>
              </a:rPr>
              <a:t>It is 2 inclined planes placed back-to-back</a:t>
            </a:r>
          </a:p>
          <a:p>
            <a:pPr eaLnBrk="1" hangingPunct="1">
              <a:lnSpc>
                <a:spcPct val="80000"/>
              </a:lnSpc>
              <a:defRPr/>
            </a:pPr>
            <a:endParaRPr lang="en-US" sz="2200" dirty="0">
              <a:solidFill>
                <a:srgbClr val="000000"/>
              </a:solidFill>
              <a:latin typeface="Book Antiqua" pitchFamily="18" charset="0"/>
            </a:endParaRPr>
          </a:p>
          <a:p>
            <a:pPr eaLnBrk="1" hangingPunct="1">
              <a:lnSpc>
                <a:spcPct val="80000"/>
              </a:lnSpc>
              <a:defRPr/>
            </a:pPr>
            <a:r>
              <a:rPr lang="en-US" sz="2200" dirty="0" smtClean="0">
                <a:solidFill>
                  <a:srgbClr val="000000"/>
                </a:solidFill>
                <a:latin typeface="Book Antiqua" pitchFamily="18" charset="0"/>
              </a:rPr>
              <a:t>Wedges </a:t>
            </a:r>
            <a:r>
              <a:rPr lang="en-US" sz="2200" dirty="0">
                <a:solidFill>
                  <a:srgbClr val="000000"/>
                </a:solidFill>
                <a:latin typeface="Book Antiqua" pitchFamily="18" charset="0"/>
              </a:rPr>
              <a:t>are used as either separating or holding devices</a:t>
            </a:r>
            <a:r>
              <a:rPr lang="en-US" sz="2200" dirty="0" smtClean="0">
                <a:solidFill>
                  <a:srgbClr val="000000"/>
                </a:solidFill>
                <a:latin typeface="Book Antiqua" pitchFamily="18" charset="0"/>
              </a:rPr>
              <a:t>.</a:t>
            </a:r>
          </a:p>
          <a:p>
            <a:pPr eaLnBrk="1" hangingPunct="1">
              <a:lnSpc>
                <a:spcPct val="80000"/>
              </a:lnSpc>
              <a:defRPr/>
            </a:pPr>
            <a:endParaRPr lang="en-US" sz="2200" dirty="0">
              <a:solidFill>
                <a:srgbClr val="000000"/>
              </a:solidFill>
              <a:latin typeface="Book Antiqua" pitchFamily="18" charset="0"/>
            </a:endParaRPr>
          </a:p>
          <a:p>
            <a:pPr eaLnBrk="1" hangingPunct="1">
              <a:lnSpc>
                <a:spcPct val="80000"/>
              </a:lnSpc>
              <a:defRPr/>
            </a:pPr>
            <a:r>
              <a:rPr lang="en-US" sz="2200" dirty="0" smtClean="0">
                <a:solidFill>
                  <a:srgbClr val="000000"/>
                </a:solidFill>
                <a:latin typeface="Book Antiqua" pitchFamily="18" charset="0"/>
              </a:rPr>
              <a:t>Examples include knives, axes, or door-stops</a:t>
            </a:r>
            <a:r>
              <a:rPr lang="en-US" sz="2400" dirty="0" smtClean="0">
                <a:latin typeface="Batang" pitchFamily="18" charset="-127"/>
              </a:rPr>
              <a:t/>
            </a:r>
            <a:br>
              <a:rPr lang="en-US" sz="2400" dirty="0" smtClean="0">
                <a:latin typeface="Batang" pitchFamily="18" charset="-127"/>
              </a:rPr>
            </a:br>
            <a:endParaRPr lang="en-US" sz="2400" dirty="0" smtClean="0">
              <a:latin typeface="Batang" pitchFamily="18" charset="-127"/>
            </a:endParaRPr>
          </a:p>
        </p:txBody>
      </p:sp>
      <p:pic>
        <p:nvPicPr>
          <p:cNvPr id="57349" name="Picture 4" descr="j0297004"/>
          <p:cNvPicPr>
            <a:picLocks noGrp="1" noChangeAspect="1" noChangeArrowheads="1" noCrop="1"/>
          </p:cNvPicPr>
          <p:nvPr>
            <p:ph sz="half" idx="2"/>
          </p:nvPr>
        </p:nvPicPr>
        <p:blipFill>
          <a:blip r:embed="rId2" cstate="print"/>
          <a:srcRect/>
          <a:stretch>
            <a:fillRect/>
          </a:stretch>
        </p:blipFill>
        <p:spPr>
          <a:xfrm>
            <a:off x="4800600" y="1371600"/>
            <a:ext cx="3048000" cy="3200400"/>
          </a:xfrm>
          <a:noFill/>
        </p:spPr>
      </p:pic>
    </p:spTree>
  </p:cSld>
  <p:clrMapOvr>
    <a:masterClrMapping/>
  </p:clrMapOvr>
  <p:transition advClick="0"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FAB30D6E-2524-4E73-B477-AD4CD6ED70D3}" type="slidenum">
              <a:rPr lang="en-US"/>
              <a:pPr>
                <a:defRPr/>
              </a:pPr>
              <a:t>46</a:t>
            </a:fld>
            <a:endParaRPr lang="en-US"/>
          </a:p>
        </p:txBody>
      </p:sp>
      <p:sp>
        <p:nvSpPr>
          <p:cNvPr id="49154" name="Rectangle 2"/>
          <p:cNvSpPr>
            <a:spLocks noGrp="1" noChangeArrowheads="1"/>
          </p:cNvSpPr>
          <p:nvPr>
            <p:ph type="title"/>
          </p:nvPr>
        </p:nvSpPr>
        <p:spPr/>
        <p:txBody>
          <a:bodyPr/>
          <a:lstStyle/>
          <a:p>
            <a:pPr eaLnBrk="1" hangingPunct="1">
              <a:defRPr/>
            </a:pPr>
            <a:r>
              <a:rPr lang="en-US" smtClean="0">
                <a:latin typeface="Batang" pitchFamily="18" charset="-127"/>
              </a:rPr>
              <a:t>Screw</a:t>
            </a:r>
          </a:p>
        </p:txBody>
      </p:sp>
      <p:sp>
        <p:nvSpPr>
          <p:cNvPr id="49155" name="Rectangle 3"/>
          <p:cNvSpPr>
            <a:spLocks noGrp="1" noChangeArrowheads="1"/>
          </p:cNvSpPr>
          <p:nvPr>
            <p:ph type="body" sz="half" idx="1"/>
          </p:nvPr>
        </p:nvSpPr>
        <p:spPr/>
        <p:txBody>
          <a:bodyPr/>
          <a:lstStyle/>
          <a:p>
            <a:pPr eaLnBrk="1" hangingPunct="1">
              <a:lnSpc>
                <a:spcPct val="90000"/>
              </a:lnSpc>
              <a:defRPr/>
            </a:pPr>
            <a:r>
              <a:rPr lang="en-US" sz="2800" dirty="0" smtClean="0">
                <a:solidFill>
                  <a:srgbClr val="000000"/>
                </a:solidFill>
                <a:latin typeface="Book Antiqua" pitchFamily="18" charset="0"/>
              </a:rPr>
              <a:t>The screw is also a modified version of the inclined plane. </a:t>
            </a:r>
          </a:p>
          <a:p>
            <a:pPr eaLnBrk="1" hangingPunct="1">
              <a:lnSpc>
                <a:spcPct val="90000"/>
              </a:lnSpc>
              <a:defRPr/>
            </a:pPr>
            <a:endParaRPr lang="en-US" sz="2800" dirty="0" smtClean="0">
              <a:solidFill>
                <a:srgbClr val="000000"/>
              </a:solidFill>
              <a:latin typeface="Book Antiqua" pitchFamily="18" charset="0"/>
            </a:endParaRPr>
          </a:p>
          <a:p>
            <a:pPr eaLnBrk="1" hangingPunct="1">
              <a:lnSpc>
                <a:spcPct val="90000"/>
              </a:lnSpc>
              <a:defRPr/>
            </a:pPr>
            <a:r>
              <a:rPr lang="en-US" sz="2800" dirty="0" smtClean="0">
                <a:solidFill>
                  <a:srgbClr val="000000"/>
                </a:solidFill>
                <a:latin typeface="Book Antiqua" pitchFamily="18" charset="0"/>
              </a:rPr>
              <a:t>While this may be somewhat difficult to visualize, it may help to think of the </a:t>
            </a:r>
            <a:r>
              <a:rPr lang="en-US" sz="2800" b="1" dirty="0" smtClean="0">
                <a:solidFill>
                  <a:srgbClr val="000000"/>
                </a:solidFill>
                <a:latin typeface="Book Antiqua" pitchFamily="18" charset="0"/>
              </a:rPr>
              <a:t>threads</a:t>
            </a:r>
            <a:r>
              <a:rPr lang="en-US" sz="2800" dirty="0" smtClean="0">
                <a:solidFill>
                  <a:srgbClr val="000000"/>
                </a:solidFill>
                <a:latin typeface="Book Antiqua" pitchFamily="18" charset="0"/>
              </a:rPr>
              <a:t> of the screw as a type of circular ramp (or inclined plane). </a:t>
            </a:r>
          </a:p>
          <a:p>
            <a:pPr eaLnBrk="1" hangingPunct="1">
              <a:lnSpc>
                <a:spcPct val="90000"/>
              </a:lnSpc>
              <a:defRPr/>
            </a:pPr>
            <a:endParaRPr lang="en-US" sz="2800" dirty="0" smtClean="0">
              <a:latin typeface="Batang" pitchFamily="18" charset="-127"/>
            </a:endParaRPr>
          </a:p>
        </p:txBody>
      </p:sp>
      <p:pic>
        <p:nvPicPr>
          <p:cNvPr id="58373" name="Picture 7" descr="j0302849"/>
          <p:cNvPicPr>
            <a:picLocks noChangeAspect="1" noChangeArrowheads="1"/>
          </p:cNvPicPr>
          <p:nvPr/>
        </p:nvPicPr>
        <p:blipFill>
          <a:blip r:embed="rId2" cstate="print"/>
          <a:srcRect/>
          <a:stretch>
            <a:fillRect/>
          </a:stretch>
        </p:blipFill>
        <p:spPr bwMode="auto">
          <a:xfrm>
            <a:off x="4724400" y="2362200"/>
            <a:ext cx="3657600" cy="260985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574D932-8946-4A2A-B4C2-884A7183227F}" type="slidenum">
              <a:rPr lang="en-US"/>
              <a:pPr>
                <a:defRPr/>
              </a:pPr>
              <a:t>47</a:t>
            </a:fld>
            <a:endParaRPr lang="en-US"/>
          </a:p>
        </p:txBody>
      </p:sp>
      <p:sp>
        <p:nvSpPr>
          <p:cNvPr id="113669" name="Rectangle 5"/>
          <p:cNvSpPr>
            <a:spLocks noGrp="1" noChangeArrowheads="1"/>
          </p:cNvSpPr>
          <p:nvPr>
            <p:ph type="title"/>
          </p:nvPr>
        </p:nvSpPr>
        <p:spPr/>
        <p:txBody>
          <a:bodyPr/>
          <a:lstStyle/>
          <a:p>
            <a:pPr eaLnBrk="1" hangingPunct="1">
              <a:defRPr/>
            </a:pPr>
            <a:r>
              <a:rPr lang="en-US" dirty="0" smtClean="0"/>
              <a:t>Inclined Planes</a:t>
            </a:r>
          </a:p>
        </p:txBody>
      </p:sp>
      <p:pic>
        <p:nvPicPr>
          <p:cNvPr id="59396" name="Picture 4" descr="screwcolored"/>
          <p:cNvPicPr>
            <a:picLocks noGrp="1" noChangeAspect="1" noChangeArrowheads="1"/>
          </p:cNvPicPr>
          <p:nvPr>
            <p:ph idx="1"/>
          </p:nvPr>
        </p:nvPicPr>
        <p:blipFill>
          <a:blip r:embed="rId2" cstate="print"/>
          <a:srcRect/>
          <a:stretch>
            <a:fillRect/>
          </a:stretch>
        </p:blipFill>
        <p:spPr>
          <a:xfrm>
            <a:off x="914400" y="2209800"/>
            <a:ext cx="6991350" cy="1962150"/>
          </a:xfrm>
          <a:noFill/>
        </p:spPr>
      </p:pic>
    </p:spTree>
  </p:cSld>
  <p:clrMapOvr>
    <a:masterClrMapping/>
  </p:clrMapOvr>
  <p:transition advClick="0"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Machines</a:t>
            </a:r>
            <a:endParaRPr lang="en-US" dirty="0"/>
          </a:p>
        </p:txBody>
      </p:sp>
      <p:pic>
        <p:nvPicPr>
          <p:cNvPr id="120834" name="Picture 2"/>
          <p:cNvPicPr>
            <a:picLocks noGrp="1" noChangeAspect="1" noChangeArrowheads="1"/>
          </p:cNvPicPr>
          <p:nvPr>
            <p:ph idx="1"/>
          </p:nvPr>
        </p:nvPicPr>
        <p:blipFill>
          <a:blip r:embed="rId2" cstate="print"/>
          <a:srcRect/>
          <a:stretch>
            <a:fillRect/>
          </a:stretch>
        </p:blipFill>
        <p:spPr bwMode="auto">
          <a:xfrm>
            <a:off x="5029200" y="1295400"/>
            <a:ext cx="3947133" cy="4513256"/>
          </a:xfrm>
          <a:prstGeom prst="rect">
            <a:avLst/>
          </a:prstGeom>
          <a:noFill/>
          <a:ln w="9525">
            <a:noFill/>
            <a:miter lim="800000"/>
            <a:headEnd/>
            <a:tailEnd/>
          </a:ln>
        </p:spPr>
      </p:pic>
      <p:sp>
        <p:nvSpPr>
          <p:cNvPr id="5" name="TextBox 4"/>
          <p:cNvSpPr txBox="1"/>
          <p:nvPr/>
        </p:nvSpPr>
        <p:spPr>
          <a:xfrm>
            <a:off x="838200" y="2438400"/>
            <a:ext cx="3733800" cy="2092881"/>
          </a:xfrm>
          <a:prstGeom prst="rect">
            <a:avLst/>
          </a:prstGeom>
          <a:noFill/>
        </p:spPr>
        <p:txBody>
          <a:bodyPr wrap="square" rtlCol="0">
            <a:spAutoFit/>
          </a:bodyPr>
          <a:lstStyle/>
          <a:p>
            <a:r>
              <a:rPr lang="en-US" sz="2600" dirty="0" smtClean="0">
                <a:solidFill>
                  <a:srgbClr val="000000"/>
                </a:solidFill>
                <a:latin typeface="Book Antiqua" pitchFamily="18" charset="0"/>
              </a:rPr>
              <a:t>A </a:t>
            </a:r>
            <a:r>
              <a:rPr lang="en-US" sz="2600" b="1" dirty="0" smtClean="0">
                <a:solidFill>
                  <a:srgbClr val="000000"/>
                </a:solidFill>
                <a:latin typeface="Book Antiqua" pitchFamily="18" charset="0"/>
              </a:rPr>
              <a:t>compound machine </a:t>
            </a:r>
            <a:r>
              <a:rPr lang="en-US" sz="2600" dirty="0" smtClean="0">
                <a:solidFill>
                  <a:srgbClr val="000000"/>
                </a:solidFill>
                <a:latin typeface="Book Antiqua" pitchFamily="18" charset="0"/>
              </a:rPr>
              <a:t>is two or more simple machines combined together to make work even easier.</a:t>
            </a:r>
            <a:endParaRPr lang="en-US" sz="2600" dirty="0">
              <a:solidFill>
                <a:srgbClr val="000000"/>
              </a:solidFill>
              <a:latin typeface="Book Antiqua"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Machines</a:t>
            </a:r>
            <a:endParaRPr lang="en-US" dirty="0"/>
          </a:p>
        </p:txBody>
      </p:sp>
      <p:pic>
        <p:nvPicPr>
          <p:cNvPr id="119810" name="Picture 2"/>
          <p:cNvPicPr>
            <a:picLocks noGrp="1" noChangeAspect="1" noChangeArrowheads="1"/>
          </p:cNvPicPr>
          <p:nvPr>
            <p:ph idx="1"/>
          </p:nvPr>
        </p:nvPicPr>
        <p:blipFill>
          <a:blip r:embed="rId2" cstate="print"/>
          <a:srcRect/>
          <a:stretch>
            <a:fillRect/>
          </a:stretch>
        </p:blipFill>
        <p:spPr bwMode="auto">
          <a:xfrm>
            <a:off x="1447800" y="1282379"/>
            <a:ext cx="6019800" cy="533399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77800" y="3657600"/>
            <a:ext cx="8559800" cy="0"/>
          </a:xfrm>
          <a:prstGeom prst="line">
            <a:avLst/>
          </a:prstGeom>
          <a:noFill/>
          <a:ln w="50800">
            <a:solidFill>
              <a:schemeClr val="tx1"/>
            </a:solidFill>
            <a:round/>
            <a:headEnd/>
            <a:tailEnd/>
          </a:ln>
          <a:effectLst/>
        </p:spPr>
        <p:txBody>
          <a:bodyPr wrap="none" anchor="ctr"/>
          <a:lstStyle/>
          <a:p>
            <a:endParaRPr lang="en-US"/>
          </a:p>
        </p:txBody>
      </p:sp>
      <p:sp>
        <p:nvSpPr>
          <p:cNvPr id="5123" name="Line 3"/>
          <p:cNvSpPr>
            <a:spLocks noChangeShapeType="1"/>
          </p:cNvSpPr>
          <p:nvPr/>
        </p:nvSpPr>
        <p:spPr bwMode="auto">
          <a:xfrm>
            <a:off x="152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24" name="Line 4"/>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25" name="Line 5"/>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26" name="Line 6"/>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27" name="Line 7"/>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28" name="Line 8"/>
          <p:cNvSpPr>
            <a:spLocks noChangeShapeType="1"/>
          </p:cNvSpPr>
          <p:nvPr/>
        </p:nvSpPr>
        <p:spPr bwMode="auto">
          <a:xfrm>
            <a:off x="838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29" name="Line 9"/>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0" name="Line 10"/>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1" name="Line 11"/>
          <p:cNvSpPr>
            <a:spLocks noChangeShapeType="1"/>
          </p:cNvSpPr>
          <p:nvPr/>
        </p:nvSpPr>
        <p:spPr bwMode="auto">
          <a:xfrm>
            <a:off x="1295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2" name="Line 12"/>
          <p:cNvSpPr>
            <a:spLocks noChangeShapeType="1"/>
          </p:cNvSpPr>
          <p:nvPr/>
        </p:nvSpPr>
        <p:spPr bwMode="auto">
          <a:xfrm>
            <a:off x="1524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3" name="Line 13"/>
          <p:cNvSpPr>
            <a:spLocks noChangeShapeType="1"/>
          </p:cNvSpPr>
          <p:nvPr/>
        </p:nvSpPr>
        <p:spPr bwMode="auto">
          <a:xfrm>
            <a:off x="1752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4" name="Line 14"/>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5" name="Line 15"/>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6" name="Line 16"/>
          <p:cNvSpPr>
            <a:spLocks noChangeShapeType="1"/>
          </p:cNvSpPr>
          <p:nvPr/>
        </p:nvSpPr>
        <p:spPr bwMode="auto">
          <a:xfrm>
            <a:off x="2209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7" name="Line 17"/>
          <p:cNvSpPr>
            <a:spLocks noChangeShapeType="1"/>
          </p:cNvSpPr>
          <p:nvPr/>
        </p:nvSpPr>
        <p:spPr bwMode="auto">
          <a:xfrm>
            <a:off x="2438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8" name="Line 18"/>
          <p:cNvSpPr>
            <a:spLocks noChangeShapeType="1"/>
          </p:cNvSpPr>
          <p:nvPr/>
        </p:nvSpPr>
        <p:spPr bwMode="auto">
          <a:xfrm>
            <a:off x="2667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39" name="Line 19"/>
          <p:cNvSpPr>
            <a:spLocks noChangeShapeType="1"/>
          </p:cNvSpPr>
          <p:nvPr/>
        </p:nvSpPr>
        <p:spPr bwMode="auto">
          <a:xfrm>
            <a:off x="2895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0" name="Line 20"/>
          <p:cNvSpPr>
            <a:spLocks noChangeShapeType="1"/>
          </p:cNvSpPr>
          <p:nvPr/>
        </p:nvSpPr>
        <p:spPr bwMode="auto">
          <a:xfrm>
            <a:off x="3124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1" name="Line 21"/>
          <p:cNvSpPr>
            <a:spLocks noChangeShapeType="1"/>
          </p:cNvSpPr>
          <p:nvPr/>
        </p:nvSpPr>
        <p:spPr bwMode="auto">
          <a:xfrm>
            <a:off x="3352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2" name="Line 22"/>
          <p:cNvSpPr>
            <a:spLocks noChangeShapeType="1"/>
          </p:cNvSpPr>
          <p:nvPr/>
        </p:nvSpPr>
        <p:spPr bwMode="auto">
          <a:xfrm>
            <a:off x="3581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3" name="Line 23"/>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4" name="Line 24"/>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5" name="Line 25"/>
          <p:cNvSpPr>
            <a:spLocks noChangeShapeType="1"/>
          </p:cNvSpPr>
          <p:nvPr/>
        </p:nvSpPr>
        <p:spPr bwMode="auto">
          <a:xfrm>
            <a:off x="4038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6" name="Line 26"/>
          <p:cNvSpPr>
            <a:spLocks noChangeShapeType="1"/>
          </p:cNvSpPr>
          <p:nvPr/>
        </p:nvSpPr>
        <p:spPr bwMode="auto">
          <a:xfrm>
            <a:off x="4267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7" name="Line 27"/>
          <p:cNvSpPr>
            <a:spLocks noChangeShapeType="1"/>
          </p:cNvSpPr>
          <p:nvPr/>
        </p:nvSpPr>
        <p:spPr bwMode="auto">
          <a:xfrm>
            <a:off x="4495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8" name="Line 28"/>
          <p:cNvSpPr>
            <a:spLocks noChangeShapeType="1"/>
          </p:cNvSpPr>
          <p:nvPr/>
        </p:nvSpPr>
        <p:spPr bwMode="auto">
          <a:xfrm>
            <a:off x="4724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49" name="Line 29"/>
          <p:cNvSpPr>
            <a:spLocks noChangeShapeType="1"/>
          </p:cNvSpPr>
          <p:nvPr/>
        </p:nvSpPr>
        <p:spPr bwMode="auto">
          <a:xfrm>
            <a:off x="4953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0" name="Line 30"/>
          <p:cNvSpPr>
            <a:spLocks noChangeShapeType="1"/>
          </p:cNvSpPr>
          <p:nvPr/>
        </p:nvSpPr>
        <p:spPr bwMode="auto">
          <a:xfrm>
            <a:off x="5181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1" name="Line 31"/>
          <p:cNvSpPr>
            <a:spLocks noChangeShapeType="1"/>
          </p:cNvSpPr>
          <p:nvPr/>
        </p:nvSpPr>
        <p:spPr bwMode="auto">
          <a:xfrm>
            <a:off x="5410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2" name="Line 32"/>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3" name="Line 33"/>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4" name="Line 34"/>
          <p:cNvSpPr>
            <a:spLocks noChangeShapeType="1"/>
          </p:cNvSpPr>
          <p:nvPr/>
        </p:nvSpPr>
        <p:spPr bwMode="auto">
          <a:xfrm>
            <a:off x="5867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5" name="Line 35"/>
          <p:cNvSpPr>
            <a:spLocks noChangeShapeType="1"/>
          </p:cNvSpPr>
          <p:nvPr/>
        </p:nvSpPr>
        <p:spPr bwMode="auto">
          <a:xfrm>
            <a:off x="6096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6" name="Line 36"/>
          <p:cNvSpPr>
            <a:spLocks noChangeShapeType="1"/>
          </p:cNvSpPr>
          <p:nvPr/>
        </p:nvSpPr>
        <p:spPr bwMode="auto">
          <a:xfrm>
            <a:off x="6324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7" name="Line 37"/>
          <p:cNvSpPr>
            <a:spLocks noChangeShapeType="1"/>
          </p:cNvSpPr>
          <p:nvPr/>
        </p:nvSpPr>
        <p:spPr bwMode="auto">
          <a:xfrm>
            <a:off x="6553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8" name="Line 38"/>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59" name="Line 39"/>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0" name="Line 40"/>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1" name="Line 41"/>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2" name="Line 42"/>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3" name="Line 43"/>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4" name="Line 44"/>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5" name="Line 45"/>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6" name="Line 46"/>
          <p:cNvSpPr>
            <a:spLocks noChangeShapeType="1"/>
          </p:cNvSpPr>
          <p:nvPr/>
        </p:nvSpPr>
        <p:spPr bwMode="auto">
          <a:xfrm>
            <a:off x="7696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7" name="Line 47"/>
          <p:cNvSpPr>
            <a:spLocks noChangeShapeType="1"/>
          </p:cNvSpPr>
          <p:nvPr/>
        </p:nvSpPr>
        <p:spPr bwMode="auto">
          <a:xfrm>
            <a:off x="7924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8" name="Line 48"/>
          <p:cNvSpPr>
            <a:spLocks noChangeShapeType="1"/>
          </p:cNvSpPr>
          <p:nvPr/>
        </p:nvSpPr>
        <p:spPr bwMode="auto">
          <a:xfrm>
            <a:off x="8153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69" name="Line 49"/>
          <p:cNvSpPr>
            <a:spLocks noChangeShapeType="1"/>
          </p:cNvSpPr>
          <p:nvPr/>
        </p:nvSpPr>
        <p:spPr bwMode="auto">
          <a:xfrm>
            <a:off x="8382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70" name="Line 50"/>
          <p:cNvSpPr>
            <a:spLocks noChangeShapeType="1"/>
          </p:cNvSpPr>
          <p:nvPr/>
        </p:nvSpPr>
        <p:spPr bwMode="auto">
          <a:xfrm>
            <a:off x="8610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5171" name="Rectangle 51"/>
          <p:cNvSpPr>
            <a:spLocks noChangeArrowheads="1"/>
          </p:cNvSpPr>
          <p:nvPr/>
        </p:nvSpPr>
        <p:spPr bwMode="auto">
          <a:xfrm>
            <a:off x="2722563" y="3865563"/>
            <a:ext cx="363537" cy="466725"/>
          </a:xfrm>
          <a:prstGeom prst="rect">
            <a:avLst/>
          </a:prstGeom>
          <a:noFill/>
          <a:ln w="12700">
            <a:noFill/>
            <a:miter lim="800000"/>
            <a:headEnd/>
            <a:tailEnd/>
          </a:ln>
          <a:effectLst/>
        </p:spPr>
        <p:txBody>
          <a:bodyPr wrap="none" lIns="90487" tIns="44450" rIns="90487" bIns="44450">
            <a:spAutoFit/>
          </a:bodyPr>
          <a:lstStyle/>
          <a:p>
            <a:r>
              <a:rPr lang="en-US"/>
              <a:t>0</a:t>
            </a:r>
          </a:p>
        </p:txBody>
      </p:sp>
      <p:sp>
        <p:nvSpPr>
          <p:cNvPr id="5172" name="Rectangle 52"/>
          <p:cNvSpPr>
            <a:spLocks noChangeArrowheads="1"/>
          </p:cNvSpPr>
          <p:nvPr/>
        </p:nvSpPr>
        <p:spPr bwMode="auto">
          <a:xfrm>
            <a:off x="3865563" y="3865563"/>
            <a:ext cx="3635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5173" name="Rectangle 53"/>
          <p:cNvSpPr>
            <a:spLocks noChangeArrowheads="1"/>
          </p:cNvSpPr>
          <p:nvPr/>
        </p:nvSpPr>
        <p:spPr bwMode="auto">
          <a:xfrm>
            <a:off x="1503363" y="3865563"/>
            <a:ext cx="4651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5174" name="Rectangle 54"/>
          <p:cNvSpPr>
            <a:spLocks noChangeArrowheads="1"/>
          </p:cNvSpPr>
          <p:nvPr/>
        </p:nvSpPr>
        <p:spPr bwMode="auto">
          <a:xfrm>
            <a:off x="5008563" y="3865563"/>
            <a:ext cx="5334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5175" name="Rectangle 55"/>
          <p:cNvSpPr>
            <a:spLocks noChangeArrowheads="1"/>
          </p:cNvSpPr>
          <p:nvPr/>
        </p:nvSpPr>
        <p:spPr bwMode="auto">
          <a:xfrm>
            <a:off x="284163" y="3865563"/>
            <a:ext cx="6350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5176" name="Rectangle 56"/>
          <p:cNvSpPr>
            <a:spLocks noChangeArrowheads="1"/>
          </p:cNvSpPr>
          <p:nvPr/>
        </p:nvSpPr>
        <p:spPr bwMode="auto">
          <a:xfrm>
            <a:off x="6075363" y="3865563"/>
            <a:ext cx="533400" cy="466725"/>
          </a:xfrm>
          <a:prstGeom prst="rect">
            <a:avLst/>
          </a:prstGeom>
          <a:noFill/>
          <a:ln w="12700">
            <a:noFill/>
            <a:miter lim="800000"/>
            <a:headEnd/>
            <a:tailEnd/>
          </a:ln>
          <a:effectLst/>
        </p:spPr>
        <p:txBody>
          <a:bodyPr wrap="none" lIns="90487" tIns="44450" rIns="90487" bIns="44450">
            <a:spAutoFit/>
          </a:bodyPr>
          <a:lstStyle/>
          <a:p>
            <a:r>
              <a:rPr lang="en-US"/>
              <a:t>15</a:t>
            </a:r>
          </a:p>
        </p:txBody>
      </p:sp>
      <p:sp>
        <p:nvSpPr>
          <p:cNvPr id="5177" name="Rectangle 57"/>
          <p:cNvSpPr>
            <a:spLocks noChangeArrowheads="1"/>
          </p:cNvSpPr>
          <p:nvPr/>
        </p:nvSpPr>
        <p:spPr bwMode="auto">
          <a:xfrm>
            <a:off x="7218363" y="3865563"/>
            <a:ext cx="533400" cy="466725"/>
          </a:xfrm>
          <a:prstGeom prst="rect">
            <a:avLst/>
          </a:prstGeom>
          <a:noFill/>
          <a:ln w="12700">
            <a:noFill/>
            <a:miter lim="800000"/>
            <a:headEnd/>
            <a:tailEnd/>
          </a:ln>
          <a:effectLst/>
        </p:spPr>
        <p:txBody>
          <a:bodyPr wrap="none" lIns="90487" tIns="44450" rIns="90487" bIns="44450">
            <a:spAutoFit/>
          </a:bodyPr>
          <a:lstStyle/>
          <a:p>
            <a:r>
              <a:rPr lang="en-US"/>
              <a:t>20</a:t>
            </a:r>
          </a:p>
        </p:txBody>
      </p:sp>
      <p:sp>
        <p:nvSpPr>
          <p:cNvPr id="5178" name="Rectangle 58"/>
          <p:cNvSpPr>
            <a:spLocks noChangeArrowheads="1"/>
          </p:cNvSpPr>
          <p:nvPr/>
        </p:nvSpPr>
        <p:spPr bwMode="auto">
          <a:xfrm>
            <a:off x="8361363" y="3789363"/>
            <a:ext cx="533400" cy="466725"/>
          </a:xfrm>
          <a:prstGeom prst="rect">
            <a:avLst/>
          </a:prstGeom>
          <a:noFill/>
          <a:ln w="12700">
            <a:noFill/>
            <a:miter lim="800000"/>
            <a:headEnd/>
            <a:tailEnd/>
          </a:ln>
          <a:effectLst/>
        </p:spPr>
        <p:txBody>
          <a:bodyPr wrap="none" lIns="90487" tIns="44450" rIns="90487" bIns="44450">
            <a:spAutoFit/>
          </a:bodyPr>
          <a:lstStyle/>
          <a:p>
            <a:r>
              <a:rPr lang="en-US"/>
              <a:t>25</a:t>
            </a:r>
          </a:p>
        </p:txBody>
      </p:sp>
      <p:pic>
        <p:nvPicPr>
          <p:cNvPr id="5179" name="Picture 59"/>
          <p:cNvPicPr>
            <a:picLocks noChangeArrowheads="1"/>
          </p:cNvPicPr>
          <p:nvPr/>
        </p:nvPicPr>
        <p:blipFill>
          <a:blip r:embed="rId2" cstate="print"/>
          <a:srcRect/>
          <a:stretch>
            <a:fillRect/>
          </a:stretch>
        </p:blipFill>
        <p:spPr bwMode="auto">
          <a:xfrm>
            <a:off x="330200" y="2921000"/>
            <a:ext cx="1651000" cy="447675"/>
          </a:xfrm>
          <a:prstGeom prst="rect">
            <a:avLst/>
          </a:prstGeom>
          <a:noFill/>
          <a:ln w="12700">
            <a:noFill/>
            <a:miter lim="800000"/>
            <a:headEnd/>
            <a:tailEnd/>
          </a:ln>
          <a:effectLst/>
        </p:spPr>
      </p:pic>
      <p:pic>
        <p:nvPicPr>
          <p:cNvPr id="5180" name="Picture 60"/>
          <p:cNvPicPr>
            <a:picLocks noChangeArrowheads="1"/>
          </p:cNvPicPr>
          <p:nvPr/>
        </p:nvPicPr>
        <p:blipFill>
          <a:blip r:embed="rId2" cstate="print"/>
          <a:srcRect/>
          <a:stretch>
            <a:fillRect/>
          </a:stretch>
        </p:blipFill>
        <p:spPr bwMode="auto">
          <a:xfrm>
            <a:off x="7112000" y="2997200"/>
            <a:ext cx="1651000" cy="447675"/>
          </a:xfrm>
          <a:prstGeom prst="rect">
            <a:avLst/>
          </a:prstGeom>
          <a:noFill/>
          <a:ln w="12700">
            <a:noFill/>
            <a:miter lim="800000"/>
            <a:headEnd/>
            <a:tailEnd/>
          </a:ln>
          <a:effectLst/>
        </p:spPr>
      </p:pic>
      <p:sp>
        <p:nvSpPr>
          <p:cNvPr id="5181" name="Rectangle 61"/>
          <p:cNvSpPr>
            <a:spLocks noChangeArrowheads="1"/>
          </p:cNvSpPr>
          <p:nvPr/>
        </p:nvSpPr>
        <p:spPr bwMode="auto">
          <a:xfrm>
            <a:off x="1122363" y="2251075"/>
            <a:ext cx="465137" cy="588963"/>
          </a:xfrm>
          <a:prstGeom prst="rect">
            <a:avLst/>
          </a:prstGeom>
          <a:noFill/>
          <a:ln w="12700">
            <a:noFill/>
            <a:miter lim="800000"/>
            <a:headEnd/>
            <a:tailEnd/>
          </a:ln>
          <a:effectLst/>
        </p:spPr>
        <p:txBody>
          <a:bodyPr wrap="none" lIns="90487" tIns="44450" rIns="90487" bIns="44450">
            <a:spAutoFit/>
          </a:bodyPr>
          <a:lstStyle/>
          <a:p>
            <a:r>
              <a:rPr lang="en-US" sz="3200"/>
              <a:t>A</a:t>
            </a:r>
          </a:p>
        </p:txBody>
      </p:sp>
      <p:sp>
        <p:nvSpPr>
          <p:cNvPr id="5182" name="Rectangle 62"/>
          <p:cNvSpPr>
            <a:spLocks noChangeArrowheads="1"/>
          </p:cNvSpPr>
          <p:nvPr/>
        </p:nvSpPr>
        <p:spPr bwMode="auto">
          <a:xfrm>
            <a:off x="7827963" y="2251075"/>
            <a:ext cx="465137" cy="588963"/>
          </a:xfrm>
          <a:prstGeom prst="rect">
            <a:avLst/>
          </a:prstGeom>
          <a:noFill/>
          <a:ln w="12700">
            <a:noFill/>
            <a:miter lim="800000"/>
            <a:headEnd/>
            <a:tailEnd/>
          </a:ln>
          <a:effectLst/>
        </p:spPr>
        <p:txBody>
          <a:bodyPr wrap="none" lIns="90487" tIns="44450" rIns="90487" bIns="44450">
            <a:spAutoFit/>
          </a:bodyPr>
          <a:lstStyle/>
          <a:p>
            <a:r>
              <a:rPr lang="en-US" sz="3200"/>
              <a:t>B</a:t>
            </a:r>
          </a:p>
        </p:txBody>
      </p:sp>
      <p:sp>
        <p:nvSpPr>
          <p:cNvPr id="5183" name="Rectangle 63"/>
          <p:cNvSpPr>
            <a:spLocks noChangeArrowheads="1"/>
          </p:cNvSpPr>
          <p:nvPr/>
        </p:nvSpPr>
        <p:spPr bwMode="auto">
          <a:xfrm>
            <a:off x="742950" y="266700"/>
            <a:ext cx="7791450" cy="1104900"/>
          </a:xfrm>
          <a:prstGeom prst="rect">
            <a:avLst/>
          </a:prstGeom>
          <a:noFill/>
          <a:ln w="12700">
            <a:noFill/>
            <a:miter lim="800000"/>
            <a:headEnd/>
            <a:tailEnd/>
          </a:ln>
          <a:effectLst>
            <a:outerShdw dist="35921" dir="2700000" algn="ctr" rotWithShape="0">
              <a:schemeClr val="bg2"/>
            </a:outerShdw>
          </a:effectLst>
        </p:spPr>
        <p:txBody>
          <a:bodyPr lIns="90487" tIns="44450" rIns="90487" bIns="44450" anchor="b"/>
          <a:lstStyle/>
          <a:p>
            <a:pPr algn="ctr"/>
            <a:r>
              <a:rPr lang="en-US" sz="6000" b="1">
                <a:solidFill>
                  <a:schemeClr val="tx2"/>
                </a:solidFill>
                <a:effectLst>
                  <a:outerShdw blurRad="38100" dist="38100" dir="2700000" algn="tl">
                    <a:srgbClr val="000000"/>
                  </a:outerShdw>
                </a:effectLst>
                <a:latin typeface="Times New Roman" charset="0"/>
              </a:rPr>
              <a:t>Distance &amp; Position</a:t>
            </a:r>
          </a:p>
        </p:txBody>
      </p:sp>
      <p:sp>
        <p:nvSpPr>
          <p:cNvPr id="5184" name="Rectangle 64"/>
          <p:cNvSpPr>
            <a:spLocks noChangeArrowheads="1"/>
          </p:cNvSpPr>
          <p:nvPr/>
        </p:nvSpPr>
        <p:spPr bwMode="auto">
          <a:xfrm>
            <a:off x="817563" y="4429125"/>
            <a:ext cx="7153275" cy="1565275"/>
          </a:xfrm>
          <a:prstGeom prst="rect">
            <a:avLst/>
          </a:prstGeom>
          <a:noFill/>
          <a:ln w="12700">
            <a:noFill/>
            <a:miter lim="800000"/>
            <a:headEnd/>
            <a:tailEnd/>
          </a:ln>
          <a:effectLst/>
        </p:spPr>
        <p:txBody>
          <a:bodyPr wrap="none" lIns="90487" tIns="44450" rIns="90487" bIns="44450">
            <a:spAutoFit/>
          </a:bodyPr>
          <a:lstStyle/>
          <a:p>
            <a:r>
              <a:rPr lang="en-US" sz="4800" b="1">
                <a:latin typeface="Times New Roman" charset="0"/>
              </a:rPr>
              <a:t>Can you state the distance </a:t>
            </a:r>
          </a:p>
          <a:p>
            <a:r>
              <a:rPr lang="en-US" sz="4800" b="1">
                <a:latin typeface="Times New Roman" charset="0"/>
              </a:rPr>
              <a:t>   between the two cars?</a:t>
            </a:r>
          </a:p>
        </p:txBody>
      </p:sp>
    </p:spTree>
  </p:cSld>
  <p:clrMapOvr>
    <a:masterClrMapping/>
  </p:clrMapOvr>
  <p:transition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Speed</a:t>
            </a:r>
          </a:p>
        </p:txBody>
      </p:sp>
      <p:sp>
        <p:nvSpPr>
          <p:cNvPr id="4099" name="Rectangle 3"/>
          <p:cNvSpPr>
            <a:spLocks noGrp="1" noChangeArrowheads="1"/>
          </p:cNvSpPr>
          <p:nvPr>
            <p:ph type="body" idx="1"/>
          </p:nvPr>
        </p:nvSpPr>
        <p:spPr/>
        <p:txBody>
          <a:bodyPr/>
          <a:lstStyle/>
          <a:p>
            <a:r>
              <a:rPr lang="en-US" dirty="0"/>
              <a:t>The </a:t>
            </a:r>
            <a:r>
              <a:rPr lang="en-US" b="1" dirty="0"/>
              <a:t>speed</a:t>
            </a:r>
            <a:r>
              <a:rPr lang="en-US" dirty="0"/>
              <a:t> of an object is the distance the object travels per unit of time. </a:t>
            </a:r>
            <a:endParaRPr lang="en-US" dirty="0" smtClean="0"/>
          </a:p>
          <a:p>
            <a:pPr lvl="1"/>
            <a:r>
              <a:rPr lang="en-US" dirty="0" smtClean="0"/>
              <a:t>Speed </a:t>
            </a:r>
            <a:r>
              <a:rPr lang="en-US" dirty="0"/>
              <a:t>is a rate </a:t>
            </a:r>
            <a:r>
              <a:rPr lang="en-US" dirty="0" smtClean="0"/>
              <a:t>of change in distance over a given time period</a:t>
            </a:r>
          </a:p>
          <a:p>
            <a:pPr lvl="1"/>
            <a:endParaRPr lang="en-US" dirty="0"/>
          </a:p>
          <a:p>
            <a:r>
              <a:rPr lang="en-US" dirty="0"/>
              <a:t>Speed=distance </a:t>
            </a:r>
            <a:r>
              <a:rPr lang="en-US" dirty="0" smtClean="0"/>
              <a:t>÷ time </a:t>
            </a:r>
            <a:endParaRPr lang="en-US" dirty="0"/>
          </a:p>
        </p:txBody>
      </p:sp>
      <p:pic>
        <p:nvPicPr>
          <p:cNvPr id="4101" name="Picture 5" descr="MCj03638160000[1]"/>
          <p:cNvPicPr>
            <a:picLocks noChangeAspect="1" noChangeArrowheads="1"/>
          </p:cNvPicPr>
          <p:nvPr/>
        </p:nvPicPr>
        <p:blipFill>
          <a:blip r:embed="rId2" cstate="print"/>
          <a:srcRect/>
          <a:stretch>
            <a:fillRect/>
          </a:stretch>
        </p:blipFill>
        <p:spPr bwMode="auto">
          <a:xfrm>
            <a:off x="7348538" y="5105400"/>
            <a:ext cx="1795462" cy="1752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177800" y="3657600"/>
            <a:ext cx="8559800" cy="0"/>
          </a:xfrm>
          <a:prstGeom prst="line">
            <a:avLst/>
          </a:prstGeom>
          <a:noFill/>
          <a:ln w="50800">
            <a:solidFill>
              <a:schemeClr val="tx1"/>
            </a:solidFill>
            <a:round/>
            <a:headEnd/>
            <a:tailEnd/>
          </a:ln>
          <a:effectLst/>
        </p:spPr>
        <p:txBody>
          <a:bodyPr wrap="none" anchor="ctr"/>
          <a:lstStyle/>
          <a:p>
            <a:endParaRPr lang="en-US"/>
          </a:p>
        </p:txBody>
      </p:sp>
      <p:sp>
        <p:nvSpPr>
          <p:cNvPr id="11267" name="Line 3"/>
          <p:cNvSpPr>
            <a:spLocks noChangeShapeType="1"/>
          </p:cNvSpPr>
          <p:nvPr/>
        </p:nvSpPr>
        <p:spPr bwMode="auto">
          <a:xfrm>
            <a:off x="152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68" name="Line 4"/>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69" name="Line 5"/>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0" name="Line 6"/>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1" name="Line 7"/>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2" name="Line 8"/>
          <p:cNvSpPr>
            <a:spLocks noChangeShapeType="1"/>
          </p:cNvSpPr>
          <p:nvPr/>
        </p:nvSpPr>
        <p:spPr bwMode="auto">
          <a:xfrm>
            <a:off x="838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3" name="Line 9"/>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4" name="Line 10"/>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5" name="Line 11"/>
          <p:cNvSpPr>
            <a:spLocks noChangeShapeType="1"/>
          </p:cNvSpPr>
          <p:nvPr/>
        </p:nvSpPr>
        <p:spPr bwMode="auto">
          <a:xfrm>
            <a:off x="1295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6" name="Line 12"/>
          <p:cNvSpPr>
            <a:spLocks noChangeShapeType="1"/>
          </p:cNvSpPr>
          <p:nvPr/>
        </p:nvSpPr>
        <p:spPr bwMode="auto">
          <a:xfrm>
            <a:off x="1524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7" name="Line 13"/>
          <p:cNvSpPr>
            <a:spLocks noChangeShapeType="1"/>
          </p:cNvSpPr>
          <p:nvPr/>
        </p:nvSpPr>
        <p:spPr bwMode="auto">
          <a:xfrm>
            <a:off x="1752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8" name="Line 14"/>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79" name="Line 15"/>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0" name="Line 16"/>
          <p:cNvSpPr>
            <a:spLocks noChangeShapeType="1"/>
          </p:cNvSpPr>
          <p:nvPr/>
        </p:nvSpPr>
        <p:spPr bwMode="auto">
          <a:xfrm>
            <a:off x="2209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1" name="Line 17"/>
          <p:cNvSpPr>
            <a:spLocks noChangeShapeType="1"/>
          </p:cNvSpPr>
          <p:nvPr/>
        </p:nvSpPr>
        <p:spPr bwMode="auto">
          <a:xfrm>
            <a:off x="2438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2" name="Line 18"/>
          <p:cNvSpPr>
            <a:spLocks noChangeShapeType="1"/>
          </p:cNvSpPr>
          <p:nvPr/>
        </p:nvSpPr>
        <p:spPr bwMode="auto">
          <a:xfrm>
            <a:off x="2667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3" name="Line 19"/>
          <p:cNvSpPr>
            <a:spLocks noChangeShapeType="1"/>
          </p:cNvSpPr>
          <p:nvPr/>
        </p:nvSpPr>
        <p:spPr bwMode="auto">
          <a:xfrm>
            <a:off x="2895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4" name="Line 20"/>
          <p:cNvSpPr>
            <a:spLocks noChangeShapeType="1"/>
          </p:cNvSpPr>
          <p:nvPr/>
        </p:nvSpPr>
        <p:spPr bwMode="auto">
          <a:xfrm>
            <a:off x="3124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5" name="Line 21"/>
          <p:cNvSpPr>
            <a:spLocks noChangeShapeType="1"/>
          </p:cNvSpPr>
          <p:nvPr/>
        </p:nvSpPr>
        <p:spPr bwMode="auto">
          <a:xfrm>
            <a:off x="3352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6" name="Line 22"/>
          <p:cNvSpPr>
            <a:spLocks noChangeShapeType="1"/>
          </p:cNvSpPr>
          <p:nvPr/>
        </p:nvSpPr>
        <p:spPr bwMode="auto">
          <a:xfrm>
            <a:off x="3581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7" name="Line 23"/>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8" name="Line 24"/>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89" name="Line 25"/>
          <p:cNvSpPr>
            <a:spLocks noChangeShapeType="1"/>
          </p:cNvSpPr>
          <p:nvPr/>
        </p:nvSpPr>
        <p:spPr bwMode="auto">
          <a:xfrm>
            <a:off x="4038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0" name="Line 26"/>
          <p:cNvSpPr>
            <a:spLocks noChangeShapeType="1"/>
          </p:cNvSpPr>
          <p:nvPr/>
        </p:nvSpPr>
        <p:spPr bwMode="auto">
          <a:xfrm>
            <a:off x="4267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1" name="Line 27"/>
          <p:cNvSpPr>
            <a:spLocks noChangeShapeType="1"/>
          </p:cNvSpPr>
          <p:nvPr/>
        </p:nvSpPr>
        <p:spPr bwMode="auto">
          <a:xfrm>
            <a:off x="4495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2" name="Line 28"/>
          <p:cNvSpPr>
            <a:spLocks noChangeShapeType="1"/>
          </p:cNvSpPr>
          <p:nvPr/>
        </p:nvSpPr>
        <p:spPr bwMode="auto">
          <a:xfrm>
            <a:off x="4724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3" name="Line 29"/>
          <p:cNvSpPr>
            <a:spLocks noChangeShapeType="1"/>
          </p:cNvSpPr>
          <p:nvPr/>
        </p:nvSpPr>
        <p:spPr bwMode="auto">
          <a:xfrm>
            <a:off x="4953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4" name="Line 30"/>
          <p:cNvSpPr>
            <a:spLocks noChangeShapeType="1"/>
          </p:cNvSpPr>
          <p:nvPr/>
        </p:nvSpPr>
        <p:spPr bwMode="auto">
          <a:xfrm>
            <a:off x="5181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5" name="Line 31"/>
          <p:cNvSpPr>
            <a:spLocks noChangeShapeType="1"/>
          </p:cNvSpPr>
          <p:nvPr/>
        </p:nvSpPr>
        <p:spPr bwMode="auto">
          <a:xfrm>
            <a:off x="5410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6" name="Line 32"/>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7" name="Line 33"/>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8" name="Line 34"/>
          <p:cNvSpPr>
            <a:spLocks noChangeShapeType="1"/>
          </p:cNvSpPr>
          <p:nvPr/>
        </p:nvSpPr>
        <p:spPr bwMode="auto">
          <a:xfrm>
            <a:off x="5867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299" name="Line 35"/>
          <p:cNvSpPr>
            <a:spLocks noChangeShapeType="1"/>
          </p:cNvSpPr>
          <p:nvPr/>
        </p:nvSpPr>
        <p:spPr bwMode="auto">
          <a:xfrm>
            <a:off x="6096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0" name="Line 36"/>
          <p:cNvSpPr>
            <a:spLocks noChangeShapeType="1"/>
          </p:cNvSpPr>
          <p:nvPr/>
        </p:nvSpPr>
        <p:spPr bwMode="auto">
          <a:xfrm>
            <a:off x="6324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1" name="Line 37"/>
          <p:cNvSpPr>
            <a:spLocks noChangeShapeType="1"/>
          </p:cNvSpPr>
          <p:nvPr/>
        </p:nvSpPr>
        <p:spPr bwMode="auto">
          <a:xfrm>
            <a:off x="6553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2" name="Line 38"/>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3" name="Line 39"/>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4" name="Line 40"/>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5" name="Line 41"/>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6" name="Line 42"/>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7" name="Line 43"/>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8" name="Line 44"/>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09" name="Line 45"/>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10" name="Line 46"/>
          <p:cNvSpPr>
            <a:spLocks noChangeShapeType="1"/>
          </p:cNvSpPr>
          <p:nvPr/>
        </p:nvSpPr>
        <p:spPr bwMode="auto">
          <a:xfrm>
            <a:off x="7696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11" name="Line 47"/>
          <p:cNvSpPr>
            <a:spLocks noChangeShapeType="1"/>
          </p:cNvSpPr>
          <p:nvPr/>
        </p:nvSpPr>
        <p:spPr bwMode="auto">
          <a:xfrm>
            <a:off x="7924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12" name="Line 48"/>
          <p:cNvSpPr>
            <a:spLocks noChangeShapeType="1"/>
          </p:cNvSpPr>
          <p:nvPr/>
        </p:nvSpPr>
        <p:spPr bwMode="auto">
          <a:xfrm>
            <a:off x="8153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13" name="Line 49"/>
          <p:cNvSpPr>
            <a:spLocks noChangeShapeType="1"/>
          </p:cNvSpPr>
          <p:nvPr/>
        </p:nvSpPr>
        <p:spPr bwMode="auto">
          <a:xfrm>
            <a:off x="8382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14" name="Line 50"/>
          <p:cNvSpPr>
            <a:spLocks noChangeShapeType="1"/>
          </p:cNvSpPr>
          <p:nvPr/>
        </p:nvSpPr>
        <p:spPr bwMode="auto">
          <a:xfrm>
            <a:off x="8610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1315" name="Rectangle 51"/>
          <p:cNvSpPr>
            <a:spLocks noChangeArrowheads="1"/>
          </p:cNvSpPr>
          <p:nvPr/>
        </p:nvSpPr>
        <p:spPr bwMode="auto">
          <a:xfrm>
            <a:off x="2722563" y="3865563"/>
            <a:ext cx="363537" cy="466725"/>
          </a:xfrm>
          <a:prstGeom prst="rect">
            <a:avLst/>
          </a:prstGeom>
          <a:noFill/>
          <a:ln w="12700">
            <a:noFill/>
            <a:miter lim="800000"/>
            <a:headEnd/>
            <a:tailEnd/>
          </a:ln>
          <a:effectLst/>
        </p:spPr>
        <p:txBody>
          <a:bodyPr wrap="none" lIns="90487" tIns="44450" rIns="90487" bIns="44450">
            <a:spAutoFit/>
          </a:bodyPr>
          <a:lstStyle/>
          <a:p>
            <a:r>
              <a:rPr lang="en-US"/>
              <a:t>0</a:t>
            </a:r>
          </a:p>
        </p:txBody>
      </p:sp>
      <p:sp>
        <p:nvSpPr>
          <p:cNvPr id="11316" name="Rectangle 52"/>
          <p:cNvSpPr>
            <a:spLocks noChangeArrowheads="1"/>
          </p:cNvSpPr>
          <p:nvPr/>
        </p:nvSpPr>
        <p:spPr bwMode="auto">
          <a:xfrm>
            <a:off x="3865563" y="3865563"/>
            <a:ext cx="3635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11317" name="Rectangle 53"/>
          <p:cNvSpPr>
            <a:spLocks noChangeArrowheads="1"/>
          </p:cNvSpPr>
          <p:nvPr/>
        </p:nvSpPr>
        <p:spPr bwMode="auto">
          <a:xfrm>
            <a:off x="1503363" y="3865563"/>
            <a:ext cx="4651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11318" name="Rectangle 54"/>
          <p:cNvSpPr>
            <a:spLocks noChangeArrowheads="1"/>
          </p:cNvSpPr>
          <p:nvPr/>
        </p:nvSpPr>
        <p:spPr bwMode="auto">
          <a:xfrm>
            <a:off x="5008563" y="3865563"/>
            <a:ext cx="5334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11319" name="Rectangle 55"/>
          <p:cNvSpPr>
            <a:spLocks noChangeArrowheads="1"/>
          </p:cNvSpPr>
          <p:nvPr/>
        </p:nvSpPr>
        <p:spPr bwMode="auto">
          <a:xfrm>
            <a:off x="284163" y="3865563"/>
            <a:ext cx="6350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11320" name="Rectangle 56"/>
          <p:cNvSpPr>
            <a:spLocks noChangeArrowheads="1"/>
          </p:cNvSpPr>
          <p:nvPr/>
        </p:nvSpPr>
        <p:spPr bwMode="auto">
          <a:xfrm>
            <a:off x="6075363" y="3865563"/>
            <a:ext cx="533400" cy="466725"/>
          </a:xfrm>
          <a:prstGeom prst="rect">
            <a:avLst/>
          </a:prstGeom>
          <a:noFill/>
          <a:ln w="12700">
            <a:noFill/>
            <a:miter lim="800000"/>
            <a:headEnd/>
            <a:tailEnd/>
          </a:ln>
          <a:effectLst/>
        </p:spPr>
        <p:txBody>
          <a:bodyPr wrap="none" lIns="90487" tIns="44450" rIns="90487" bIns="44450">
            <a:spAutoFit/>
          </a:bodyPr>
          <a:lstStyle/>
          <a:p>
            <a:r>
              <a:rPr lang="en-US"/>
              <a:t>15</a:t>
            </a:r>
          </a:p>
        </p:txBody>
      </p:sp>
      <p:sp>
        <p:nvSpPr>
          <p:cNvPr id="11321" name="Rectangle 57"/>
          <p:cNvSpPr>
            <a:spLocks noChangeArrowheads="1"/>
          </p:cNvSpPr>
          <p:nvPr/>
        </p:nvSpPr>
        <p:spPr bwMode="auto">
          <a:xfrm>
            <a:off x="7218363" y="3865563"/>
            <a:ext cx="533400" cy="466725"/>
          </a:xfrm>
          <a:prstGeom prst="rect">
            <a:avLst/>
          </a:prstGeom>
          <a:noFill/>
          <a:ln w="12700">
            <a:noFill/>
            <a:miter lim="800000"/>
            <a:headEnd/>
            <a:tailEnd/>
          </a:ln>
          <a:effectLst/>
        </p:spPr>
        <p:txBody>
          <a:bodyPr wrap="none" lIns="90487" tIns="44450" rIns="90487" bIns="44450">
            <a:spAutoFit/>
          </a:bodyPr>
          <a:lstStyle/>
          <a:p>
            <a:r>
              <a:rPr lang="en-US"/>
              <a:t>20</a:t>
            </a:r>
          </a:p>
        </p:txBody>
      </p:sp>
      <p:sp>
        <p:nvSpPr>
          <p:cNvPr id="11322" name="Rectangle 58"/>
          <p:cNvSpPr>
            <a:spLocks noChangeArrowheads="1"/>
          </p:cNvSpPr>
          <p:nvPr/>
        </p:nvSpPr>
        <p:spPr bwMode="auto">
          <a:xfrm>
            <a:off x="8361363" y="3789363"/>
            <a:ext cx="533400" cy="466725"/>
          </a:xfrm>
          <a:prstGeom prst="rect">
            <a:avLst/>
          </a:prstGeom>
          <a:noFill/>
          <a:ln w="12700">
            <a:noFill/>
            <a:miter lim="800000"/>
            <a:headEnd/>
            <a:tailEnd/>
          </a:ln>
          <a:effectLst/>
        </p:spPr>
        <p:txBody>
          <a:bodyPr wrap="none" lIns="90487" tIns="44450" rIns="90487" bIns="44450">
            <a:spAutoFit/>
          </a:bodyPr>
          <a:lstStyle/>
          <a:p>
            <a:r>
              <a:rPr lang="en-US"/>
              <a:t>25</a:t>
            </a:r>
          </a:p>
        </p:txBody>
      </p:sp>
      <p:pic>
        <p:nvPicPr>
          <p:cNvPr id="11323" name="Picture 59"/>
          <p:cNvPicPr>
            <a:picLocks noChangeArrowheads="1"/>
          </p:cNvPicPr>
          <p:nvPr/>
        </p:nvPicPr>
        <p:blipFill>
          <a:blip r:embed="rId2" cstate="print"/>
          <a:srcRect/>
          <a:stretch>
            <a:fillRect/>
          </a:stretch>
        </p:blipFill>
        <p:spPr bwMode="auto">
          <a:xfrm>
            <a:off x="7112000" y="2997200"/>
            <a:ext cx="1651000" cy="447675"/>
          </a:xfrm>
          <a:prstGeom prst="rect">
            <a:avLst/>
          </a:prstGeom>
          <a:noFill/>
          <a:ln w="12700">
            <a:noFill/>
            <a:miter lim="800000"/>
            <a:headEnd/>
            <a:tailEnd/>
          </a:ln>
          <a:effectLst/>
        </p:spPr>
      </p:pic>
      <p:sp>
        <p:nvSpPr>
          <p:cNvPr id="11324" name="Rectangle 60"/>
          <p:cNvSpPr>
            <a:spLocks noChangeArrowheads="1"/>
          </p:cNvSpPr>
          <p:nvPr/>
        </p:nvSpPr>
        <p:spPr bwMode="auto">
          <a:xfrm>
            <a:off x="742950" y="266700"/>
            <a:ext cx="7791450" cy="1104900"/>
          </a:xfrm>
          <a:prstGeom prst="rect">
            <a:avLst/>
          </a:prstGeom>
          <a:noFill/>
          <a:ln w="12700">
            <a:noFill/>
            <a:miter lim="800000"/>
            <a:headEnd/>
            <a:tailEnd/>
          </a:ln>
          <a:effectLst>
            <a:outerShdw dist="35921" dir="2700000" algn="ctr" rotWithShape="0">
              <a:schemeClr val="bg2"/>
            </a:outerShdw>
          </a:effectLst>
        </p:spPr>
        <p:txBody>
          <a:bodyPr lIns="90487" tIns="44450" rIns="90487" bIns="44450" anchor="b"/>
          <a:lstStyle/>
          <a:p>
            <a:pPr algn="ctr"/>
            <a:r>
              <a:rPr lang="en-US" sz="6000" b="1">
                <a:solidFill>
                  <a:schemeClr val="tx2"/>
                </a:solidFill>
                <a:effectLst>
                  <a:outerShdw blurRad="38100" dist="38100" dir="2700000" algn="tl">
                    <a:srgbClr val="000000"/>
                  </a:outerShdw>
                </a:effectLst>
                <a:latin typeface="Times New Roman" charset="0"/>
              </a:rPr>
              <a:t>Speed</a:t>
            </a:r>
          </a:p>
        </p:txBody>
      </p:sp>
      <p:sp>
        <p:nvSpPr>
          <p:cNvPr id="11325" name="Rectangle 61"/>
          <p:cNvSpPr>
            <a:spLocks noChangeArrowheads="1"/>
          </p:cNvSpPr>
          <p:nvPr/>
        </p:nvSpPr>
        <p:spPr bwMode="auto">
          <a:xfrm>
            <a:off x="2341563" y="4581525"/>
            <a:ext cx="4654550" cy="833438"/>
          </a:xfrm>
          <a:prstGeom prst="rect">
            <a:avLst/>
          </a:prstGeom>
          <a:noFill/>
          <a:ln w="12700">
            <a:noFill/>
            <a:miter lim="800000"/>
            <a:headEnd/>
            <a:tailEnd/>
          </a:ln>
          <a:effectLst/>
        </p:spPr>
        <p:txBody>
          <a:bodyPr wrap="none" lIns="90487" tIns="44450" rIns="90487" bIns="44450">
            <a:spAutoFit/>
          </a:bodyPr>
          <a:lstStyle/>
          <a:p>
            <a:r>
              <a:rPr lang="en-US" sz="4800" b="1">
                <a:latin typeface="Times New Roman" charset="0"/>
              </a:rPr>
              <a:t>Time = 0 seconds</a:t>
            </a:r>
          </a:p>
        </p:txBody>
      </p:sp>
      <p:sp>
        <p:nvSpPr>
          <p:cNvPr id="11326" name="Rectangle 62"/>
          <p:cNvSpPr>
            <a:spLocks noChangeArrowheads="1"/>
          </p:cNvSpPr>
          <p:nvPr/>
        </p:nvSpPr>
        <p:spPr bwMode="auto">
          <a:xfrm>
            <a:off x="588963" y="4246563"/>
            <a:ext cx="1125537" cy="466725"/>
          </a:xfrm>
          <a:prstGeom prst="rect">
            <a:avLst/>
          </a:prstGeom>
          <a:noFill/>
          <a:ln w="12700">
            <a:noFill/>
            <a:miter lim="800000"/>
            <a:headEnd/>
            <a:tailEnd/>
          </a:ln>
          <a:effectLst/>
        </p:spPr>
        <p:txBody>
          <a:bodyPr wrap="none" lIns="90487" tIns="44450" rIns="90487" bIns="44450">
            <a:spAutoFit/>
          </a:bodyPr>
          <a:lstStyle/>
          <a:p>
            <a:r>
              <a:rPr lang="en-US"/>
              <a:t>meters</a:t>
            </a:r>
          </a:p>
        </p:txBody>
      </p:sp>
    </p:spTree>
  </p:cSld>
  <p:clrMapOvr>
    <a:masterClrMapping/>
  </p:clrMapOvr>
  <p:transition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177800" y="3657600"/>
            <a:ext cx="8559800" cy="0"/>
          </a:xfrm>
          <a:prstGeom prst="line">
            <a:avLst/>
          </a:prstGeom>
          <a:noFill/>
          <a:ln w="50800">
            <a:solidFill>
              <a:schemeClr val="tx1"/>
            </a:solidFill>
            <a:round/>
            <a:headEnd/>
            <a:tailEnd/>
          </a:ln>
          <a:effectLst/>
        </p:spPr>
        <p:txBody>
          <a:bodyPr wrap="none" anchor="ctr"/>
          <a:lstStyle/>
          <a:p>
            <a:endParaRPr lang="en-US"/>
          </a:p>
        </p:txBody>
      </p:sp>
      <p:sp>
        <p:nvSpPr>
          <p:cNvPr id="12291" name="Line 3"/>
          <p:cNvSpPr>
            <a:spLocks noChangeShapeType="1"/>
          </p:cNvSpPr>
          <p:nvPr/>
        </p:nvSpPr>
        <p:spPr bwMode="auto">
          <a:xfrm>
            <a:off x="152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292" name="Line 4"/>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293" name="Line 5"/>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294" name="Line 6"/>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295" name="Line 7"/>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296" name="Line 8"/>
          <p:cNvSpPr>
            <a:spLocks noChangeShapeType="1"/>
          </p:cNvSpPr>
          <p:nvPr/>
        </p:nvSpPr>
        <p:spPr bwMode="auto">
          <a:xfrm>
            <a:off x="838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297" name="Line 9"/>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298" name="Line 10"/>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299" name="Line 11"/>
          <p:cNvSpPr>
            <a:spLocks noChangeShapeType="1"/>
          </p:cNvSpPr>
          <p:nvPr/>
        </p:nvSpPr>
        <p:spPr bwMode="auto">
          <a:xfrm>
            <a:off x="1295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0" name="Line 12"/>
          <p:cNvSpPr>
            <a:spLocks noChangeShapeType="1"/>
          </p:cNvSpPr>
          <p:nvPr/>
        </p:nvSpPr>
        <p:spPr bwMode="auto">
          <a:xfrm>
            <a:off x="1524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1" name="Line 13"/>
          <p:cNvSpPr>
            <a:spLocks noChangeShapeType="1"/>
          </p:cNvSpPr>
          <p:nvPr/>
        </p:nvSpPr>
        <p:spPr bwMode="auto">
          <a:xfrm>
            <a:off x="1752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2" name="Line 14"/>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3" name="Line 15"/>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4" name="Line 16"/>
          <p:cNvSpPr>
            <a:spLocks noChangeShapeType="1"/>
          </p:cNvSpPr>
          <p:nvPr/>
        </p:nvSpPr>
        <p:spPr bwMode="auto">
          <a:xfrm>
            <a:off x="2209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5" name="Line 17"/>
          <p:cNvSpPr>
            <a:spLocks noChangeShapeType="1"/>
          </p:cNvSpPr>
          <p:nvPr/>
        </p:nvSpPr>
        <p:spPr bwMode="auto">
          <a:xfrm>
            <a:off x="2438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6" name="Line 18"/>
          <p:cNvSpPr>
            <a:spLocks noChangeShapeType="1"/>
          </p:cNvSpPr>
          <p:nvPr/>
        </p:nvSpPr>
        <p:spPr bwMode="auto">
          <a:xfrm>
            <a:off x="2667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7" name="Line 19"/>
          <p:cNvSpPr>
            <a:spLocks noChangeShapeType="1"/>
          </p:cNvSpPr>
          <p:nvPr/>
        </p:nvSpPr>
        <p:spPr bwMode="auto">
          <a:xfrm>
            <a:off x="2895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8" name="Line 20"/>
          <p:cNvSpPr>
            <a:spLocks noChangeShapeType="1"/>
          </p:cNvSpPr>
          <p:nvPr/>
        </p:nvSpPr>
        <p:spPr bwMode="auto">
          <a:xfrm>
            <a:off x="3124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09" name="Line 21"/>
          <p:cNvSpPr>
            <a:spLocks noChangeShapeType="1"/>
          </p:cNvSpPr>
          <p:nvPr/>
        </p:nvSpPr>
        <p:spPr bwMode="auto">
          <a:xfrm>
            <a:off x="3352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0" name="Line 22"/>
          <p:cNvSpPr>
            <a:spLocks noChangeShapeType="1"/>
          </p:cNvSpPr>
          <p:nvPr/>
        </p:nvSpPr>
        <p:spPr bwMode="auto">
          <a:xfrm>
            <a:off x="3581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1" name="Line 23"/>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2" name="Line 24"/>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3" name="Line 25"/>
          <p:cNvSpPr>
            <a:spLocks noChangeShapeType="1"/>
          </p:cNvSpPr>
          <p:nvPr/>
        </p:nvSpPr>
        <p:spPr bwMode="auto">
          <a:xfrm>
            <a:off x="4038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4" name="Line 26"/>
          <p:cNvSpPr>
            <a:spLocks noChangeShapeType="1"/>
          </p:cNvSpPr>
          <p:nvPr/>
        </p:nvSpPr>
        <p:spPr bwMode="auto">
          <a:xfrm>
            <a:off x="4267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5" name="Line 27"/>
          <p:cNvSpPr>
            <a:spLocks noChangeShapeType="1"/>
          </p:cNvSpPr>
          <p:nvPr/>
        </p:nvSpPr>
        <p:spPr bwMode="auto">
          <a:xfrm>
            <a:off x="4495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6" name="Line 28"/>
          <p:cNvSpPr>
            <a:spLocks noChangeShapeType="1"/>
          </p:cNvSpPr>
          <p:nvPr/>
        </p:nvSpPr>
        <p:spPr bwMode="auto">
          <a:xfrm>
            <a:off x="4724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7" name="Line 29"/>
          <p:cNvSpPr>
            <a:spLocks noChangeShapeType="1"/>
          </p:cNvSpPr>
          <p:nvPr/>
        </p:nvSpPr>
        <p:spPr bwMode="auto">
          <a:xfrm>
            <a:off x="4953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8" name="Line 30"/>
          <p:cNvSpPr>
            <a:spLocks noChangeShapeType="1"/>
          </p:cNvSpPr>
          <p:nvPr/>
        </p:nvSpPr>
        <p:spPr bwMode="auto">
          <a:xfrm>
            <a:off x="5181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19" name="Line 31"/>
          <p:cNvSpPr>
            <a:spLocks noChangeShapeType="1"/>
          </p:cNvSpPr>
          <p:nvPr/>
        </p:nvSpPr>
        <p:spPr bwMode="auto">
          <a:xfrm>
            <a:off x="5410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0" name="Line 32"/>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1" name="Line 33"/>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2" name="Line 34"/>
          <p:cNvSpPr>
            <a:spLocks noChangeShapeType="1"/>
          </p:cNvSpPr>
          <p:nvPr/>
        </p:nvSpPr>
        <p:spPr bwMode="auto">
          <a:xfrm>
            <a:off x="5867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3" name="Line 35"/>
          <p:cNvSpPr>
            <a:spLocks noChangeShapeType="1"/>
          </p:cNvSpPr>
          <p:nvPr/>
        </p:nvSpPr>
        <p:spPr bwMode="auto">
          <a:xfrm>
            <a:off x="6096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4" name="Line 36"/>
          <p:cNvSpPr>
            <a:spLocks noChangeShapeType="1"/>
          </p:cNvSpPr>
          <p:nvPr/>
        </p:nvSpPr>
        <p:spPr bwMode="auto">
          <a:xfrm>
            <a:off x="6324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5" name="Line 37"/>
          <p:cNvSpPr>
            <a:spLocks noChangeShapeType="1"/>
          </p:cNvSpPr>
          <p:nvPr/>
        </p:nvSpPr>
        <p:spPr bwMode="auto">
          <a:xfrm>
            <a:off x="6553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6" name="Line 38"/>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7" name="Line 39"/>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8" name="Line 40"/>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29" name="Line 41"/>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0" name="Line 42"/>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1" name="Line 43"/>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2" name="Line 44"/>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3" name="Line 45"/>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4" name="Line 46"/>
          <p:cNvSpPr>
            <a:spLocks noChangeShapeType="1"/>
          </p:cNvSpPr>
          <p:nvPr/>
        </p:nvSpPr>
        <p:spPr bwMode="auto">
          <a:xfrm>
            <a:off x="7696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5" name="Line 47"/>
          <p:cNvSpPr>
            <a:spLocks noChangeShapeType="1"/>
          </p:cNvSpPr>
          <p:nvPr/>
        </p:nvSpPr>
        <p:spPr bwMode="auto">
          <a:xfrm>
            <a:off x="7924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6" name="Line 48"/>
          <p:cNvSpPr>
            <a:spLocks noChangeShapeType="1"/>
          </p:cNvSpPr>
          <p:nvPr/>
        </p:nvSpPr>
        <p:spPr bwMode="auto">
          <a:xfrm>
            <a:off x="8153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7" name="Line 49"/>
          <p:cNvSpPr>
            <a:spLocks noChangeShapeType="1"/>
          </p:cNvSpPr>
          <p:nvPr/>
        </p:nvSpPr>
        <p:spPr bwMode="auto">
          <a:xfrm>
            <a:off x="8382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8" name="Line 50"/>
          <p:cNvSpPr>
            <a:spLocks noChangeShapeType="1"/>
          </p:cNvSpPr>
          <p:nvPr/>
        </p:nvSpPr>
        <p:spPr bwMode="auto">
          <a:xfrm>
            <a:off x="8610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2339" name="Rectangle 51"/>
          <p:cNvSpPr>
            <a:spLocks noChangeArrowheads="1"/>
          </p:cNvSpPr>
          <p:nvPr/>
        </p:nvSpPr>
        <p:spPr bwMode="auto">
          <a:xfrm>
            <a:off x="2722563" y="3865563"/>
            <a:ext cx="363537" cy="466725"/>
          </a:xfrm>
          <a:prstGeom prst="rect">
            <a:avLst/>
          </a:prstGeom>
          <a:noFill/>
          <a:ln w="12700">
            <a:noFill/>
            <a:miter lim="800000"/>
            <a:headEnd/>
            <a:tailEnd/>
          </a:ln>
          <a:effectLst/>
        </p:spPr>
        <p:txBody>
          <a:bodyPr wrap="none" lIns="90487" tIns="44450" rIns="90487" bIns="44450">
            <a:spAutoFit/>
          </a:bodyPr>
          <a:lstStyle/>
          <a:p>
            <a:r>
              <a:rPr lang="en-US"/>
              <a:t>0</a:t>
            </a:r>
          </a:p>
        </p:txBody>
      </p:sp>
      <p:sp>
        <p:nvSpPr>
          <p:cNvPr id="12340" name="Rectangle 52"/>
          <p:cNvSpPr>
            <a:spLocks noChangeArrowheads="1"/>
          </p:cNvSpPr>
          <p:nvPr/>
        </p:nvSpPr>
        <p:spPr bwMode="auto">
          <a:xfrm>
            <a:off x="3865563" y="3865563"/>
            <a:ext cx="3635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12341" name="Rectangle 53"/>
          <p:cNvSpPr>
            <a:spLocks noChangeArrowheads="1"/>
          </p:cNvSpPr>
          <p:nvPr/>
        </p:nvSpPr>
        <p:spPr bwMode="auto">
          <a:xfrm>
            <a:off x="1503363" y="3865563"/>
            <a:ext cx="4651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12342" name="Rectangle 54"/>
          <p:cNvSpPr>
            <a:spLocks noChangeArrowheads="1"/>
          </p:cNvSpPr>
          <p:nvPr/>
        </p:nvSpPr>
        <p:spPr bwMode="auto">
          <a:xfrm>
            <a:off x="5008563" y="3865563"/>
            <a:ext cx="5334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12343" name="Rectangle 55"/>
          <p:cNvSpPr>
            <a:spLocks noChangeArrowheads="1"/>
          </p:cNvSpPr>
          <p:nvPr/>
        </p:nvSpPr>
        <p:spPr bwMode="auto">
          <a:xfrm>
            <a:off x="284163" y="3865563"/>
            <a:ext cx="6350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12344" name="Rectangle 56"/>
          <p:cNvSpPr>
            <a:spLocks noChangeArrowheads="1"/>
          </p:cNvSpPr>
          <p:nvPr/>
        </p:nvSpPr>
        <p:spPr bwMode="auto">
          <a:xfrm>
            <a:off x="6075363" y="3865563"/>
            <a:ext cx="533400" cy="466725"/>
          </a:xfrm>
          <a:prstGeom prst="rect">
            <a:avLst/>
          </a:prstGeom>
          <a:noFill/>
          <a:ln w="12700">
            <a:noFill/>
            <a:miter lim="800000"/>
            <a:headEnd/>
            <a:tailEnd/>
          </a:ln>
          <a:effectLst/>
        </p:spPr>
        <p:txBody>
          <a:bodyPr wrap="none" lIns="90487" tIns="44450" rIns="90487" bIns="44450">
            <a:spAutoFit/>
          </a:bodyPr>
          <a:lstStyle/>
          <a:p>
            <a:r>
              <a:rPr lang="en-US"/>
              <a:t>15</a:t>
            </a:r>
          </a:p>
        </p:txBody>
      </p:sp>
      <p:sp>
        <p:nvSpPr>
          <p:cNvPr id="12345" name="Rectangle 57"/>
          <p:cNvSpPr>
            <a:spLocks noChangeArrowheads="1"/>
          </p:cNvSpPr>
          <p:nvPr/>
        </p:nvSpPr>
        <p:spPr bwMode="auto">
          <a:xfrm>
            <a:off x="7218363" y="3865563"/>
            <a:ext cx="533400" cy="466725"/>
          </a:xfrm>
          <a:prstGeom prst="rect">
            <a:avLst/>
          </a:prstGeom>
          <a:noFill/>
          <a:ln w="12700">
            <a:noFill/>
            <a:miter lim="800000"/>
            <a:headEnd/>
            <a:tailEnd/>
          </a:ln>
          <a:effectLst/>
        </p:spPr>
        <p:txBody>
          <a:bodyPr wrap="none" lIns="90487" tIns="44450" rIns="90487" bIns="44450">
            <a:spAutoFit/>
          </a:bodyPr>
          <a:lstStyle/>
          <a:p>
            <a:r>
              <a:rPr lang="en-US"/>
              <a:t>20</a:t>
            </a:r>
          </a:p>
        </p:txBody>
      </p:sp>
      <p:sp>
        <p:nvSpPr>
          <p:cNvPr id="12346" name="Rectangle 58"/>
          <p:cNvSpPr>
            <a:spLocks noChangeArrowheads="1"/>
          </p:cNvSpPr>
          <p:nvPr/>
        </p:nvSpPr>
        <p:spPr bwMode="auto">
          <a:xfrm>
            <a:off x="8361363" y="3789363"/>
            <a:ext cx="533400" cy="466725"/>
          </a:xfrm>
          <a:prstGeom prst="rect">
            <a:avLst/>
          </a:prstGeom>
          <a:noFill/>
          <a:ln w="12700">
            <a:noFill/>
            <a:miter lim="800000"/>
            <a:headEnd/>
            <a:tailEnd/>
          </a:ln>
          <a:effectLst/>
        </p:spPr>
        <p:txBody>
          <a:bodyPr wrap="none" lIns="90487" tIns="44450" rIns="90487" bIns="44450">
            <a:spAutoFit/>
          </a:bodyPr>
          <a:lstStyle/>
          <a:p>
            <a:r>
              <a:rPr lang="en-US"/>
              <a:t>25</a:t>
            </a:r>
          </a:p>
        </p:txBody>
      </p:sp>
      <p:pic>
        <p:nvPicPr>
          <p:cNvPr id="12347" name="Picture 59"/>
          <p:cNvPicPr>
            <a:picLocks noChangeArrowheads="1"/>
          </p:cNvPicPr>
          <p:nvPr/>
        </p:nvPicPr>
        <p:blipFill>
          <a:blip r:embed="rId2" cstate="print"/>
          <a:srcRect/>
          <a:stretch>
            <a:fillRect/>
          </a:stretch>
        </p:blipFill>
        <p:spPr bwMode="auto">
          <a:xfrm>
            <a:off x="4902200" y="2997200"/>
            <a:ext cx="1651000" cy="447675"/>
          </a:xfrm>
          <a:prstGeom prst="rect">
            <a:avLst/>
          </a:prstGeom>
          <a:noFill/>
          <a:ln w="12700">
            <a:noFill/>
            <a:miter lim="800000"/>
            <a:headEnd/>
            <a:tailEnd/>
          </a:ln>
          <a:effectLst/>
        </p:spPr>
      </p:pic>
      <p:sp>
        <p:nvSpPr>
          <p:cNvPr id="12348" name="Rectangle 60"/>
          <p:cNvSpPr>
            <a:spLocks noChangeArrowheads="1"/>
          </p:cNvSpPr>
          <p:nvPr/>
        </p:nvSpPr>
        <p:spPr bwMode="auto">
          <a:xfrm>
            <a:off x="742950" y="266700"/>
            <a:ext cx="7791450" cy="1104900"/>
          </a:xfrm>
          <a:prstGeom prst="rect">
            <a:avLst/>
          </a:prstGeom>
          <a:noFill/>
          <a:ln w="12700">
            <a:noFill/>
            <a:miter lim="800000"/>
            <a:headEnd/>
            <a:tailEnd/>
          </a:ln>
          <a:effectLst>
            <a:outerShdw dist="35921" dir="2700000" algn="ctr" rotWithShape="0">
              <a:schemeClr val="bg2"/>
            </a:outerShdw>
          </a:effectLst>
        </p:spPr>
        <p:txBody>
          <a:bodyPr lIns="90487" tIns="44450" rIns="90487" bIns="44450" anchor="b"/>
          <a:lstStyle/>
          <a:p>
            <a:pPr algn="ctr"/>
            <a:r>
              <a:rPr lang="en-US" sz="6000" b="1">
                <a:solidFill>
                  <a:schemeClr val="tx2"/>
                </a:solidFill>
                <a:effectLst>
                  <a:outerShdw blurRad="38100" dist="38100" dir="2700000" algn="tl">
                    <a:srgbClr val="000000"/>
                  </a:outerShdw>
                </a:effectLst>
                <a:latin typeface="Times New Roman" charset="0"/>
              </a:rPr>
              <a:t>Speed</a:t>
            </a:r>
          </a:p>
        </p:txBody>
      </p:sp>
      <p:sp>
        <p:nvSpPr>
          <p:cNvPr id="12349" name="Rectangle 61"/>
          <p:cNvSpPr>
            <a:spLocks noChangeArrowheads="1"/>
          </p:cNvSpPr>
          <p:nvPr/>
        </p:nvSpPr>
        <p:spPr bwMode="auto">
          <a:xfrm>
            <a:off x="2341563" y="4581525"/>
            <a:ext cx="4654550" cy="833438"/>
          </a:xfrm>
          <a:prstGeom prst="rect">
            <a:avLst/>
          </a:prstGeom>
          <a:noFill/>
          <a:ln w="12700">
            <a:noFill/>
            <a:miter lim="800000"/>
            <a:headEnd/>
            <a:tailEnd/>
          </a:ln>
          <a:effectLst/>
        </p:spPr>
        <p:txBody>
          <a:bodyPr wrap="none" lIns="90487" tIns="44450" rIns="90487" bIns="44450">
            <a:spAutoFit/>
          </a:bodyPr>
          <a:lstStyle/>
          <a:p>
            <a:r>
              <a:rPr lang="en-US" sz="4800" b="1">
                <a:latin typeface="Times New Roman" charset="0"/>
              </a:rPr>
              <a:t>Time = 5 seconds</a:t>
            </a:r>
          </a:p>
        </p:txBody>
      </p:sp>
      <p:sp>
        <p:nvSpPr>
          <p:cNvPr id="12350" name="Rectangle 62"/>
          <p:cNvSpPr>
            <a:spLocks noChangeArrowheads="1"/>
          </p:cNvSpPr>
          <p:nvPr/>
        </p:nvSpPr>
        <p:spPr bwMode="auto">
          <a:xfrm>
            <a:off x="588963" y="4246563"/>
            <a:ext cx="1125537" cy="466725"/>
          </a:xfrm>
          <a:prstGeom prst="rect">
            <a:avLst/>
          </a:prstGeom>
          <a:noFill/>
          <a:ln w="12700">
            <a:noFill/>
            <a:miter lim="800000"/>
            <a:headEnd/>
            <a:tailEnd/>
          </a:ln>
          <a:effectLst/>
        </p:spPr>
        <p:txBody>
          <a:bodyPr wrap="none" lIns="90487" tIns="44450" rIns="90487" bIns="44450">
            <a:spAutoFit/>
          </a:bodyPr>
          <a:lstStyle/>
          <a:p>
            <a:r>
              <a:rPr lang="en-US"/>
              <a:t>meters</a:t>
            </a:r>
          </a:p>
        </p:txBody>
      </p:sp>
      <p:pic>
        <p:nvPicPr>
          <p:cNvPr id="12351" name="Picture 63"/>
          <p:cNvPicPr>
            <a:picLocks noChangeArrowheads="1"/>
          </p:cNvPicPr>
          <p:nvPr/>
        </p:nvPicPr>
        <p:blipFill>
          <a:blip r:embed="rId3" cstate="print"/>
          <a:srcRect/>
          <a:stretch>
            <a:fillRect/>
          </a:stretch>
        </p:blipFill>
        <p:spPr bwMode="auto">
          <a:xfrm>
            <a:off x="7069138" y="2133600"/>
            <a:ext cx="1236662" cy="1335088"/>
          </a:xfrm>
          <a:prstGeom prst="rect">
            <a:avLst/>
          </a:prstGeom>
          <a:noFill/>
          <a:ln w="12700">
            <a:noFill/>
            <a:miter lim="800000"/>
            <a:headEnd/>
            <a:tailEnd/>
          </a:ln>
          <a:effectLst/>
        </p:spPr>
      </p:pic>
    </p:spTree>
  </p:cSld>
  <p:clrMapOvr>
    <a:masterClrMapping/>
  </p:clrMapOvr>
  <p:transition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177800" y="3657600"/>
            <a:ext cx="8559800" cy="0"/>
          </a:xfrm>
          <a:prstGeom prst="line">
            <a:avLst/>
          </a:prstGeom>
          <a:noFill/>
          <a:ln w="50800">
            <a:solidFill>
              <a:schemeClr val="tx1"/>
            </a:solidFill>
            <a:round/>
            <a:headEnd/>
            <a:tailEnd/>
          </a:ln>
          <a:effectLst/>
        </p:spPr>
        <p:txBody>
          <a:bodyPr wrap="none" anchor="ctr"/>
          <a:lstStyle/>
          <a:p>
            <a:endParaRPr lang="en-US"/>
          </a:p>
        </p:txBody>
      </p:sp>
      <p:sp>
        <p:nvSpPr>
          <p:cNvPr id="13315" name="Line 3"/>
          <p:cNvSpPr>
            <a:spLocks noChangeShapeType="1"/>
          </p:cNvSpPr>
          <p:nvPr/>
        </p:nvSpPr>
        <p:spPr bwMode="auto">
          <a:xfrm>
            <a:off x="152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16" name="Line 4"/>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17" name="Line 5"/>
          <p:cNvSpPr>
            <a:spLocks noChangeShapeType="1"/>
          </p:cNvSpPr>
          <p:nvPr/>
        </p:nvSpPr>
        <p:spPr bwMode="auto">
          <a:xfrm>
            <a:off x="381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18" name="Line 6"/>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19" name="Line 7"/>
          <p:cNvSpPr>
            <a:spLocks noChangeShapeType="1"/>
          </p:cNvSpPr>
          <p:nvPr/>
        </p:nvSpPr>
        <p:spPr bwMode="auto">
          <a:xfrm>
            <a:off x="609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0" name="Line 8"/>
          <p:cNvSpPr>
            <a:spLocks noChangeShapeType="1"/>
          </p:cNvSpPr>
          <p:nvPr/>
        </p:nvSpPr>
        <p:spPr bwMode="auto">
          <a:xfrm>
            <a:off x="838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1" name="Line 9"/>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2" name="Line 10"/>
          <p:cNvSpPr>
            <a:spLocks noChangeShapeType="1"/>
          </p:cNvSpPr>
          <p:nvPr/>
        </p:nvSpPr>
        <p:spPr bwMode="auto">
          <a:xfrm>
            <a:off x="1066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3" name="Line 11"/>
          <p:cNvSpPr>
            <a:spLocks noChangeShapeType="1"/>
          </p:cNvSpPr>
          <p:nvPr/>
        </p:nvSpPr>
        <p:spPr bwMode="auto">
          <a:xfrm>
            <a:off x="1295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4" name="Line 12"/>
          <p:cNvSpPr>
            <a:spLocks noChangeShapeType="1"/>
          </p:cNvSpPr>
          <p:nvPr/>
        </p:nvSpPr>
        <p:spPr bwMode="auto">
          <a:xfrm>
            <a:off x="1524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5" name="Line 13"/>
          <p:cNvSpPr>
            <a:spLocks noChangeShapeType="1"/>
          </p:cNvSpPr>
          <p:nvPr/>
        </p:nvSpPr>
        <p:spPr bwMode="auto">
          <a:xfrm>
            <a:off x="1752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6" name="Line 14"/>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7" name="Line 15"/>
          <p:cNvSpPr>
            <a:spLocks noChangeShapeType="1"/>
          </p:cNvSpPr>
          <p:nvPr/>
        </p:nvSpPr>
        <p:spPr bwMode="auto">
          <a:xfrm>
            <a:off x="1981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8" name="Line 16"/>
          <p:cNvSpPr>
            <a:spLocks noChangeShapeType="1"/>
          </p:cNvSpPr>
          <p:nvPr/>
        </p:nvSpPr>
        <p:spPr bwMode="auto">
          <a:xfrm>
            <a:off x="2209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29" name="Line 17"/>
          <p:cNvSpPr>
            <a:spLocks noChangeShapeType="1"/>
          </p:cNvSpPr>
          <p:nvPr/>
        </p:nvSpPr>
        <p:spPr bwMode="auto">
          <a:xfrm>
            <a:off x="2438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0" name="Line 18"/>
          <p:cNvSpPr>
            <a:spLocks noChangeShapeType="1"/>
          </p:cNvSpPr>
          <p:nvPr/>
        </p:nvSpPr>
        <p:spPr bwMode="auto">
          <a:xfrm>
            <a:off x="2667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1" name="Line 19"/>
          <p:cNvSpPr>
            <a:spLocks noChangeShapeType="1"/>
          </p:cNvSpPr>
          <p:nvPr/>
        </p:nvSpPr>
        <p:spPr bwMode="auto">
          <a:xfrm>
            <a:off x="2895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2" name="Line 20"/>
          <p:cNvSpPr>
            <a:spLocks noChangeShapeType="1"/>
          </p:cNvSpPr>
          <p:nvPr/>
        </p:nvSpPr>
        <p:spPr bwMode="auto">
          <a:xfrm>
            <a:off x="3124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3" name="Line 21"/>
          <p:cNvSpPr>
            <a:spLocks noChangeShapeType="1"/>
          </p:cNvSpPr>
          <p:nvPr/>
        </p:nvSpPr>
        <p:spPr bwMode="auto">
          <a:xfrm>
            <a:off x="3352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4" name="Line 22"/>
          <p:cNvSpPr>
            <a:spLocks noChangeShapeType="1"/>
          </p:cNvSpPr>
          <p:nvPr/>
        </p:nvSpPr>
        <p:spPr bwMode="auto">
          <a:xfrm>
            <a:off x="3581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5" name="Line 23"/>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6" name="Line 24"/>
          <p:cNvSpPr>
            <a:spLocks noChangeShapeType="1"/>
          </p:cNvSpPr>
          <p:nvPr/>
        </p:nvSpPr>
        <p:spPr bwMode="auto">
          <a:xfrm>
            <a:off x="3810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7" name="Line 25"/>
          <p:cNvSpPr>
            <a:spLocks noChangeShapeType="1"/>
          </p:cNvSpPr>
          <p:nvPr/>
        </p:nvSpPr>
        <p:spPr bwMode="auto">
          <a:xfrm>
            <a:off x="4038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8" name="Line 26"/>
          <p:cNvSpPr>
            <a:spLocks noChangeShapeType="1"/>
          </p:cNvSpPr>
          <p:nvPr/>
        </p:nvSpPr>
        <p:spPr bwMode="auto">
          <a:xfrm>
            <a:off x="4267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39" name="Line 27"/>
          <p:cNvSpPr>
            <a:spLocks noChangeShapeType="1"/>
          </p:cNvSpPr>
          <p:nvPr/>
        </p:nvSpPr>
        <p:spPr bwMode="auto">
          <a:xfrm>
            <a:off x="4495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0" name="Line 28"/>
          <p:cNvSpPr>
            <a:spLocks noChangeShapeType="1"/>
          </p:cNvSpPr>
          <p:nvPr/>
        </p:nvSpPr>
        <p:spPr bwMode="auto">
          <a:xfrm>
            <a:off x="4724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1" name="Line 29"/>
          <p:cNvSpPr>
            <a:spLocks noChangeShapeType="1"/>
          </p:cNvSpPr>
          <p:nvPr/>
        </p:nvSpPr>
        <p:spPr bwMode="auto">
          <a:xfrm>
            <a:off x="4953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2" name="Line 30"/>
          <p:cNvSpPr>
            <a:spLocks noChangeShapeType="1"/>
          </p:cNvSpPr>
          <p:nvPr/>
        </p:nvSpPr>
        <p:spPr bwMode="auto">
          <a:xfrm>
            <a:off x="5181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3" name="Line 31"/>
          <p:cNvSpPr>
            <a:spLocks noChangeShapeType="1"/>
          </p:cNvSpPr>
          <p:nvPr/>
        </p:nvSpPr>
        <p:spPr bwMode="auto">
          <a:xfrm>
            <a:off x="5410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4" name="Line 32"/>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5" name="Line 33"/>
          <p:cNvSpPr>
            <a:spLocks noChangeShapeType="1"/>
          </p:cNvSpPr>
          <p:nvPr/>
        </p:nvSpPr>
        <p:spPr bwMode="auto">
          <a:xfrm>
            <a:off x="5638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6" name="Line 34"/>
          <p:cNvSpPr>
            <a:spLocks noChangeShapeType="1"/>
          </p:cNvSpPr>
          <p:nvPr/>
        </p:nvSpPr>
        <p:spPr bwMode="auto">
          <a:xfrm>
            <a:off x="5867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7" name="Line 35"/>
          <p:cNvSpPr>
            <a:spLocks noChangeShapeType="1"/>
          </p:cNvSpPr>
          <p:nvPr/>
        </p:nvSpPr>
        <p:spPr bwMode="auto">
          <a:xfrm>
            <a:off x="6096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8" name="Line 36"/>
          <p:cNvSpPr>
            <a:spLocks noChangeShapeType="1"/>
          </p:cNvSpPr>
          <p:nvPr/>
        </p:nvSpPr>
        <p:spPr bwMode="auto">
          <a:xfrm>
            <a:off x="6324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49" name="Line 37"/>
          <p:cNvSpPr>
            <a:spLocks noChangeShapeType="1"/>
          </p:cNvSpPr>
          <p:nvPr/>
        </p:nvSpPr>
        <p:spPr bwMode="auto">
          <a:xfrm>
            <a:off x="6553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0" name="Line 38"/>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1" name="Line 39"/>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2" name="Line 40"/>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3" name="Line 41"/>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4" name="Line 42"/>
          <p:cNvSpPr>
            <a:spLocks noChangeShapeType="1"/>
          </p:cNvSpPr>
          <p:nvPr/>
        </p:nvSpPr>
        <p:spPr bwMode="auto">
          <a:xfrm>
            <a:off x="6781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5" name="Line 43"/>
          <p:cNvSpPr>
            <a:spLocks noChangeShapeType="1"/>
          </p:cNvSpPr>
          <p:nvPr/>
        </p:nvSpPr>
        <p:spPr bwMode="auto">
          <a:xfrm>
            <a:off x="7010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6" name="Line 44"/>
          <p:cNvSpPr>
            <a:spLocks noChangeShapeType="1"/>
          </p:cNvSpPr>
          <p:nvPr/>
        </p:nvSpPr>
        <p:spPr bwMode="auto">
          <a:xfrm>
            <a:off x="7239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7" name="Line 45"/>
          <p:cNvSpPr>
            <a:spLocks noChangeShapeType="1"/>
          </p:cNvSpPr>
          <p:nvPr/>
        </p:nvSpPr>
        <p:spPr bwMode="auto">
          <a:xfrm>
            <a:off x="7467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8" name="Line 46"/>
          <p:cNvSpPr>
            <a:spLocks noChangeShapeType="1"/>
          </p:cNvSpPr>
          <p:nvPr/>
        </p:nvSpPr>
        <p:spPr bwMode="auto">
          <a:xfrm>
            <a:off x="76962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59" name="Line 47"/>
          <p:cNvSpPr>
            <a:spLocks noChangeShapeType="1"/>
          </p:cNvSpPr>
          <p:nvPr/>
        </p:nvSpPr>
        <p:spPr bwMode="auto">
          <a:xfrm>
            <a:off x="79248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60" name="Line 48"/>
          <p:cNvSpPr>
            <a:spLocks noChangeShapeType="1"/>
          </p:cNvSpPr>
          <p:nvPr/>
        </p:nvSpPr>
        <p:spPr bwMode="auto">
          <a:xfrm>
            <a:off x="81534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61" name="Line 49"/>
          <p:cNvSpPr>
            <a:spLocks noChangeShapeType="1"/>
          </p:cNvSpPr>
          <p:nvPr/>
        </p:nvSpPr>
        <p:spPr bwMode="auto">
          <a:xfrm>
            <a:off x="83820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62" name="Line 50"/>
          <p:cNvSpPr>
            <a:spLocks noChangeShapeType="1"/>
          </p:cNvSpPr>
          <p:nvPr/>
        </p:nvSpPr>
        <p:spPr bwMode="auto">
          <a:xfrm>
            <a:off x="8610600" y="3511550"/>
            <a:ext cx="0" cy="292100"/>
          </a:xfrm>
          <a:prstGeom prst="line">
            <a:avLst/>
          </a:prstGeom>
          <a:noFill/>
          <a:ln w="12700">
            <a:solidFill>
              <a:schemeClr val="tx1"/>
            </a:solidFill>
            <a:round/>
            <a:headEnd/>
            <a:tailEnd/>
          </a:ln>
          <a:effectLst/>
        </p:spPr>
        <p:txBody>
          <a:bodyPr wrap="none" anchor="ctr"/>
          <a:lstStyle/>
          <a:p>
            <a:endParaRPr lang="en-US"/>
          </a:p>
        </p:txBody>
      </p:sp>
      <p:sp>
        <p:nvSpPr>
          <p:cNvPr id="13363" name="Rectangle 51"/>
          <p:cNvSpPr>
            <a:spLocks noChangeArrowheads="1"/>
          </p:cNvSpPr>
          <p:nvPr/>
        </p:nvSpPr>
        <p:spPr bwMode="auto">
          <a:xfrm>
            <a:off x="2722563" y="3865563"/>
            <a:ext cx="363537" cy="466725"/>
          </a:xfrm>
          <a:prstGeom prst="rect">
            <a:avLst/>
          </a:prstGeom>
          <a:noFill/>
          <a:ln w="12700">
            <a:noFill/>
            <a:miter lim="800000"/>
            <a:headEnd/>
            <a:tailEnd/>
          </a:ln>
          <a:effectLst/>
        </p:spPr>
        <p:txBody>
          <a:bodyPr wrap="none" lIns="90487" tIns="44450" rIns="90487" bIns="44450">
            <a:spAutoFit/>
          </a:bodyPr>
          <a:lstStyle/>
          <a:p>
            <a:r>
              <a:rPr lang="en-US"/>
              <a:t>0</a:t>
            </a:r>
          </a:p>
        </p:txBody>
      </p:sp>
      <p:sp>
        <p:nvSpPr>
          <p:cNvPr id="13364" name="Rectangle 52"/>
          <p:cNvSpPr>
            <a:spLocks noChangeArrowheads="1"/>
          </p:cNvSpPr>
          <p:nvPr/>
        </p:nvSpPr>
        <p:spPr bwMode="auto">
          <a:xfrm>
            <a:off x="3865563" y="3865563"/>
            <a:ext cx="3635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13365" name="Rectangle 53"/>
          <p:cNvSpPr>
            <a:spLocks noChangeArrowheads="1"/>
          </p:cNvSpPr>
          <p:nvPr/>
        </p:nvSpPr>
        <p:spPr bwMode="auto">
          <a:xfrm>
            <a:off x="1503363" y="3865563"/>
            <a:ext cx="465137" cy="466725"/>
          </a:xfrm>
          <a:prstGeom prst="rect">
            <a:avLst/>
          </a:prstGeom>
          <a:noFill/>
          <a:ln w="12700">
            <a:noFill/>
            <a:miter lim="800000"/>
            <a:headEnd/>
            <a:tailEnd/>
          </a:ln>
          <a:effectLst/>
        </p:spPr>
        <p:txBody>
          <a:bodyPr wrap="none" lIns="90487" tIns="44450" rIns="90487" bIns="44450">
            <a:spAutoFit/>
          </a:bodyPr>
          <a:lstStyle/>
          <a:p>
            <a:r>
              <a:rPr lang="en-US"/>
              <a:t>-5</a:t>
            </a:r>
          </a:p>
        </p:txBody>
      </p:sp>
      <p:sp>
        <p:nvSpPr>
          <p:cNvPr id="13366" name="Rectangle 54"/>
          <p:cNvSpPr>
            <a:spLocks noChangeArrowheads="1"/>
          </p:cNvSpPr>
          <p:nvPr/>
        </p:nvSpPr>
        <p:spPr bwMode="auto">
          <a:xfrm>
            <a:off x="5008563" y="3865563"/>
            <a:ext cx="5334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13367" name="Rectangle 55"/>
          <p:cNvSpPr>
            <a:spLocks noChangeArrowheads="1"/>
          </p:cNvSpPr>
          <p:nvPr/>
        </p:nvSpPr>
        <p:spPr bwMode="auto">
          <a:xfrm>
            <a:off x="284163" y="3865563"/>
            <a:ext cx="635000" cy="466725"/>
          </a:xfrm>
          <a:prstGeom prst="rect">
            <a:avLst/>
          </a:prstGeom>
          <a:noFill/>
          <a:ln w="12700">
            <a:noFill/>
            <a:miter lim="800000"/>
            <a:headEnd/>
            <a:tailEnd/>
          </a:ln>
          <a:effectLst/>
        </p:spPr>
        <p:txBody>
          <a:bodyPr wrap="none" lIns="90487" tIns="44450" rIns="90487" bIns="44450">
            <a:spAutoFit/>
          </a:bodyPr>
          <a:lstStyle/>
          <a:p>
            <a:r>
              <a:rPr lang="en-US"/>
              <a:t>-10</a:t>
            </a:r>
          </a:p>
        </p:txBody>
      </p:sp>
      <p:sp>
        <p:nvSpPr>
          <p:cNvPr id="13368" name="Rectangle 56"/>
          <p:cNvSpPr>
            <a:spLocks noChangeArrowheads="1"/>
          </p:cNvSpPr>
          <p:nvPr/>
        </p:nvSpPr>
        <p:spPr bwMode="auto">
          <a:xfrm>
            <a:off x="6075363" y="3865563"/>
            <a:ext cx="533400" cy="466725"/>
          </a:xfrm>
          <a:prstGeom prst="rect">
            <a:avLst/>
          </a:prstGeom>
          <a:noFill/>
          <a:ln w="12700">
            <a:noFill/>
            <a:miter lim="800000"/>
            <a:headEnd/>
            <a:tailEnd/>
          </a:ln>
          <a:effectLst/>
        </p:spPr>
        <p:txBody>
          <a:bodyPr wrap="none" lIns="90487" tIns="44450" rIns="90487" bIns="44450">
            <a:spAutoFit/>
          </a:bodyPr>
          <a:lstStyle/>
          <a:p>
            <a:r>
              <a:rPr lang="en-US"/>
              <a:t>15</a:t>
            </a:r>
          </a:p>
        </p:txBody>
      </p:sp>
      <p:sp>
        <p:nvSpPr>
          <p:cNvPr id="13369" name="Rectangle 57"/>
          <p:cNvSpPr>
            <a:spLocks noChangeArrowheads="1"/>
          </p:cNvSpPr>
          <p:nvPr/>
        </p:nvSpPr>
        <p:spPr bwMode="auto">
          <a:xfrm>
            <a:off x="7218363" y="3865563"/>
            <a:ext cx="533400" cy="466725"/>
          </a:xfrm>
          <a:prstGeom prst="rect">
            <a:avLst/>
          </a:prstGeom>
          <a:noFill/>
          <a:ln w="12700">
            <a:noFill/>
            <a:miter lim="800000"/>
            <a:headEnd/>
            <a:tailEnd/>
          </a:ln>
          <a:effectLst/>
        </p:spPr>
        <p:txBody>
          <a:bodyPr wrap="none" lIns="90487" tIns="44450" rIns="90487" bIns="44450">
            <a:spAutoFit/>
          </a:bodyPr>
          <a:lstStyle/>
          <a:p>
            <a:r>
              <a:rPr lang="en-US"/>
              <a:t>20</a:t>
            </a:r>
          </a:p>
        </p:txBody>
      </p:sp>
      <p:sp>
        <p:nvSpPr>
          <p:cNvPr id="13370" name="Rectangle 58"/>
          <p:cNvSpPr>
            <a:spLocks noChangeArrowheads="1"/>
          </p:cNvSpPr>
          <p:nvPr/>
        </p:nvSpPr>
        <p:spPr bwMode="auto">
          <a:xfrm>
            <a:off x="8361363" y="3789363"/>
            <a:ext cx="533400" cy="466725"/>
          </a:xfrm>
          <a:prstGeom prst="rect">
            <a:avLst/>
          </a:prstGeom>
          <a:noFill/>
          <a:ln w="12700">
            <a:noFill/>
            <a:miter lim="800000"/>
            <a:headEnd/>
            <a:tailEnd/>
          </a:ln>
          <a:effectLst/>
        </p:spPr>
        <p:txBody>
          <a:bodyPr wrap="none" lIns="90487" tIns="44450" rIns="90487" bIns="44450">
            <a:spAutoFit/>
          </a:bodyPr>
          <a:lstStyle/>
          <a:p>
            <a:r>
              <a:rPr lang="en-US"/>
              <a:t>25</a:t>
            </a:r>
          </a:p>
        </p:txBody>
      </p:sp>
      <p:pic>
        <p:nvPicPr>
          <p:cNvPr id="13371" name="Picture 59"/>
          <p:cNvPicPr>
            <a:picLocks noChangeArrowheads="1"/>
          </p:cNvPicPr>
          <p:nvPr/>
        </p:nvPicPr>
        <p:blipFill>
          <a:blip r:embed="rId2" cstate="print"/>
          <a:srcRect/>
          <a:stretch>
            <a:fillRect/>
          </a:stretch>
        </p:blipFill>
        <p:spPr bwMode="auto">
          <a:xfrm>
            <a:off x="2616200" y="3073400"/>
            <a:ext cx="1651000" cy="447675"/>
          </a:xfrm>
          <a:prstGeom prst="rect">
            <a:avLst/>
          </a:prstGeom>
          <a:noFill/>
          <a:ln w="12700">
            <a:noFill/>
            <a:miter lim="800000"/>
            <a:headEnd/>
            <a:tailEnd/>
          </a:ln>
          <a:effectLst/>
        </p:spPr>
      </p:pic>
      <p:sp>
        <p:nvSpPr>
          <p:cNvPr id="13372" name="Rectangle 60"/>
          <p:cNvSpPr>
            <a:spLocks noChangeArrowheads="1"/>
          </p:cNvSpPr>
          <p:nvPr/>
        </p:nvSpPr>
        <p:spPr bwMode="auto">
          <a:xfrm>
            <a:off x="742950" y="266700"/>
            <a:ext cx="7791450" cy="1104900"/>
          </a:xfrm>
          <a:prstGeom prst="rect">
            <a:avLst/>
          </a:prstGeom>
          <a:noFill/>
          <a:ln w="12700">
            <a:noFill/>
            <a:miter lim="800000"/>
            <a:headEnd/>
            <a:tailEnd/>
          </a:ln>
          <a:effectLst>
            <a:outerShdw dist="35921" dir="2700000" algn="ctr" rotWithShape="0">
              <a:schemeClr val="bg2"/>
            </a:outerShdw>
          </a:effectLst>
        </p:spPr>
        <p:txBody>
          <a:bodyPr lIns="90487" tIns="44450" rIns="90487" bIns="44450" anchor="b"/>
          <a:lstStyle/>
          <a:p>
            <a:pPr algn="ctr"/>
            <a:r>
              <a:rPr lang="en-US" sz="6000" b="1">
                <a:solidFill>
                  <a:schemeClr val="tx2"/>
                </a:solidFill>
                <a:effectLst>
                  <a:outerShdw blurRad="38100" dist="38100" dir="2700000" algn="tl">
                    <a:srgbClr val="000000"/>
                  </a:outerShdw>
                </a:effectLst>
                <a:latin typeface="Times New Roman" charset="0"/>
              </a:rPr>
              <a:t>Speed</a:t>
            </a:r>
          </a:p>
        </p:txBody>
      </p:sp>
      <p:sp>
        <p:nvSpPr>
          <p:cNvPr id="13373" name="Rectangle 61"/>
          <p:cNvSpPr>
            <a:spLocks noChangeArrowheads="1"/>
          </p:cNvSpPr>
          <p:nvPr/>
        </p:nvSpPr>
        <p:spPr bwMode="auto">
          <a:xfrm>
            <a:off x="2341563" y="4581525"/>
            <a:ext cx="4959350" cy="833438"/>
          </a:xfrm>
          <a:prstGeom prst="rect">
            <a:avLst/>
          </a:prstGeom>
          <a:noFill/>
          <a:ln w="12700">
            <a:noFill/>
            <a:miter lim="800000"/>
            <a:headEnd/>
            <a:tailEnd/>
          </a:ln>
          <a:effectLst/>
        </p:spPr>
        <p:txBody>
          <a:bodyPr wrap="none" lIns="90487" tIns="44450" rIns="90487" bIns="44450">
            <a:spAutoFit/>
          </a:bodyPr>
          <a:lstStyle/>
          <a:p>
            <a:r>
              <a:rPr lang="en-US" sz="4800" b="1">
                <a:latin typeface="Times New Roman" charset="0"/>
              </a:rPr>
              <a:t>Time = 10 seconds</a:t>
            </a:r>
          </a:p>
        </p:txBody>
      </p:sp>
      <p:sp>
        <p:nvSpPr>
          <p:cNvPr id="13374" name="Rectangle 62"/>
          <p:cNvSpPr>
            <a:spLocks noChangeArrowheads="1"/>
          </p:cNvSpPr>
          <p:nvPr/>
        </p:nvSpPr>
        <p:spPr bwMode="auto">
          <a:xfrm>
            <a:off x="588963" y="4246563"/>
            <a:ext cx="1125537" cy="466725"/>
          </a:xfrm>
          <a:prstGeom prst="rect">
            <a:avLst/>
          </a:prstGeom>
          <a:noFill/>
          <a:ln w="12700">
            <a:noFill/>
            <a:miter lim="800000"/>
            <a:headEnd/>
            <a:tailEnd/>
          </a:ln>
          <a:effectLst/>
        </p:spPr>
        <p:txBody>
          <a:bodyPr wrap="none" lIns="90487" tIns="44450" rIns="90487" bIns="44450">
            <a:spAutoFit/>
          </a:bodyPr>
          <a:lstStyle/>
          <a:p>
            <a:r>
              <a:rPr lang="en-US"/>
              <a:t>meters</a:t>
            </a:r>
          </a:p>
        </p:txBody>
      </p:sp>
      <p:pic>
        <p:nvPicPr>
          <p:cNvPr id="13375" name="Picture 63"/>
          <p:cNvPicPr>
            <a:picLocks noChangeArrowheads="1"/>
          </p:cNvPicPr>
          <p:nvPr/>
        </p:nvPicPr>
        <p:blipFill>
          <a:blip r:embed="rId3" cstate="print"/>
          <a:srcRect/>
          <a:stretch>
            <a:fillRect/>
          </a:stretch>
        </p:blipFill>
        <p:spPr bwMode="auto">
          <a:xfrm>
            <a:off x="4706938" y="2209800"/>
            <a:ext cx="1236662" cy="1335088"/>
          </a:xfrm>
          <a:prstGeom prst="rect">
            <a:avLst/>
          </a:prstGeom>
          <a:noFill/>
          <a:ln w="12700">
            <a:noFill/>
            <a:miter lim="800000"/>
            <a:headEnd/>
            <a:tailEnd/>
          </a:ln>
          <a:effectLst/>
        </p:spPr>
      </p:pic>
    </p:spTree>
  </p:cSld>
  <p:clrMapOvr>
    <a:masterClrMapping/>
  </p:clrMapOvr>
  <p:transition advTm="2000"/>
  <p:timing>
    <p:tnLst>
      <p:par>
        <p:cTn id="1" dur="indefinite" restart="never" nodeType="tmRoot"/>
      </p:par>
    </p:tnLst>
  </p:timing>
</p:sld>
</file>

<file path=ppt/theme/theme1.xml><?xml version="1.0" encoding="utf-8"?>
<a:theme xmlns:a="http://schemas.openxmlformats.org/drawingml/2006/main" name="Mountain Top">
  <a:themeElements>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549</TotalTime>
  <Words>1536</Words>
  <Application>Microsoft Office PowerPoint</Application>
  <PresentationFormat>On-screen Show (4:3)</PresentationFormat>
  <Paragraphs>271</Paragraphs>
  <Slides>49</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Mountain Top</vt:lpstr>
      <vt:lpstr>Chart</vt:lpstr>
      <vt:lpstr>Work and Simple Machines</vt:lpstr>
      <vt:lpstr>Energy</vt:lpstr>
      <vt:lpstr>Motion</vt:lpstr>
      <vt:lpstr>Distance</vt:lpstr>
      <vt:lpstr>Slide 5</vt:lpstr>
      <vt:lpstr>Speed</vt:lpstr>
      <vt:lpstr>Slide 7</vt:lpstr>
      <vt:lpstr>Slide 8</vt:lpstr>
      <vt:lpstr>Slide 9</vt:lpstr>
      <vt:lpstr>Slide 10</vt:lpstr>
      <vt:lpstr>Speed</vt:lpstr>
      <vt:lpstr>Constant &amp; Average Speed</vt:lpstr>
      <vt:lpstr>Velocity </vt:lpstr>
      <vt:lpstr>Acceleration</vt:lpstr>
      <vt:lpstr>Force</vt:lpstr>
      <vt:lpstr>Momentum</vt:lpstr>
      <vt:lpstr>Newton’s Laws of Motion</vt:lpstr>
      <vt:lpstr>Newton's 1st Law of Motion</vt:lpstr>
      <vt:lpstr>Example of 1st Law of Motion</vt:lpstr>
      <vt:lpstr>Newton's 2nd Law of Motion</vt:lpstr>
      <vt:lpstr>Newton’s 2nd Law of Motion</vt:lpstr>
      <vt:lpstr>Newton’s 3rd Law of Motion</vt:lpstr>
      <vt:lpstr>Work, Force , and Mechanical Advantage </vt:lpstr>
      <vt:lpstr>What’s work?</vt:lpstr>
      <vt:lpstr>What’s work?</vt:lpstr>
      <vt:lpstr>Formula for work</vt:lpstr>
      <vt:lpstr>W=FD</vt:lpstr>
      <vt:lpstr>W=FD</vt:lpstr>
      <vt:lpstr>Simple Machines</vt:lpstr>
      <vt:lpstr>History of Work</vt:lpstr>
      <vt:lpstr>Simple Machines</vt:lpstr>
      <vt:lpstr>The 3 Classes of Levers</vt:lpstr>
      <vt:lpstr>There are 3 classes of levers.</vt:lpstr>
      <vt:lpstr>First Class Lever</vt:lpstr>
      <vt:lpstr>There are 3 classes of levers.</vt:lpstr>
      <vt:lpstr>Second Class Lever</vt:lpstr>
      <vt:lpstr>There are 3 classes of levers.</vt:lpstr>
      <vt:lpstr>Third Class Lever</vt:lpstr>
      <vt:lpstr>There are 3 classes of levers.</vt:lpstr>
      <vt:lpstr>Pulley</vt:lpstr>
      <vt:lpstr>Wheel and Axle</vt:lpstr>
      <vt:lpstr>Wheel and Axle</vt:lpstr>
      <vt:lpstr>Inclined Plane</vt:lpstr>
      <vt:lpstr>Inclined Plane</vt:lpstr>
      <vt:lpstr>Wedge</vt:lpstr>
      <vt:lpstr>Screw</vt:lpstr>
      <vt:lpstr>Inclined Planes</vt:lpstr>
      <vt:lpstr>Compound Machines</vt:lpstr>
      <vt:lpstr>Compound Machines</vt:lpstr>
    </vt:vector>
  </TitlesOfParts>
  <Company>Newport News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Forces &amp;Machines PowerPoint presentation</dc:title>
  <dc:creator>paige.davis</dc:creator>
  <cp:lastModifiedBy>Charity</cp:lastModifiedBy>
  <cp:revision>10</cp:revision>
  <dcterms:created xsi:type="dcterms:W3CDTF">2006-09-26T18:23:38Z</dcterms:created>
  <dcterms:modified xsi:type="dcterms:W3CDTF">2011-02-02T17:27:59Z</dcterms:modified>
</cp:coreProperties>
</file>