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72" r:id="rId3"/>
    <p:sldId id="305" r:id="rId4"/>
    <p:sldId id="273" r:id="rId5"/>
    <p:sldId id="274" r:id="rId6"/>
    <p:sldId id="291" r:id="rId7"/>
    <p:sldId id="276" r:id="rId8"/>
    <p:sldId id="277" r:id="rId9"/>
    <p:sldId id="278" r:id="rId10"/>
    <p:sldId id="280" r:id="rId11"/>
    <p:sldId id="281" r:id="rId12"/>
    <p:sldId id="282" r:id="rId13"/>
    <p:sldId id="283" r:id="rId14"/>
    <p:sldId id="284" r:id="rId15"/>
    <p:sldId id="285" r:id="rId16"/>
    <p:sldId id="286" r:id="rId17"/>
    <p:sldId id="287" r:id="rId18"/>
    <p:sldId id="288" r:id="rId19"/>
    <p:sldId id="257" r:id="rId20"/>
    <p:sldId id="258" r:id="rId21"/>
    <p:sldId id="290" r:id="rId22"/>
    <p:sldId id="259" r:id="rId23"/>
    <p:sldId id="260" r:id="rId24"/>
    <p:sldId id="261" r:id="rId25"/>
    <p:sldId id="262" r:id="rId26"/>
    <p:sldId id="263" r:id="rId27"/>
    <p:sldId id="275" r:id="rId28"/>
    <p:sldId id="295" r:id="rId29"/>
    <p:sldId id="296" r:id="rId30"/>
    <p:sldId id="306" r:id="rId31"/>
    <p:sldId id="264" r:id="rId32"/>
    <p:sldId id="265" r:id="rId33"/>
    <p:sldId id="307" r:id="rId34"/>
    <p:sldId id="308" r:id="rId35"/>
    <p:sldId id="309" r:id="rId36"/>
    <p:sldId id="266" r:id="rId37"/>
    <p:sldId id="310" r:id="rId38"/>
    <p:sldId id="311" r:id="rId39"/>
    <p:sldId id="267" r:id="rId40"/>
    <p:sldId id="313" r:id="rId41"/>
    <p:sldId id="268" r:id="rId42"/>
    <p:sldId id="269" r:id="rId43"/>
    <p:sldId id="301" r:id="rId44"/>
    <p:sldId id="300" r:id="rId45"/>
    <p:sldId id="270" r:id="rId46"/>
    <p:sldId id="302" r:id="rId47"/>
    <p:sldId id="298" r:id="rId48"/>
    <p:sldId id="303" r:id="rId49"/>
    <p:sldId id="297" r:id="rId50"/>
    <p:sldId id="312" r:id="rId51"/>
    <p:sldId id="314" r:id="rId52"/>
    <p:sldId id="315" r:id="rId53"/>
    <p:sldId id="316" r:id="rId54"/>
    <p:sldId id="326" r:id="rId55"/>
    <p:sldId id="320" r:id="rId56"/>
    <p:sldId id="321" r:id="rId57"/>
    <p:sldId id="322" r:id="rId58"/>
    <p:sldId id="323" r:id="rId59"/>
    <p:sldId id="324" r:id="rId60"/>
    <p:sldId id="325" r:id="rId61"/>
    <p:sldId id="327" r:id="rId62"/>
    <p:sldId id="318" r:id="rId63"/>
    <p:sldId id="319" r:id="rId64"/>
    <p:sldId id="328" r:id="rId65"/>
    <p:sldId id="329" r:id="rId66"/>
    <p:sldId id="332" r:id="rId67"/>
    <p:sldId id="331" r:id="rId68"/>
    <p:sldId id="333" r:id="rId69"/>
    <p:sldId id="334" r:id="rId70"/>
    <p:sldId id="335" r:id="rId71"/>
    <p:sldId id="336" r:id="rId72"/>
    <p:sldId id="345" r:id="rId73"/>
    <p:sldId id="337" r:id="rId74"/>
    <p:sldId id="338" r:id="rId75"/>
    <p:sldId id="339" r:id="rId76"/>
    <p:sldId id="340" r:id="rId77"/>
    <p:sldId id="346" r:id="rId78"/>
    <p:sldId id="341" r:id="rId79"/>
    <p:sldId id="344" r:id="rId80"/>
    <p:sldId id="342" r:id="rId81"/>
    <p:sldId id="343" r:id="rId82"/>
    <p:sldId id="348" r:id="rId83"/>
    <p:sldId id="369" r:id="rId84"/>
    <p:sldId id="362" r:id="rId85"/>
    <p:sldId id="351" r:id="rId86"/>
    <p:sldId id="372" r:id="rId87"/>
    <p:sldId id="371" r:id="rId88"/>
    <p:sldId id="363" r:id="rId89"/>
    <p:sldId id="366" r:id="rId90"/>
    <p:sldId id="365" r:id="rId91"/>
    <p:sldId id="367" r:id="rId92"/>
    <p:sldId id="370" r:id="rId93"/>
    <p:sldId id="368" r:id="rId94"/>
    <p:sldId id="352" r:id="rId95"/>
    <p:sldId id="353" r:id="rId96"/>
    <p:sldId id="354" r:id="rId97"/>
    <p:sldId id="349" r:id="rId98"/>
    <p:sldId id="350" r:id="rId99"/>
    <p:sldId id="361" r:id="rId100"/>
    <p:sldId id="355" r:id="rId101"/>
    <p:sldId id="356" r:id="rId102"/>
    <p:sldId id="357" r:id="rId103"/>
    <p:sldId id="358" r:id="rId104"/>
    <p:sldId id="359" r:id="rId105"/>
    <p:sldId id="360"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379D9"/>
    <a:srgbClr val="FE00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94718" autoAdjust="0"/>
  </p:normalViewPr>
  <p:slideViewPr>
    <p:cSldViewPr>
      <p:cViewPr varScale="1">
        <p:scale>
          <a:sx n="75" d="100"/>
          <a:sy n="75" d="100"/>
        </p:scale>
        <p:origin x="-10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CE7F1-04CE-4C43-AA38-9CCFF2A0D3F3}" type="datetimeFigureOut">
              <a:rPr lang="en-US" smtClean="0"/>
              <a:pPr/>
              <a:t>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91603-292E-4B59-BAE4-2C5B18A7F2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42737-02FE-4CF5-893D-E737664ED28B}" type="slidenum">
              <a:rPr lang="en-GB"/>
              <a:pPr/>
              <a:t>2</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B60F1-BED9-4B74-83FF-6B5C5FBE6130}" type="slidenum">
              <a:rPr lang="en-GB"/>
              <a:pPr/>
              <a:t>37</a:t>
            </a:fld>
            <a:endParaRPr lang="en-GB"/>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A2E85-99C0-4172-8192-4303ECFD5947}" type="slidenum">
              <a:rPr lang="en-GB"/>
              <a:pPr/>
              <a:t>38</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AEA13-117B-4C36-923C-159128CBBAC7}" type="slidenum">
              <a:rPr lang="en-US"/>
              <a:pPr/>
              <a:t>43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C4BF7-BC9F-4108-A00A-E5290ED76F02}" type="slidenum">
              <a:rPr lang="en-US"/>
              <a:pPr/>
              <a:t>44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4DA2B-9305-46BA-BDC7-3F1840AC07A8}" type="slidenum">
              <a:rPr lang="en-US"/>
              <a:pPr/>
              <a:t>46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21DF1-A91F-4BB0-9DDD-EE1F4A8DCD5C}" type="slidenum">
              <a:rPr lang="en-US"/>
              <a:pPr/>
              <a:t>47</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318AC-8941-4D32-9433-FD2530525F1B}" type="slidenum">
              <a:rPr lang="en-US"/>
              <a:pPr/>
              <a:t>48</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C879-563A-4C3A-9E4F-8CFE8AF3D0DC}" type="slidenum">
              <a:rPr lang="en-US"/>
              <a:pPr/>
              <a:t>49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12B4E-CB3B-4BFE-8C03-B203B421F8FF}" type="slidenum">
              <a:rPr lang="en-GB"/>
              <a:pPr/>
              <a:t>50</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15C6E-DD5B-4223-B357-4816F859E4E2}" type="slidenum">
              <a:rPr lang="en-GB"/>
              <a:pPr/>
              <a:t>72</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002F7-67EC-47A1-B2F8-BFB6FCD94F1D}" type="slidenum">
              <a:rPr lang="en-GB"/>
              <a:pPr/>
              <a:t>3</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61074-A9B1-4464-AC0D-71D0265F93A8}" type="slidenum">
              <a:rPr lang="en-GB"/>
              <a:pPr/>
              <a:t>77</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C7EBB-7180-4048-8EA1-D7CF0718BFC9}" type="slidenum">
              <a:rPr lang="en-US"/>
              <a:pPr/>
              <a:t>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620E3-DA5D-45B9-A9C0-6372BBBE5F20}" type="slidenum">
              <a:rPr lang="en-US"/>
              <a:pPr/>
              <a:t>28</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26CC1-1CD1-4C14-B155-38273DB105E8}" type="slidenum">
              <a:rPr lang="en-US"/>
              <a:pPr/>
              <a:t>29</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8D1B-AAE7-44DE-BE0C-729D3D190DF2}" type="slidenum">
              <a:rPr lang="en-GB"/>
              <a:pPr/>
              <a:t>30</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1263B-8012-4475-83A5-278845BFD87A}" type="slidenum">
              <a:rPr lang="en-GB"/>
              <a:pPr/>
              <a:t>33</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3EEC6-8D5C-45D6-899F-BBD125AC9BE5}" type="slidenum">
              <a:rPr lang="en-GB"/>
              <a:pPr/>
              <a:t>34</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A29DD-568D-462D-8B7C-B3E93F13F191}" type="slidenum">
              <a:rPr lang="en-GB"/>
              <a:pPr/>
              <a:t>35</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2F6EF-85FF-43BD-A876-FE180AD079F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2F6EF-85FF-43BD-A876-FE180AD079F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2F6EF-85FF-43BD-A876-FE180AD079F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7A53EF7-BB82-4434-9DA4-8F0D51356F5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2F6EF-85FF-43BD-A876-FE180AD079F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2F6EF-85FF-43BD-A876-FE180AD079F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2F6EF-85FF-43BD-A876-FE180AD079F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2F6EF-85FF-43BD-A876-FE180AD079F9}" type="datetimeFigureOut">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2F6EF-85FF-43BD-A876-FE180AD079F9}" type="datetimeFigureOut">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2F6EF-85FF-43BD-A876-FE180AD079F9}" type="datetimeFigureOut">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2F6EF-85FF-43BD-A876-FE180AD079F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2F6EF-85FF-43BD-A876-FE180AD079F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49001-1E93-4B79-BE31-80F7DB737E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2F6EF-85FF-43BD-A876-FE180AD079F9}" type="datetimeFigureOut">
              <a:rPr lang="en-US" smtClean="0"/>
              <a:pPr/>
              <a:t>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49001-1E93-4B79-BE31-80F7DB737E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watch?v=MgVPLNu_S-w"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ngravers MT" pitchFamily="18" charset="0"/>
              </a:rPr>
              <a:t>Internal Balance</a:t>
            </a:r>
            <a:endParaRPr lang="en-US" dirty="0">
              <a:latin typeface="Engravers MT"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artery"/>
          <p:cNvPicPr>
            <a:picLocks noChangeAspect="1" noChangeArrowheads="1"/>
          </p:cNvPicPr>
          <p:nvPr/>
        </p:nvPicPr>
        <p:blipFill>
          <a:blip r:embed="rId2" cstate="print"/>
          <a:srcRect/>
          <a:stretch>
            <a:fillRect/>
          </a:stretch>
        </p:blipFill>
        <p:spPr bwMode="auto">
          <a:xfrm>
            <a:off x="1295400" y="1143000"/>
            <a:ext cx="6096000" cy="2595563"/>
          </a:xfrm>
          <a:prstGeom prst="rect">
            <a:avLst/>
          </a:prstGeom>
          <a:noFill/>
        </p:spPr>
      </p:pic>
      <p:sp>
        <p:nvSpPr>
          <p:cNvPr id="46087" name="Text Box 7"/>
          <p:cNvSpPr txBox="1">
            <a:spLocks noChangeArrowheads="1"/>
          </p:cNvSpPr>
          <p:nvPr/>
        </p:nvSpPr>
        <p:spPr bwMode="auto">
          <a:xfrm>
            <a:off x="1143000" y="3962400"/>
            <a:ext cx="6858000" cy="1370013"/>
          </a:xfrm>
          <a:prstGeom prst="rect">
            <a:avLst/>
          </a:prstGeom>
          <a:noFill/>
          <a:ln w="9525">
            <a:noFill/>
            <a:miter lim="800000"/>
            <a:headEnd/>
            <a:tailEnd/>
          </a:ln>
          <a:effectLst/>
        </p:spPr>
        <p:txBody>
          <a:bodyPr>
            <a:spAutoFit/>
          </a:bodyPr>
          <a:lstStyle/>
          <a:p>
            <a:pPr algn="ctr">
              <a:spcBef>
                <a:spcPct val="50000"/>
              </a:spcBef>
            </a:pPr>
            <a:r>
              <a:rPr lang="en-US" sz="2400"/>
              <a:t>Have strong, muscular walls</a:t>
            </a:r>
          </a:p>
          <a:p>
            <a:pPr algn="ctr">
              <a:spcBef>
                <a:spcPct val="50000"/>
              </a:spcBef>
            </a:pPr>
            <a:r>
              <a:rPr lang="en-US" sz="2400"/>
              <a:t>The inner layer is very smooth so that the blood can flow easily </a:t>
            </a:r>
          </a:p>
        </p:txBody>
      </p:sp>
      <p:sp>
        <p:nvSpPr>
          <p:cNvPr id="5" name="TextBox 4"/>
          <p:cNvSpPr txBox="1"/>
          <p:nvPr/>
        </p:nvSpPr>
        <p:spPr>
          <a:xfrm>
            <a:off x="3657600" y="304800"/>
            <a:ext cx="3108543" cy="615553"/>
          </a:xfrm>
          <a:prstGeom prst="rect">
            <a:avLst/>
          </a:prstGeom>
          <a:noFill/>
        </p:spPr>
        <p:txBody>
          <a:bodyPr wrap="none" rtlCol="0">
            <a:spAutoFit/>
          </a:bodyPr>
          <a:lstStyle/>
          <a:p>
            <a:r>
              <a:rPr lang="en-US" sz="3400" dirty="0" smtClean="0">
                <a:solidFill>
                  <a:srgbClr val="FFFF00"/>
                </a:solidFill>
                <a:latin typeface="Engravers MT" pitchFamily="18" charset="0"/>
              </a:rPr>
              <a:t>Arteries</a:t>
            </a:r>
            <a:endParaRPr lang="en-US" sz="34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914400"/>
            <a:ext cx="7772400" cy="1470025"/>
          </a:xfrm>
        </p:spPr>
        <p:txBody>
          <a:bodyPr/>
          <a:lstStyle/>
          <a:p>
            <a:r>
              <a:rPr lang="en-US"/>
              <a:t>Describe the functions of a person's urinary system </a:t>
            </a:r>
          </a:p>
        </p:txBody>
      </p:sp>
      <p:sp>
        <p:nvSpPr>
          <p:cNvPr id="4099" name="Rectangle 3"/>
          <p:cNvSpPr>
            <a:spLocks noGrp="1" noChangeArrowheads="1"/>
          </p:cNvSpPr>
          <p:nvPr>
            <p:ph type="subTitle" idx="1"/>
          </p:nvPr>
        </p:nvSpPr>
        <p:spPr/>
        <p:txBody>
          <a:bodyPr/>
          <a:lstStyle/>
          <a:p>
            <a:r>
              <a:rPr lang="en-US"/>
              <a:t>Rids the body of wastes, control blood volume, balances salts &amp; water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914400"/>
            <a:ext cx="7772400" cy="1470025"/>
          </a:xfrm>
        </p:spPr>
        <p:txBody>
          <a:bodyPr>
            <a:normAutofit fontScale="90000"/>
          </a:bodyPr>
          <a:lstStyle/>
          <a:p>
            <a:r>
              <a:rPr lang="en-US" sz="4000"/>
              <a:t>Explain how the kidneys remove wastes and keep fluids and salts in balance </a:t>
            </a:r>
          </a:p>
        </p:txBody>
      </p:sp>
      <p:sp>
        <p:nvSpPr>
          <p:cNvPr id="5123" name="Rectangle 3"/>
          <p:cNvSpPr>
            <a:spLocks noGrp="1" noChangeArrowheads="1"/>
          </p:cNvSpPr>
          <p:nvPr>
            <p:ph type="subTitle" idx="1"/>
          </p:nvPr>
        </p:nvSpPr>
        <p:spPr>
          <a:xfrm>
            <a:off x="1143000" y="3505200"/>
            <a:ext cx="6858000" cy="2362200"/>
          </a:xfrm>
        </p:spPr>
        <p:txBody>
          <a:bodyPr/>
          <a:lstStyle/>
          <a:p>
            <a:r>
              <a:rPr lang="en-US"/>
              <a:t>Kidneys filter the blood to remove extra wastes, sugar, water, and salt.  Sugar, water, and salt still needed by the body is returned to the blood.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914400"/>
            <a:ext cx="7772400" cy="1470025"/>
          </a:xfrm>
        </p:spPr>
        <p:txBody>
          <a:bodyPr>
            <a:normAutofit fontScale="90000"/>
          </a:bodyPr>
          <a:lstStyle/>
          <a:p>
            <a:r>
              <a:rPr lang="en-US" sz="4000"/>
              <a:t>Describe what happens when the urinary system does not function properly. </a:t>
            </a:r>
          </a:p>
        </p:txBody>
      </p:sp>
      <p:sp>
        <p:nvSpPr>
          <p:cNvPr id="6147" name="Rectangle 3"/>
          <p:cNvSpPr>
            <a:spLocks noGrp="1" noChangeArrowheads="1"/>
          </p:cNvSpPr>
          <p:nvPr>
            <p:ph type="subTitle" idx="1"/>
          </p:nvPr>
        </p:nvSpPr>
        <p:spPr>
          <a:xfrm>
            <a:off x="762000" y="3352800"/>
            <a:ext cx="7696200" cy="2971800"/>
          </a:xfrm>
        </p:spPr>
        <p:txBody>
          <a:bodyPr/>
          <a:lstStyle/>
          <a:p>
            <a:r>
              <a:rPr lang="en-US"/>
              <a:t>Wastes are not removed.  This causes the destruction of cells. Water not removed causes swellings and too much water around the heart.  Slats that are not taken away can cause organ damage.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914400"/>
            <a:ext cx="7772400" cy="1470025"/>
          </a:xfrm>
        </p:spPr>
        <p:txBody>
          <a:bodyPr/>
          <a:lstStyle/>
          <a:p>
            <a:r>
              <a:rPr lang="en-US"/>
              <a:t>Compare the excretory system and urinary system </a:t>
            </a:r>
          </a:p>
        </p:txBody>
      </p:sp>
      <p:sp>
        <p:nvSpPr>
          <p:cNvPr id="7171" name="Rectangle 3"/>
          <p:cNvSpPr>
            <a:spLocks noGrp="1" noChangeArrowheads="1"/>
          </p:cNvSpPr>
          <p:nvPr>
            <p:ph type="subTitle" idx="1"/>
          </p:nvPr>
        </p:nvSpPr>
        <p:spPr>
          <a:xfrm>
            <a:off x="838200" y="3352800"/>
            <a:ext cx="7467600" cy="2590800"/>
          </a:xfrm>
        </p:spPr>
        <p:txBody>
          <a:bodyPr/>
          <a:lstStyle/>
          <a:p>
            <a:r>
              <a:rPr lang="en-US"/>
              <a:t>The excretory system is made of all body organs that get rid of wastes.  The urinary system is made of organs that produce urine as a waste.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914400"/>
            <a:ext cx="7772400" cy="1470025"/>
          </a:xfrm>
        </p:spPr>
        <p:txBody>
          <a:bodyPr/>
          <a:lstStyle/>
          <a:p>
            <a:r>
              <a:rPr lang="en-US" sz="4000"/>
              <a:t>How is your urinary system similar to a water-purification system?</a:t>
            </a:r>
          </a:p>
        </p:txBody>
      </p:sp>
      <p:sp>
        <p:nvSpPr>
          <p:cNvPr id="8195" name="Rectangle 3"/>
          <p:cNvSpPr>
            <a:spLocks noGrp="1" noChangeArrowheads="1"/>
          </p:cNvSpPr>
          <p:nvPr>
            <p:ph type="subTitle" idx="1"/>
          </p:nvPr>
        </p:nvSpPr>
        <p:spPr/>
        <p:txBody>
          <a:bodyPr/>
          <a:lstStyle/>
          <a:p>
            <a:r>
              <a:rPr lang="en-US"/>
              <a:t>It serves as a filter to screen out harmful materials and helps get rid of wastes in the blood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914400"/>
            <a:ext cx="7772400" cy="1470025"/>
          </a:xfrm>
        </p:spPr>
        <p:txBody>
          <a:bodyPr/>
          <a:lstStyle/>
          <a:p>
            <a:r>
              <a:rPr lang="en-US" sz="4000"/>
              <a:t>When you drink a lot of water, you also need to urinate often. Why? </a:t>
            </a:r>
          </a:p>
        </p:txBody>
      </p:sp>
      <p:sp>
        <p:nvSpPr>
          <p:cNvPr id="9219" name="Rectangle 3"/>
          <p:cNvSpPr>
            <a:spLocks noGrp="1" noChangeArrowheads="1"/>
          </p:cNvSpPr>
          <p:nvPr>
            <p:ph type="subTitle" idx="1"/>
          </p:nvPr>
        </p:nvSpPr>
        <p:spPr>
          <a:xfrm>
            <a:off x="1295400" y="3733800"/>
            <a:ext cx="6781800" cy="2286000"/>
          </a:xfrm>
        </p:spPr>
        <p:txBody>
          <a:bodyPr/>
          <a:lstStyle/>
          <a:p>
            <a:r>
              <a:rPr lang="en-US"/>
              <a:t>The job of the kidneys is to eliminate excess water and wastes. If you drink more than your body needs, it is eliminated by the urinary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3000" dirty="0">
                <a:solidFill>
                  <a:srgbClr val="FFFF00"/>
                </a:solidFill>
                <a:latin typeface="Engravers MT" pitchFamily="18" charset="0"/>
              </a:rPr>
              <a:t>Capillaries</a:t>
            </a:r>
          </a:p>
        </p:txBody>
      </p:sp>
      <p:sp>
        <p:nvSpPr>
          <p:cNvPr id="19459" name="Rectangle 3"/>
          <p:cNvSpPr>
            <a:spLocks noGrp="1" noChangeArrowheads="1"/>
          </p:cNvSpPr>
          <p:nvPr>
            <p:ph type="body" idx="1"/>
          </p:nvPr>
        </p:nvSpPr>
        <p:spPr/>
        <p:txBody>
          <a:bodyPr/>
          <a:lstStyle/>
          <a:p>
            <a:pPr>
              <a:buFont typeface="Wingdings" pitchFamily="2" charset="2"/>
              <a:buChar char="Ø"/>
            </a:pPr>
            <a:r>
              <a:rPr lang="en-US" dirty="0"/>
              <a:t>Very thin</a:t>
            </a:r>
          </a:p>
          <a:p>
            <a:pPr>
              <a:buFont typeface="Wingdings" pitchFamily="2" charset="2"/>
              <a:buChar char="Ø"/>
            </a:pPr>
            <a:r>
              <a:rPr lang="en-US" dirty="0"/>
              <a:t>Only one cell thick</a:t>
            </a:r>
          </a:p>
          <a:p>
            <a:pPr>
              <a:buFont typeface="Wingdings" pitchFamily="2" charset="2"/>
              <a:buChar char="Ø"/>
            </a:pPr>
            <a:r>
              <a:rPr lang="en-US" dirty="0"/>
              <a:t>Connect arteries &amp; veins</a:t>
            </a:r>
          </a:p>
          <a:p>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Capillaries</a:t>
            </a:r>
          </a:p>
        </p:txBody>
      </p:sp>
      <p:sp>
        <p:nvSpPr>
          <p:cNvPr id="39939" name="Rectangle 3"/>
          <p:cNvSpPr>
            <a:spLocks noGrp="1" noChangeArrowheads="1"/>
          </p:cNvSpPr>
          <p:nvPr>
            <p:ph type="body" idx="1"/>
          </p:nvPr>
        </p:nvSpPr>
        <p:spPr/>
        <p:txBody>
          <a:bodyPr/>
          <a:lstStyle/>
          <a:p>
            <a:pPr>
              <a:buFont typeface="Wingdings" pitchFamily="2" charset="2"/>
              <a:buChar char="Ø"/>
            </a:pPr>
            <a:r>
              <a:rPr lang="en-US" dirty="0"/>
              <a:t>Food and oxygen released to the body cells </a:t>
            </a:r>
          </a:p>
          <a:p>
            <a:pPr>
              <a:buFont typeface="Wingdings" pitchFamily="2" charset="2"/>
              <a:buChar char="Ø"/>
            </a:pPr>
            <a:r>
              <a:rPr lang="en-US" dirty="0"/>
              <a:t>Carbon dioxide and other waste products returned to the bloodstream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The capillaries connect an artery to a vein."/>
          <p:cNvPicPr>
            <a:picLocks noChangeAspect="1" noChangeArrowheads="1"/>
          </p:cNvPicPr>
          <p:nvPr/>
        </p:nvPicPr>
        <p:blipFill>
          <a:blip r:embed="rId2" cstate="print"/>
          <a:srcRect/>
          <a:stretch>
            <a:fillRect/>
          </a:stretch>
        </p:blipFill>
        <p:spPr bwMode="auto">
          <a:xfrm>
            <a:off x="914400" y="1066800"/>
            <a:ext cx="7315200" cy="4356100"/>
          </a:xfrm>
          <a:prstGeom prst="rect">
            <a:avLst/>
          </a:prstGeom>
          <a:noFill/>
        </p:spPr>
      </p:pic>
      <p:sp>
        <p:nvSpPr>
          <p:cNvPr id="20486" name="Text Box 6"/>
          <p:cNvSpPr txBox="1">
            <a:spLocks noChangeArrowheads="1"/>
          </p:cNvSpPr>
          <p:nvPr/>
        </p:nvSpPr>
        <p:spPr bwMode="auto">
          <a:xfrm>
            <a:off x="457200" y="5867400"/>
            <a:ext cx="67056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capillaries"/>
          <p:cNvPicPr>
            <a:picLocks noChangeAspect="1" noChangeArrowheads="1"/>
          </p:cNvPicPr>
          <p:nvPr/>
        </p:nvPicPr>
        <p:blipFill>
          <a:blip r:embed="rId2" cstate="print"/>
          <a:srcRect/>
          <a:stretch>
            <a:fillRect/>
          </a:stretch>
        </p:blipFill>
        <p:spPr bwMode="auto">
          <a:xfrm>
            <a:off x="838200" y="609600"/>
            <a:ext cx="7696200" cy="46593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illu_capillary_microcirculation"/>
          <p:cNvPicPr>
            <a:picLocks noChangeAspect="1" noChangeArrowheads="1"/>
          </p:cNvPicPr>
          <p:nvPr/>
        </p:nvPicPr>
        <p:blipFill>
          <a:blip r:embed="rId2" cstate="print"/>
          <a:srcRect/>
          <a:stretch>
            <a:fillRect/>
          </a:stretch>
        </p:blipFill>
        <p:spPr bwMode="auto">
          <a:xfrm>
            <a:off x="1219200" y="635000"/>
            <a:ext cx="6553200" cy="5461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vein"/>
          <p:cNvPicPr>
            <a:picLocks noChangeAspect="1" noChangeArrowheads="1"/>
          </p:cNvPicPr>
          <p:nvPr/>
        </p:nvPicPr>
        <p:blipFill>
          <a:blip r:embed="rId2" cstate="print"/>
          <a:srcRect/>
          <a:stretch>
            <a:fillRect/>
          </a:stretch>
        </p:blipFill>
        <p:spPr bwMode="auto">
          <a:xfrm>
            <a:off x="1828800" y="1371600"/>
            <a:ext cx="5715000" cy="2432050"/>
          </a:xfrm>
          <a:prstGeom prst="rect">
            <a:avLst/>
          </a:prstGeom>
          <a:noFill/>
        </p:spPr>
      </p:pic>
      <p:sp>
        <p:nvSpPr>
          <p:cNvPr id="45063" name="Text Box 7"/>
          <p:cNvSpPr txBox="1">
            <a:spLocks noChangeArrowheads="1"/>
          </p:cNvSpPr>
          <p:nvPr/>
        </p:nvSpPr>
        <p:spPr bwMode="auto">
          <a:xfrm>
            <a:off x="1371600" y="3962400"/>
            <a:ext cx="6705600" cy="830997"/>
          </a:xfrm>
          <a:prstGeom prst="rect">
            <a:avLst/>
          </a:prstGeom>
          <a:noFill/>
          <a:ln w="9525">
            <a:noFill/>
            <a:miter lim="800000"/>
            <a:headEnd/>
            <a:tailEnd/>
          </a:ln>
          <a:effectLst/>
        </p:spPr>
        <p:txBody>
          <a:bodyPr>
            <a:spAutoFit/>
          </a:bodyPr>
          <a:lstStyle/>
          <a:p>
            <a:pPr algn="ctr">
              <a:spcBef>
                <a:spcPct val="50000"/>
              </a:spcBef>
            </a:pPr>
            <a:r>
              <a:rPr lang="en-US" sz="2400" dirty="0" smtClean="0"/>
              <a:t>Veins contain valves that only allow blood to flow in one direction (just like the heart)!</a:t>
            </a:r>
            <a:endParaRPr lang="en-US" sz="2400" dirty="0"/>
          </a:p>
        </p:txBody>
      </p:sp>
      <p:sp>
        <p:nvSpPr>
          <p:cNvPr id="5" name="TextBox 4"/>
          <p:cNvSpPr txBox="1"/>
          <p:nvPr/>
        </p:nvSpPr>
        <p:spPr>
          <a:xfrm>
            <a:off x="3352800" y="228600"/>
            <a:ext cx="2127505" cy="677108"/>
          </a:xfrm>
          <a:prstGeom prst="rect">
            <a:avLst/>
          </a:prstGeom>
          <a:noFill/>
        </p:spPr>
        <p:txBody>
          <a:bodyPr wrap="none" rtlCol="0">
            <a:spAutoFit/>
          </a:bodyPr>
          <a:lstStyle/>
          <a:p>
            <a:r>
              <a:rPr lang="en-US" sz="3800" dirty="0" smtClean="0">
                <a:solidFill>
                  <a:srgbClr val="FFFF00"/>
                </a:solidFill>
                <a:latin typeface="Engravers MT" pitchFamily="18" charset="0"/>
              </a:rPr>
              <a:t>veins</a:t>
            </a:r>
            <a:endParaRPr lang="en-US" sz="38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arteries"/>
          <p:cNvPicPr>
            <a:picLocks noChangeAspect="1" noChangeArrowheads="1"/>
          </p:cNvPicPr>
          <p:nvPr/>
        </p:nvPicPr>
        <p:blipFill>
          <a:blip r:embed="rId2" cstate="print"/>
          <a:srcRect/>
          <a:stretch>
            <a:fillRect/>
          </a:stretch>
        </p:blipFill>
        <p:spPr bwMode="auto">
          <a:xfrm>
            <a:off x="685800" y="457200"/>
            <a:ext cx="7467600" cy="4683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800" dirty="0">
                <a:solidFill>
                  <a:srgbClr val="FFFF00"/>
                </a:solidFill>
                <a:latin typeface="Engravers MT" pitchFamily="18" charset="0"/>
              </a:rPr>
              <a:t>Veins</a:t>
            </a:r>
          </a:p>
        </p:txBody>
      </p:sp>
      <p:sp>
        <p:nvSpPr>
          <p:cNvPr id="21507" name="Rectangle 3"/>
          <p:cNvSpPr>
            <a:spLocks noGrp="1" noChangeArrowheads="1"/>
          </p:cNvSpPr>
          <p:nvPr>
            <p:ph type="body" idx="1"/>
          </p:nvPr>
        </p:nvSpPr>
        <p:spPr/>
        <p:txBody>
          <a:bodyPr/>
          <a:lstStyle/>
          <a:p>
            <a:pPr>
              <a:buFont typeface="Wingdings" pitchFamily="2" charset="2"/>
              <a:buChar char="Ø"/>
            </a:pPr>
            <a:r>
              <a:rPr lang="en-US" dirty="0"/>
              <a:t>Carry blood to the heart</a:t>
            </a:r>
          </a:p>
          <a:p>
            <a:pPr>
              <a:buFont typeface="Wingdings" pitchFamily="2" charset="2"/>
              <a:buChar char="Ø"/>
            </a:pPr>
            <a:r>
              <a:rPr lang="en-US" dirty="0"/>
              <a:t>Receive blood from the capillaries</a:t>
            </a:r>
          </a:p>
          <a:p>
            <a:pPr>
              <a:buFont typeface="Wingdings" pitchFamily="2" charset="2"/>
              <a:buChar char="Ø"/>
            </a:pPr>
            <a:r>
              <a:rPr lang="en-US" dirty="0"/>
              <a:t>Transport waste-rich/ oxygen-poor blood back to the lungs and heart </a:t>
            </a:r>
          </a:p>
          <a:p>
            <a:pPr>
              <a:buFont typeface="Wingdings" pitchFamily="2" charset="2"/>
              <a:buChar char="Ø"/>
            </a:pPr>
            <a:r>
              <a:rPr lang="en-US" dirty="0"/>
              <a:t>Valves are located inside the veins </a:t>
            </a:r>
          </a:p>
          <a:p>
            <a:pPr>
              <a:buFont typeface="Wingdings" pitchFamily="2" charset="2"/>
              <a:buChar char="Ø"/>
            </a:pPr>
            <a:r>
              <a:rPr lang="en-US" dirty="0"/>
              <a:t>Allow blood to move in one direction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solidFill>
                  <a:srgbClr val="FFFF00"/>
                </a:solidFill>
                <a:latin typeface="Engravers MT" pitchFamily="18" charset="0"/>
              </a:rPr>
              <a:t>The Structure of the Heart</a:t>
            </a:r>
            <a:endParaRPr lang="en-US" sz="3800"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The heart is actually a muscle</a:t>
            </a:r>
          </a:p>
          <a:p>
            <a:pPr lvl="1">
              <a:buFont typeface="Wingdings" pitchFamily="2" charset="2"/>
              <a:buChar char="Ø"/>
            </a:pPr>
            <a:r>
              <a:rPr lang="en-US" dirty="0" smtClean="0"/>
              <a:t>It should be approximately the size of your fist</a:t>
            </a:r>
          </a:p>
          <a:p>
            <a:pPr lvl="1">
              <a:buFont typeface="Wingdings" pitchFamily="2" charset="2"/>
              <a:buChar char="Ø"/>
            </a:pPr>
            <a:r>
              <a:rPr lang="en-US" dirty="0" smtClean="0"/>
              <a:t>Your heart beats approximately 70-80 beats each minute at rest (consciously)  (average for healthy people) </a:t>
            </a:r>
          </a:p>
          <a:p>
            <a:pPr lvl="1">
              <a:buFont typeface="Wingdings" pitchFamily="2" charset="2"/>
              <a:buChar char="Ø"/>
            </a:pPr>
            <a:r>
              <a:rPr lang="en-US" dirty="0" smtClean="0"/>
              <a:t>When you exercise it beats faster- because your body needs more oxygen</a:t>
            </a:r>
          </a:p>
          <a:p>
            <a:pPr lvl="1">
              <a:buFont typeface="Wingdings" pitchFamily="2" charset="2"/>
              <a:buChar char="Ø"/>
            </a:pPr>
            <a:r>
              <a:rPr lang="en-US" dirty="0" smtClean="0"/>
              <a:t>When asleep your heart rate slows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971550" y="1196975"/>
            <a:ext cx="7488238" cy="6380163"/>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FF00FF"/>
                  </a:solidFill>
                  <a:round/>
                  <a:headEnd/>
                  <a:tailEnd/>
                </a:ln>
                <a:solidFill>
                  <a:srgbClr val="FFFF00"/>
                </a:solidFill>
                <a:latin typeface="Arial Black"/>
              </a:rPr>
              <a:t>Circulatory System</a:t>
            </a:r>
          </a:p>
        </p:txBody>
      </p:sp>
      <p:pic>
        <p:nvPicPr>
          <p:cNvPr id="2057" name="Picture 9" descr="ciculatory"/>
          <p:cNvPicPr>
            <a:picLocks noChangeAspect="1" noChangeArrowheads="1"/>
          </p:cNvPicPr>
          <p:nvPr/>
        </p:nvPicPr>
        <p:blipFill>
          <a:blip r:embed="rId3" cstate="print"/>
          <a:srcRect/>
          <a:stretch>
            <a:fillRect/>
          </a:stretch>
        </p:blipFill>
        <p:spPr bwMode="auto">
          <a:xfrm>
            <a:off x="3492500" y="1700213"/>
            <a:ext cx="2219325" cy="4746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rgbClr val="FFFF00"/>
                </a:solidFill>
                <a:latin typeface="Engravers MT" pitchFamily="18" charset="0"/>
              </a:rPr>
              <a:t>The Structure of the heart</a:t>
            </a:r>
            <a:endParaRPr lang="en-US" sz="3400" dirty="0">
              <a:solidFill>
                <a:srgbClr val="FFFF00"/>
              </a:solidFill>
              <a:latin typeface="Engravers MT"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The human heart has 4 chambers:</a:t>
            </a:r>
          </a:p>
          <a:p>
            <a:pPr lvl="1">
              <a:buFont typeface="Wingdings" pitchFamily="2" charset="2"/>
              <a:buChar char="Ø"/>
            </a:pPr>
            <a:r>
              <a:rPr lang="en-US" dirty="0" smtClean="0"/>
              <a:t>2 atria- top of the heart; thin-walled chambers</a:t>
            </a:r>
          </a:p>
          <a:p>
            <a:pPr lvl="2">
              <a:buFont typeface="Wingdings" pitchFamily="2" charset="2"/>
              <a:buChar char="Ø"/>
            </a:pPr>
            <a:r>
              <a:rPr lang="en-US" dirty="0" smtClean="0"/>
              <a:t>Left atrium</a:t>
            </a:r>
          </a:p>
          <a:p>
            <a:pPr lvl="2">
              <a:buFont typeface="Wingdings" pitchFamily="2" charset="2"/>
              <a:buChar char="Ø"/>
            </a:pPr>
            <a:r>
              <a:rPr lang="en-US" dirty="0" smtClean="0"/>
              <a:t>Right atrium</a:t>
            </a:r>
          </a:p>
          <a:p>
            <a:pPr lvl="1">
              <a:buFont typeface="Wingdings" pitchFamily="2" charset="2"/>
              <a:buChar char="Ø"/>
            </a:pPr>
            <a:r>
              <a:rPr lang="en-US" dirty="0" smtClean="0"/>
              <a:t>2 ventricles- bottom of the heart; thick-walled chambers</a:t>
            </a:r>
          </a:p>
          <a:p>
            <a:pPr lvl="2">
              <a:buFont typeface="Wingdings" pitchFamily="2" charset="2"/>
              <a:buChar char="Ø"/>
            </a:pPr>
            <a:r>
              <a:rPr lang="en-US" dirty="0" smtClean="0"/>
              <a:t>Left ventricle  </a:t>
            </a:r>
          </a:p>
          <a:p>
            <a:pPr lvl="2">
              <a:buFont typeface="Wingdings" pitchFamily="2" charset="2"/>
              <a:buChar char="Ø"/>
            </a:pPr>
            <a:r>
              <a:rPr lang="en-US" dirty="0" smtClean="0"/>
              <a:t>right ventricle</a:t>
            </a:r>
          </a:p>
          <a:p>
            <a:pPr lvl="1">
              <a:buFont typeface="Wingdings" pitchFamily="2" charset="2"/>
              <a:buChar char="Ø"/>
            </a:pPr>
            <a:r>
              <a:rPr lang="en-US" dirty="0" smtClean="0"/>
              <a:t>Septum- thick wall separating the left and right sides of the heart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heartdiagram"/>
          <p:cNvPicPr>
            <a:picLocks noChangeAspect="1" noChangeArrowheads="1"/>
          </p:cNvPicPr>
          <p:nvPr/>
        </p:nvPicPr>
        <p:blipFill>
          <a:blip r:embed="rId2" cstate="print"/>
          <a:srcRect/>
          <a:stretch>
            <a:fillRect/>
          </a:stretch>
        </p:blipFill>
        <p:spPr bwMode="auto">
          <a:xfrm>
            <a:off x="1828800" y="457200"/>
            <a:ext cx="5867400" cy="5503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solidFill>
                  <a:srgbClr val="FFFF00"/>
                </a:solidFill>
                <a:latin typeface="Engravers MT" pitchFamily="18" charset="0"/>
              </a:rPr>
              <a:t>The Structure of the Heart </a:t>
            </a:r>
            <a:endParaRPr lang="en-US" sz="3800"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There are valves separating the atria and ventricles</a:t>
            </a:r>
          </a:p>
          <a:p>
            <a:pPr lvl="1">
              <a:buFont typeface="Wingdings" pitchFamily="2" charset="2"/>
              <a:buChar char="Ø"/>
            </a:pPr>
            <a:r>
              <a:rPr lang="en-US" b="1" dirty="0" smtClean="0"/>
              <a:t>Atrioventricular valves- </a:t>
            </a:r>
            <a:r>
              <a:rPr lang="en-US" dirty="0" smtClean="0"/>
              <a:t>flaps of tissue separating the atrium from the ventricle</a:t>
            </a:r>
          </a:p>
          <a:p>
            <a:pPr lvl="2">
              <a:buFont typeface="Wingdings" pitchFamily="2" charset="2"/>
              <a:buChar char="Ø"/>
            </a:pPr>
            <a:r>
              <a:rPr lang="en-US" dirty="0" smtClean="0"/>
              <a:t>One way valves, meaning that there can be no back flow (blood flows into the ventricle and cannot flow back into the atrium)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solidFill>
                  <a:srgbClr val="FFFF00"/>
                </a:solidFill>
                <a:latin typeface="Engravers MT" pitchFamily="18" charset="0"/>
              </a:rPr>
              <a:t>The Structure of the Heart</a:t>
            </a:r>
            <a:endParaRPr lang="en-US" sz="3800" dirty="0">
              <a:solidFill>
                <a:srgbClr val="FFFF00"/>
              </a:solidFill>
              <a:latin typeface="Engravers MT" pitchFamily="18" charset="0"/>
            </a:endParaRPr>
          </a:p>
        </p:txBody>
      </p:sp>
      <p:sp>
        <p:nvSpPr>
          <p:cNvPr id="3" name="Content Placeholder 2"/>
          <p:cNvSpPr>
            <a:spLocks noGrp="1"/>
          </p:cNvSpPr>
          <p:nvPr>
            <p:ph idx="1"/>
          </p:nvPr>
        </p:nvSpPr>
        <p:spPr/>
        <p:txBody>
          <a:bodyPr/>
          <a:lstStyle/>
          <a:p>
            <a:r>
              <a:rPr lang="en-US" b="1" dirty="0" err="1" smtClean="0"/>
              <a:t>Semilunar</a:t>
            </a:r>
            <a:r>
              <a:rPr lang="en-US" b="1" dirty="0" smtClean="0"/>
              <a:t> valves- </a:t>
            </a:r>
            <a:r>
              <a:rPr lang="en-US" dirty="0" smtClean="0"/>
              <a:t>located at the beginning of the large vessels that carry blood away from the heart</a:t>
            </a:r>
          </a:p>
          <a:p>
            <a:pPr lvl="1"/>
            <a:r>
              <a:rPr lang="en-US" dirty="0" smtClean="0"/>
              <a:t>These are one-way valves, once blood is pumped out of the ventricle into the pulmonary arteries/aorta they cannot come back into the ventricle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The Path of Blood</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normAutofit lnSpcReduction="10000"/>
          </a:bodyPr>
          <a:lstStyle/>
          <a:p>
            <a:r>
              <a:rPr lang="en-US" b="1" dirty="0" smtClean="0"/>
              <a:t>Superior Vena Cava- </a:t>
            </a:r>
            <a:r>
              <a:rPr lang="en-US" dirty="0" smtClean="0"/>
              <a:t>this is where blood returns to the heart from the upper portion of the body into the right atrium</a:t>
            </a:r>
          </a:p>
          <a:p>
            <a:r>
              <a:rPr lang="en-US" b="1" dirty="0" smtClean="0"/>
              <a:t>Inferior Vena Cava- </a:t>
            </a:r>
            <a:r>
              <a:rPr lang="en-US" dirty="0" smtClean="0"/>
              <a:t>this is where blood returns to the heart from the lower portion of the body into the right atrium</a:t>
            </a:r>
          </a:p>
          <a:p>
            <a:r>
              <a:rPr lang="en-US" dirty="0" smtClean="0"/>
              <a:t>The right atrium then pumps the deoxygenated blood into the right ventricle which pumps it to the lungs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The Path Of Blood</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r>
              <a:rPr lang="en-US" dirty="0" smtClean="0"/>
              <a:t>From the right ventricle blood is pumped through the </a:t>
            </a:r>
            <a:r>
              <a:rPr lang="en-US" b="1" dirty="0" smtClean="0"/>
              <a:t>pulmonary arteries </a:t>
            </a:r>
            <a:r>
              <a:rPr lang="en-US" dirty="0" smtClean="0"/>
              <a:t>to the lungs to get OXYGEN!!!!!</a:t>
            </a:r>
          </a:p>
          <a:p>
            <a:r>
              <a:rPr lang="en-US" dirty="0" smtClean="0"/>
              <a:t>Once the blood has been oxygenated it is pushed back to the heart via the </a:t>
            </a:r>
            <a:r>
              <a:rPr lang="en-US" b="1" dirty="0" smtClean="0"/>
              <a:t>pulmonary veins</a:t>
            </a:r>
            <a:r>
              <a:rPr lang="en-US" dirty="0" smtClean="0"/>
              <a:t> into the left atrium.</a:t>
            </a:r>
          </a:p>
          <a:p>
            <a:r>
              <a:rPr lang="en-US" dirty="0" smtClean="0"/>
              <a:t>The left atrium pumps the blood into the left ventricle and then to the body via the </a:t>
            </a:r>
            <a:r>
              <a:rPr lang="en-US" b="1" dirty="0" smtClean="0"/>
              <a:t>aorta</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The Path of Blood</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Once the blood is pumped out of the heart through the </a:t>
            </a:r>
            <a:r>
              <a:rPr lang="en-US" b="1" dirty="0" smtClean="0"/>
              <a:t>aorta</a:t>
            </a:r>
            <a:r>
              <a:rPr lang="en-US" dirty="0" smtClean="0"/>
              <a:t> to the body it goes through the body via </a:t>
            </a:r>
            <a:r>
              <a:rPr lang="en-US" b="1" dirty="0" smtClean="0"/>
              <a:t>arteries</a:t>
            </a:r>
            <a:r>
              <a:rPr lang="en-US" dirty="0" smtClean="0"/>
              <a:t>, where is provides oxygen to the entire body</a:t>
            </a:r>
          </a:p>
          <a:p>
            <a:pPr>
              <a:buFont typeface="Wingdings" pitchFamily="2" charset="2"/>
              <a:buChar char="Ø"/>
            </a:pPr>
            <a:r>
              <a:rPr lang="en-US" dirty="0" smtClean="0"/>
              <a:t>When it has given that portion of the body its oxygen, it is pumped through the </a:t>
            </a:r>
            <a:r>
              <a:rPr lang="en-US" b="1" dirty="0" smtClean="0"/>
              <a:t>capillaries</a:t>
            </a:r>
            <a:r>
              <a:rPr lang="en-US" dirty="0" smtClean="0"/>
              <a:t> to the </a:t>
            </a:r>
            <a:r>
              <a:rPr lang="en-US" b="1" dirty="0" smtClean="0"/>
              <a:t>veins</a:t>
            </a:r>
            <a:r>
              <a:rPr lang="en-US" dirty="0" smtClean="0"/>
              <a:t>, where it will return to the </a:t>
            </a:r>
            <a:r>
              <a:rPr lang="en-US" b="1" dirty="0" smtClean="0"/>
              <a:t>heart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0283circulation"/>
          <p:cNvPicPr>
            <a:picLocks noChangeAspect="1" noChangeArrowheads="1"/>
          </p:cNvPicPr>
          <p:nvPr/>
        </p:nvPicPr>
        <p:blipFill>
          <a:blip r:embed="rId2" cstate="print"/>
          <a:srcRect/>
          <a:stretch>
            <a:fillRect/>
          </a:stretch>
        </p:blipFill>
        <p:spPr bwMode="auto">
          <a:xfrm>
            <a:off x="2133600" y="609600"/>
            <a:ext cx="4719638" cy="5410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33400" y="2057400"/>
            <a:ext cx="8382000" cy="2800767"/>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sz="3200" dirty="0"/>
              <a:t>The left and right </a:t>
            </a:r>
            <a:r>
              <a:rPr lang="en-US" sz="3200" b="1" dirty="0"/>
              <a:t>coronary arteries</a:t>
            </a:r>
            <a:r>
              <a:rPr lang="en-US" sz="3200" dirty="0"/>
              <a:t> immediately branch from the aorta and carry fresh blood to the heart muscle itself.</a:t>
            </a:r>
          </a:p>
          <a:p>
            <a:pPr>
              <a:spcBef>
                <a:spcPct val="50000"/>
              </a:spcBef>
              <a:buFont typeface="Wingdings" pitchFamily="2" charset="2"/>
              <a:buChar char="Ø"/>
            </a:pPr>
            <a:r>
              <a:rPr lang="en-US" sz="3200" dirty="0"/>
              <a:t>The </a:t>
            </a:r>
            <a:r>
              <a:rPr lang="en-US" sz="3200" b="1" dirty="0"/>
              <a:t>coronary veins</a:t>
            </a:r>
            <a:r>
              <a:rPr lang="en-US" sz="3200" dirty="0"/>
              <a:t> quickly return that blood back to the heart</a:t>
            </a:r>
            <a:r>
              <a:rPr lang="en-US" dirty="0"/>
              <a:t>.</a:t>
            </a:r>
          </a:p>
        </p:txBody>
      </p:sp>
      <p:sp>
        <p:nvSpPr>
          <p:cNvPr id="3" name="TextBox 2"/>
          <p:cNvSpPr txBox="1"/>
          <p:nvPr/>
        </p:nvSpPr>
        <p:spPr>
          <a:xfrm>
            <a:off x="-152400" y="0"/>
            <a:ext cx="9144000" cy="1323439"/>
          </a:xfrm>
          <a:prstGeom prst="rect">
            <a:avLst/>
          </a:prstGeom>
          <a:noFill/>
        </p:spPr>
        <p:txBody>
          <a:bodyPr wrap="square" rtlCol="0">
            <a:spAutoFit/>
          </a:bodyPr>
          <a:lstStyle/>
          <a:p>
            <a:pPr algn="ctr"/>
            <a:r>
              <a:rPr lang="en-US" sz="4000" dirty="0" smtClean="0">
                <a:solidFill>
                  <a:srgbClr val="FFFF00"/>
                </a:solidFill>
                <a:latin typeface="Engravers MT" pitchFamily="18" charset="0"/>
              </a:rPr>
              <a:t>Blood Flow to the Heart Muscle</a:t>
            </a:r>
            <a:endParaRPr lang="en-US" sz="40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304800"/>
            <a:ext cx="8382000" cy="1077218"/>
          </a:xfrm>
          <a:prstGeom prst="rect">
            <a:avLst/>
          </a:prstGeom>
          <a:noFill/>
          <a:ln w="9525">
            <a:noFill/>
            <a:miter lim="800000"/>
            <a:headEnd/>
            <a:tailEnd/>
          </a:ln>
          <a:effectLst/>
        </p:spPr>
        <p:txBody>
          <a:bodyPr>
            <a:spAutoFit/>
          </a:bodyPr>
          <a:lstStyle/>
          <a:p>
            <a:pPr>
              <a:spcBef>
                <a:spcPct val="50000"/>
              </a:spcBef>
            </a:pPr>
            <a:r>
              <a:rPr lang="en-US" sz="3200" dirty="0"/>
              <a:t>A </a:t>
            </a:r>
            <a:r>
              <a:rPr lang="en-US" sz="3200" b="1" dirty="0"/>
              <a:t>heart attack</a:t>
            </a:r>
            <a:r>
              <a:rPr lang="en-US" sz="3200" dirty="0"/>
              <a:t> often involves a clot in the coronary arteries or their branches.</a:t>
            </a:r>
          </a:p>
        </p:txBody>
      </p:sp>
      <p:pic>
        <p:nvPicPr>
          <p:cNvPr id="43011" name="Picture 3" descr="Heart attack - JHeuser - GNU free"/>
          <p:cNvPicPr>
            <a:picLocks noChangeAspect="1" noChangeArrowheads="1"/>
          </p:cNvPicPr>
          <p:nvPr/>
        </p:nvPicPr>
        <p:blipFill>
          <a:blip r:embed="rId3" cstate="print"/>
          <a:srcRect/>
          <a:stretch>
            <a:fillRect/>
          </a:stretch>
        </p:blipFill>
        <p:spPr bwMode="auto">
          <a:xfrm>
            <a:off x="4776788" y="1676400"/>
            <a:ext cx="3770312" cy="4876800"/>
          </a:xfrm>
          <a:prstGeom prst="rect">
            <a:avLst/>
          </a:prstGeom>
          <a:noFill/>
        </p:spPr>
      </p:pic>
      <p:sp>
        <p:nvSpPr>
          <p:cNvPr id="43012" name="Text Box 4"/>
          <p:cNvSpPr txBox="1">
            <a:spLocks noChangeArrowheads="1"/>
          </p:cNvSpPr>
          <p:nvPr/>
        </p:nvSpPr>
        <p:spPr bwMode="auto">
          <a:xfrm>
            <a:off x="304800" y="3048000"/>
            <a:ext cx="4114800" cy="2554545"/>
          </a:xfrm>
          <a:prstGeom prst="rect">
            <a:avLst/>
          </a:prstGeom>
          <a:noFill/>
          <a:ln w="9525">
            <a:noFill/>
            <a:miter lim="800000"/>
            <a:headEnd/>
            <a:tailEnd/>
          </a:ln>
          <a:effectLst/>
        </p:spPr>
        <p:txBody>
          <a:bodyPr>
            <a:spAutoFit/>
          </a:bodyPr>
          <a:lstStyle/>
          <a:p>
            <a:pPr>
              <a:spcBef>
                <a:spcPct val="50000"/>
              </a:spcBef>
            </a:pPr>
            <a:r>
              <a:rPr lang="en-US" sz="3200" i="1" dirty="0" smtClean="0">
                <a:solidFill>
                  <a:schemeClr val="tx1"/>
                </a:solidFill>
              </a:rPr>
              <a:t>Note the clot at #1</a:t>
            </a:r>
            <a:r>
              <a:rPr lang="en-US" sz="3200" i="1" dirty="0">
                <a:solidFill>
                  <a:schemeClr val="tx1"/>
                </a:solidFill>
              </a:rPr>
              <a:t>. Area #2 shows the portion of the </a:t>
            </a:r>
            <a:r>
              <a:rPr lang="en-US" sz="3200" i="1" dirty="0" smtClean="0">
                <a:solidFill>
                  <a:schemeClr val="tx1"/>
                </a:solidFill>
              </a:rPr>
              <a:t>heart that has been damaged by the clot.</a:t>
            </a:r>
            <a:endParaRPr lang="en-US" sz="3200" i="1" dirty="0">
              <a:solidFill>
                <a:schemeClr val="tx1"/>
              </a:solidFill>
            </a:endParaRPr>
          </a:p>
        </p:txBody>
      </p:sp>
      <p:sp>
        <p:nvSpPr>
          <p:cNvPr id="43013" name="Text Box 5"/>
          <p:cNvSpPr txBox="1">
            <a:spLocks noChangeArrowheads="1"/>
          </p:cNvSpPr>
          <p:nvPr/>
        </p:nvSpPr>
        <p:spPr bwMode="auto">
          <a:xfrm>
            <a:off x="5257800" y="6477000"/>
            <a:ext cx="3352800" cy="214313"/>
          </a:xfrm>
          <a:prstGeom prst="rect">
            <a:avLst/>
          </a:prstGeom>
          <a:noFill/>
          <a:ln w="9525">
            <a:noFill/>
            <a:miter lim="800000"/>
            <a:headEnd/>
            <a:tailEnd/>
          </a:ln>
          <a:effectLst/>
        </p:spPr>
        <p:txBody>
          <a:bodyPr>
            <a:spAutoFit/>
          </a:bodyPr>
          <a:lstStyle/>
          <a:p>
            <a:pPr algn="r">
              <a:spcBef>
                <a:spcPct val="50000"/>
              </a:spcBef>
            </a:pPr>
            <a:r>
              <a:rPr lang="en-US" sz="800"/>
              <a:t>Image by J. Heuser courtesy of Wikipedia.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228600" y="1143000"/>
            <a:ext cx="8353425" cy="921471"/>
          </a:xfrm>
          <a:prstGeom prst="rect">
            <a:avLst/>
          </a:prstGeom>
          <a:noFill/>
          <a:ln w="9525">
            <a:noFill/>
            <a:miter lim="800000"/>
            <a:headEnd/>
            <a:tailEnd/>
          </a:ln>
          <a:effectLst/>
        </p:spPr>
        <p:txBody>
          <a:bodyPr>
            <a:spAutoFit/>
          </a:bodyPr>
          <a:lstStyle/>
          <a:p>
            <a:pPr>
              <a:spcBef>
                <a:spcPct val="50000"/>
              </a:spcBef>
              <a:buClr>
                <a:srgbClr val="006600"/>
              </a:buClr>
              <a:buFont typeface="Wingdings" pitchFamily="2" charset="2"/>
              <a:buChar char="Ø"/>
            </a:pPr>
            <a:r>
              <a:rPr lang="en-GB" sz="2400" dirty="0"/>
              <a:t>    The circulatory system carries blood and dissolved  </a:t>
            </a:r>
          </a:p>
          <a:p>
            <a:pPr>
              <a:lnSpc>
                <a:spcPct val="70000"/>
              </a:lnSpc>
              <a:spcBef>
                <a:spcPct val="50000"/>
              </a:spcBef>
              <a:buClr>
                <a:srgbClr val="006600"/>
              </a:buClr>
              <a:buFont typeface="Wingdings" pitchFamily="2" charset="2"/>
              <a:buNone/>
            </a:pPr>
            <a:r>
              <a:rPr lang="en-GB" sz="2400" dirty="0"/>
              <a:t>       substances to and from different places in the body.</a:t>
            </a:r>
          </a:p>
        </p:txBody>
      </p:sp>
      <p:sp>
        <p:nvSpPr>
          <p:cNvPr id="3084" name="Text Box 12"/>
          <p:cNvSpPr txBox="1">
            <a:spLocks noChangeArrowheads="1"/>
          </p:cNvSpPr>
          <p:nvPr/>
        </p:nvSpPr>
        <p:spPr bwMode="auto">
          <a:xfrm>
            <a:off x="323850" y="2420938"/>
            <a:ext cx="8640763" cy="921471"/>
          </a:xfrm>
          <a:prstGeom prst="rect">
            <a:avLst/>
          </a:prstGeom>
          <a:noFill/>
          <a:ln w="9525">
            <a:noFill/>
            <a:miter lim="800000"/>
            <a:headEnd/>
            <a:tailEnd/>
          </a:ln>
          <a:effectLst/>
        </p:spPr>
        <p:txBody>
          <a:bodyPr>
            <a:spAutoFit/>
          </a:bodyPr>
          <a:lstStyle/>
          <a:p>
            <a:pPr>
              <a:spcBef>
                <a:spcPct val="50000"/>
              </a:spcBef>
              <a:buClr>
                <a:srgbClr val="CC0099"/>
              </a:buClr>
              <a:buFont typeface="Wingdings" pitchFamily="2" charset="2"/>
              <a:buChar char="Ø"/>
            </a:pPr>
            <a:r>
              <a:rPr lang="en-GB" sz="2400" dirty="0">
                <a:solidFill>
                  <a:schemeClr val="bg1"/>
                </a:solidFill>
              </a:rPr>
              <a:t>    The Heart has the job of pumping these things around</a:t>
            </a:r>
          </a:p>
          <a:p>
            <a:pPr>
              <a:lnSpc>
                <a:spcPct val="70000"/>
              </a:lnSpc>
              <a:spcBef>
                <a:spcPct val="50000"/>
              </a:spcBef>
              <a:buClr>
                <a:srgbClr val="006600"/>
              </a:buClr>
              <a:buFont typeface="Wingdings" pitchFamily="2" charset="2"/>
              <a:buNone/>
            </a:pPr>
            <a:r>
              <a:rPr lang="en-GB" sz="2400" dirty="0">
                <a:solidFill>
                  <a:schemeClr val="bg1"/>
                </a:solidFill>
              </a:rPr>
              <a:t>       the body.</a:t>
            </a:r>
          </a:p>
        </p:txBody>
      </p:sp>
      <p:sp>
        <p:nvSpPr>
          <p:cNvPr id="3085" name="Text Box 13"/>
          <p:cNvSpPr txBox="1">
            <a:spLocks noChangeArrowheads="1"/>
          </p:cNvSpPr>
          <p:nvPr/>
        </p:nvSpPr>
        <p:spPr bwMode="auto">
          <a:xfrm>
            <a:off x="323850" y="3573463"/>
            <a:ext cx="8353425" cy="1059970"/>
          </a:xfrm>
          <a:prstGeom prst="rect">
            <a:avLst/>
          </a:prstGeom>
          <a:noFill/>
          <a:ln w="9525">
            <a:noFill/>
            <a:miter lim="800000"/>
            <a:headEnd/>
            <a:tailEnd/>
          </a:ln>
          <a:effectLst/>
        </p:spPr>
        <p:txBody>
          <a:bodyPr>
            <a:spAutoFit/>
          </a:bodyPr>
          <a:lstStyle/>
          <a:p>
            <a:pPr>
              <a:lnSpc>
                <a:spcPct val="130000"/>
              </a:lnSpc>
              <a:spcBef>
                <a:spcPct val="50000"/>
              </a:spcBef>
              <a:buClr>
                <a:srgbClr val="006600"/>
              </a:buClr>
              <a:buFont typeface="Wingdings" pitchFamily="2" charset="2"/>
              <a:buChar char="Ø"/>
            </a:pPr>
            <a:r>
              <a:rPr lang="en-GB" sz="2400" dirty="0"/>
              <a:t>     The Heart pumps blood and substances around the</a:t>
            </a:r>
          </a:p>
          <a:p>
            <a:pPr>
              <a:lnSpc>
                <a:spcPct val="80000"/>
              </a:lnSpc>
              <a:spcBef>
                <a:spcPct val="50000"/>
              </a:spcBef>
              <a:buClr>
                <a:srgbClr val="006600"/>
              </a:buClr>
              <a:buFont typeface="Wingdings" pitchFamily="2" charset="2"/>
              <a:buNone/>
            </a:pPr>
            <a:r>
              <a:rPr lang="en-GB" sz="2400" dirty="0"/>
              <a:t>        body in tubes called blood vessels</a:t>
            </a:r>
            <a:r>
              <a:rPr lang="en-GB" dirty="0">
                <a:solidFill>
                  <a:srgbClr val="006600"/>
                </a:solidFill>
              </a:rPr>
              <a:t>.</a:t>
            </a:r>
          </a:p>
        </p:txBody>
      </p:sp>
      <p:sp>
        <p:nvSpPr>
          <p:cNvPr id="3086" name="Rectangle 14"/>
          <p:cNvSpPr>
            <a:spLocks noChangeArrowheads="1"/>
          </p:cNvSpPr>
          <p:nvPr/>
        </p:nvSpPr>
        <p:spPr bwMode="auto">
          <a:xfrm>
            <a:off x="323850" y="4941888"/>
            <a:ext cx="8569325" cy="1004887"/>
          </a:xfrm>
          <a:prstGeom prst="rect">
            <a:avLst/>
          </a:prstGeom>
          <a:noFill/>
          <a:ln w="9525">
            <a:noFill/>
            <a:miter lim="800000"/>
            <a:headEnd/>
            <a:tailEnd/>
          </a:ln>
          <a:effectLst/>
        </p:spPr>
        <p:txBody>
          <a:bodyPr>
            <a:spAutoFit/>
          </a:bodyPr>
          <a:lstStyle/>
          <a:p>
            <a:pPr>
              <a:lnSpc>
                <a:spcPct val="110000"/>
              </a:lnSpc>
              <a:buClr>
                <a:srgbClr val="CC0099"/>
              </a:buClr>
              <a:buFont typeface="Wingdings" pitchFamily="2" charset="2"/>
              <a:buChar char="Ø"/>
            </a:pPr>
            <a:r>
              <a:rPr lang="en-GB" sz="2400" dirty="0" smtClean="0">
                <a:solidFill>
                  <a:schemeClr val="bg1"/>
                </a:solidFill>
              </a:rPr>
              <a:t>     The Heart and blood vessels together make up the</a:t>
            </a:r>
          </a:p>
          <a:p>
            <a:pPr>
              <a:lnSpc>
                <a:spcPct val="140000"/>
              </a:lnSpc>
              <a:buClr>
                <a:srgbClr val="009900"/>
              </a:buClr>
              <a:buFont typeface="Wingdings" pitchFamily="2" charset="2"/>
              <a:buNone/>
            </a:pPr>
            <a:r>
              <a:rPr lang="en-GB" sz="2400" dirty="0" smtClean="0">
                <a:solidFill>
                  <a:schemeClr val="bg1"/>
                </a:solidFill>
              </a:rPr>
              <a:t>        </a:t>
            </a:r>
            <a:r>
              <a:rPr lang="en-GB" sz="2400" b="1" dirty="0" smtClean="0">
                <a:solidFill>
                  <a:schemeClr val="bg1"/>
                </a:solidFill>
              </a:rPr>
              <a:t>Circulatory System</a:t>
            </a:r>
            <a:r>
              <a:rPr lang="en-GB" sz="2400" dirty="0" smtClean="0">
                <a:solidFill>
                  <a:schemeClr val="bg1"/>
                </a:solidFill>
              </a:rPr>
              <a:t>.</a:t>
            </a:r>
            <a:endParaRPr lang="en-GB" sz="2400" dirty="0">
              <a:solidFill>
                <a:schemeClr val="bg1"/>
              </a:solidFill>
            </a:endParaRPr>
          </a:p>
        </p:txBody>
      </p:sp>
      <p:sp>
        <p:nvSpPr>
          <p:cNvPr id="3087" name="Text Box 15"/>
          <p:cNvSpPr txBox="1">
            <a:spLocks noChangeArrowheads="1"/>
          </p:cNvSpPr>
          <p:nvPr/>
        </p:nvSpPr>
        <p:spPr bwMode="auto">
          <a:xfrm>
            <a:off x="304800" y="0"/>
            <a:ext cx="8839200" cy="1015663"/>
          </a:xfrm>
          <a:prstGeom prst="rect">
            <a:avLst/>
          </a:prstGeom>
          <a:noFill/>
          <a:ln w="9525">
            <a:noFill/>
            <a:miter lim="800000"/>
            <a:headEnd/>
            <a:tailEnd/>
          </a:ln>
          <a:effectLst/>
        </p:spPr>
        <p:txBody>
          <a:bodyPr wrap="square">
            <a:spAutoFit/>
          </a:bodyPr>
          <a:lstStyle/>
          <a:p>
            <a:pPr algn="ctr">
              <a:spcBef>
                <a:spcPct val="50000"/>
              </a:spcBef>
            </a:pPr>
            <a:r>
              <a:rPr lang="en-GB" sz="3000" b="1" dirty="0">
                <a:solidFill>
                  <a:srgbClr val="FFFF00"/>
                </a:solidFill>
                <a:latin typeface="Engravers MT" pitchFamily="18" charset="0"/>
              </a:rPr>
              <a:t>What is the circulatory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84" grpId="0"/>
      <p:bldP spid="3085" grpId="0"/>
      <p:bldP spid="30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260350"/>
            <a:ext cx="9144000" cy="579438"/>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FFFF00"/>
                </a:solidFill>
                <a:latin typeface="Engravers MT" pitchFamily="18" charset="0"/>
              </a:rPr>
              <a:t>The Heart</a:t>
            </a:r>
          </a:p>
        </p:txBody>
      </p:sp>
      <p:pic>
        <p:nvPicPr>
          <p:cNvPr id="11271" name="Picture 7" descr="HEART"/>
          <p:cNvPicPr>
            <a:picLocks noChangeAspect="1" noChangeArrowheads="1"/>
          </p:cNvPicPr>
          <p:nvPr/>
        </p:nvPicPr>
        <p:blipFill>
          <a:blip r:embed="rId3" cstate="print"/>
          <a:srcRect/>
          <a:stretch>
            <a:fillRect/>
          </a:stretch>
        </p:blipFill>
        <p:spPr bwMode="auto">
          <a:xfrm>
            <a:off x="3203575" y="1916113"/>
            <a:ext cx="2636838" cy="3211512"/>
          </a:xfrm>
          <a:prstGeom prst="rect">
            <a:avLst/>
          </a:prstGeom>
          <a:noFill/>
        </p:spPr>
      </p:pic>
      <p:sp>
        <p:nvSpPr>
          <p:cNvPr id="11272" name="Text Box 8"/>
          <p:cNvSpPr txBox="1">
            <a:spLocks noChangeArrowheads="1"/>
          </p:cNvSpPr>
          <p:nvPr/>
        </p:nvSpPr>
        <p:spPr bwMode="auto">
          <a:xfrm>
            <a:off x="6156325" y="1341438"/>
            <a:ext cx="2808288" cy="1006475"/>
          </a:xfrm>
          <a:prstGeom prst="rect">
            <a:avLst/>
          </a:prstGeom>
          <a:noFill/>
          <a:ln w="9525">
            <a:noFill/>
            <a:miter lim="800000"/>
            <a:headEnd/>
            <a:tailEnd/>
          </a:ln>
          <a:effectLst/>
        </p:spPr>
        <p:txBody>
          <a:bodyPr>
            <a:spAutoFit/>
          </a:bodyPr>
          <a:lstStyle/>
          <a:p>
            <a:pPr>
              <a:spcBef>
                <a:spcPct val="50000"/>
              </a:spcBef>
            </a:pPr>
            <a:r>
              <a:rPr lang="en-GB" sz="2000" dirty="0"/>
              <a:t>These are </a:t>
            </a:r>
            <a:r>
              <a:rPr lang="en-GB" sz="2000" b="1" dirty="0">
                <a:solidFill>
                  <a:srgbClr val="FFFF00"/>
                </a:solidFill>
              </a:rPr>
              <a:t>arteries</a:t>
            </a:r>
            <a:r>
              <a:rPr lang="en-GB" sz="2000" dirty="0"/>
              <a:t>. They carry blood away from the heart.</a:t>
            </a:r>
          </a:p>
        </p:txBody>
      </p:sp>
      <p:sp>
        <p:nvSpPr>
          <p:cNvPr id="11273" name="Line 9"/>
          <p:cNvSpPr>
            <a:spLocks noChangeShapeType="1"/>
          </p:cNvSpPr>
          <p:nvPr/>
        </p:nvSpPr>
        <p:spPr bwMode="auto">
          <a:xfrm flipH="1">
            <a:off x="4643438" y="1773238"/>
            <a:ext cx="1441450" cy="360362"/>
          </a:xfrm>
          <a:prstGeom prst="line">
            <a:avLst/>
          </a:prstGeom>
          <a:noFill/>
          <a:ln w="28575">
            <a:solidFill>
              <a:srgbClr val="009900"/>
            </a:solidFill>
            <a:round/>
            <a:headEnd/>
            <a:tailEnd type="triangle" w="med" len="med"/>
          </a:ln>
          <a:effectLst/>
        </p:spPr>
        <p:txBody>
          <a:bodyPr/>
          <a:lstStyle/>
          <a:p>
            <a:endParaRPr lang="en-US"/>
          </a:p>
        </p:txBody>
      </p:sp>
      <p:sp>
        <p:nvSpPr>
          <p:cNvPr id="11274" name="Line 10"/>
          <p:cNvSpPr>
            <a:spLocks noChangeShapeType="1"/>
          </p:cNvSpPr>
          <p:nvPr/>
        </p:nvSpPr>
        <p:spPr bwMode="auto">
          <a:xfrm flipH="1">
            <a:off x="4787900" y="1773238"/>
            <a:ext cx="1296988" cy="935037"/>
          </a:xfrm>
          <a:prstGeom prst="line">
            <a:avLst/>
          </a:prstGeom>
          <a:noFill/>
          <a:ln w="28575">
            <a:solidFill>
              <a:srgbClr val="009900"/>
            </a:solidFill>
            <a:round/>
            <a:headEnd/>
            <a:tailEnd type="triangle" w="med" len="med"/>
          </a:ln>
          <a:effectLst/>
        </p:spPr>
        <p:txBody>
          <a:bodyPr/>
          <a:lstStyle/>
          <a:p>
            <a:endParaRPr lang="en-US"/>
          </a:p>
        </p:txBody>
      </p:sp>
      <p:sp>
        <p:nvSpPr>
          <p:cNvPr id="11275" name="Text Box 11"/>
          <p:cNvSpPr txBox="1">
            <a:spLocks noChangeArrowheads="1"/>
          </p:cNvSpPr>
          <p:nvPr/>
        </p:nvSpPr>
        <p:spPr bwMode="auto">
          <a:xfrm>
            <a:off x="323850" y="1341438"/>
            <a:ext cx="3024188" cy="1006475"/>
          </a:xfrm>
          <a:prstGeom prst="rect">
            <a:avLst/>
          </a:prstGeom>
          <a:noFill/>
          <a:ln w="9525">
            <a:noFill/>
            <a:miter lim="800000"/>
            <a:headEnd/>
            <a:tailEnd/>
          </a:ln>
          <a:effectLst/>
        </p:spPr>
        <p:txBody>
          <a:bodyPr>
            <a:spAutoFit/>
          </a:bodyPr>
          <a:lstStyle/>
          <a:p>
            <a:pPr>
              <a:spcBef>
                <a:spcPct val="50000"/>
              </a:spcBef>
            </a:pPr>
            <a:r>
              <a:rPr lang="en-GB" sz="2000" dirty="0"/>
              <a:t>This is a </a:t>
            </a:r>
            <a:r>
              <a:rPr lang="en-GB" sz="2000" b="1" dirty="0">
                <a:solidFill>
                  <a:srgbClr val="FFFF00"/>
                </a:solidFill>
              </a:rPr>
              <a:t>vein</a:t>
            </a:r>
            <a:r>
              <a:rPr lang="en-GB" sz="2000" dirty="0"/>
              <a:t>. It brings blood from the body, except the lungs.</a:t>
            </a:r>
          </a:p>
        </p:txBody>
      </p:sp>
      <p:sp>
        <p:nvSpPr>
          <p:cNvPr id="11276" name="Line 12"/>
          <p:cNvSpPr>
            <a:spLocks noChangeShapeType="1"/>
          </p:cNvSpPr>
          <p:nvPr/>
        </p:nvSpPr>
        <p:spPr bwMode="auto">
          <a:xfrm>
            <a:off x="1619250" y="2420938"/>
            <a:ext cx="2016125" cy="287337"/>
          </a:xfrm>
          <a:prstGeom prst="line">
            <a:avLst/>
          </a:prstGeom>
          <a:noFill/>
          <a:ln w="28575">
            <a:solidFill>
              <a:srgbClr val="009900"/>
            </a:solidFill>
            <a:round/>
            <a:headEnd/>
            <a:tailEnd type="triangle" w="med" len="med"/>
          </a:ln>
          <a:effectLst/>
        </p:spPr>
        <p:txBody>
          <a:bodyPr/>
          <a:lstStyle/>
          <a:p>
            <a:endParaRPr lang="en-US"/>
          </a:p>
        </p:txBody>
      </p:sp>
      <p:sp>
        <p:nvSpPr>
          <p:cNvPr id="11277" name="Text Box 13"/>
          <p:cNvSpPr txBox="1">
            <a:spLocks noChangeArrowheads="1"/>
          </p:cNvSpPr>
          <p:nvPr/>
        </p:nvSpPr>
        <p:spPr bwMode="auto">
          <a:xfrm>
            <a:off x="6372225" y="3860800"/>
            <a:ext cx="2376488" cy="1006475"/>
          </a:xfrm>
          <a:prstGeom prst="rect">
            <a:avLst/>
          </a:prstGeom>
          <a:noFill/>
          <a:ln w="9525">
            <a:noFill/>
            <a:miter lim="800000"/>
            <a:headEnd/>
            <a:tailEnd/>
          </a:ln>
          <a:effectLst/>
        </p:spPr>
        <p:txBody>
          <a:bodyPr>
            <a:spAutoFit/>
          </a:bodyPr>
          <a:lstStyle/>
          <a:p>
            <a:pPr>
              <a:spcBef>
                <a:spcPct val="50000"/>
              </a:spcBef>
            </a:pPr>
            <a:r>
              <a:rPr lang="en-GB" sz="2000" dirty="0"/>
              <a:t>Coronary arteries, the hearts own blood supply</a:t>
            </a:r>
          </a:p>
        </p:txBody>
      </p:sp>
      <p:sp>
        <p:nvSpPr>
          <p:cNvPr id="11278" name="Line 14"/>
          <p:cNvSpPr>
            <a:spLocks noChangeShapeType="1"/>
          </p:cNvSpPr>
          <p:nvPr/>
        </p:nvSpPr>
        <p:spPr bwMode="auto">
          <a:xfrm flipH="1" flipV="1">
            <a:off x="3635375" y="3789363"/>
            <a:ext cx="2736850" cy="287337"/>
          </a:xfrm>
          <a:prstGeom prst="line">
            <a:avLst/>
          </a:prstGeom>
          <a:noFill/>
          <a:ln w="28575">
            <a:solidFill>
              <a:srgbClr val="009900"/>
            </a:solidFill>
            <a:round/>
            <a:headEnd/>
            <a:tailEnd type="triangle" w="med" len="med"/>
          </a:ln>
          <a:effectLst/>
        </p:spPr>
        <p:txBody>
          <a:bodyPr/>
          <a:lstStyle/>
          <a:p>
            <a:endParaRPr lang="en-US"/>
          </a:p>
        </p:txBody>
      </p:sp>
      <p:sp>
        <p:nvSpPr>
          <p:cNvPr id="11279" name="Line 15"/>
          <p:cNvSpPr>
            <a:spLocks noChangeShapeType="1"/>
          </p:cNvSpPr>
          <p:nvPr/>
        </p:nvSpPr>
        <p:spPr bwMode="auto">
          <a:xfrm flipH="1">
            <a:off x="5292725" y="4076700"/>
            <a:ext cx="1079500" cy="144463"/>
          </a:xfrm>
          <a:prstGeom prst="line">
            <a:avLst/>
          </a:prstGeom>
          <a:noFill/>
          <a:ln w="28575">
            <a:solidFill>
              <a:srgbClr val="009900"/>
            </a:solidFill>
            <a:round/>
            <a:headEnd/>
            <a:tailEnd type="triangle" w="med" len="med"/>
          </a:ln>
          <a:effectLst/>
        </p:spPr>
        <p:txBody>
          <a:bodyPr/>
          <a:lstStyle/>
          <a:p>
            <a:endParaRPr lang="en-US"/>
          </a:p>
        </p:txBody>
      </p:sp>
      <p:sp>
        <p:nvSpPr>
          <p:cNvPr id="11280" name="Text Box 16"/>
          <p:cNvSpPr txBox="1">
            <a:spLocks noChangeArrowheads="1"/>
          </p:cNvSpPr>
          <p:nvPr/>
        </p:nvSpPr>
        <p:spPr bwMode="auto">
          <a:xfrm>
            <a:off x="179388" y="5373688"/>
            <a:ext cx="4067175" cy="396875"/>
          </a:xfrm>
          <a:prstGeom prst="rect">
            <a:avLst/>
          </a:prstGeom>
          <a:noFill/>
          <a:ln w="9525">
            <a:noFill/>
            <a:miter lim="800000"/>
            <a:headEnd/>
            <a:tailEnd/>
          </a:ln>
          <a:effectLst/>
        </p:spPr>
        <p:txBody>
          <a:bodyPr>
            <a:spAutoFit/>
          </a:bodyPr>
          <a:lstStyle/>
          <a:p>
            <a:pPr>
              <a:spcBef>
                <a:spcPct val="50000"/>
              </a:spcBef>
            </a:pPr>
            <a:r>
              <a:rPr lang="en-GB" sz="2000" dirty="0"/>
              <a:t>The heart has four chambers</a:t>
            </a:r>
            <a:endParaRPr lang="en-GB" dirty="0"/>
          </a:p>
        </p:txBody>
      </p:sp>
      <p:sp>
        <p:nvSpPr>
          <p:cNvPr id="11281" name="Text Box 17"/>
          <p:cNvSpPr txBox="1">
            <a:spLocks noChangeArrowheads="1"/>
          </p:cNvSpPr>
          <p:nvPr/>
        </p:nvSpPr>
        <p:spPr bwMode="auto">
          <a:xfrm>
            <a:off x="250825" y="3500438"/>
            <a:ext cx="1081088" cy="400110"/>
          </a:xfrm>
          <a:prstGeom prst="rect">
            <a:avLst/>
          </a:prstGeom>
          <a:noFill/>
          <a:ln w="28575">
            <a:solidFill>
              <a:srgbClr val="006600"/>
            </a:solidFill>
            <a:miter lim="800000"/>
            <a:headEnd/>
            <a:tailEnd/>
          </a:ln>
          <a:effectLst/>
        </p:spPr>
        <p:txBody>
          <a:bodyPr>
            <a:spAutoFit/>
          </a:bodyPr>
          <a:lstStyle/>
          <a:p>
            <a:pPr>
              <a:spcBef>
                <a:spcPct val="50000"/>
              </a:spcBef>
            </a:pPr>
            <a:r>
              <a:rPr lang="en-GB" sz="2000" b="1" dirty="0"/>
              <a:t>2 atria</a:t>
            </a:r>
          </a:p>
        </p:txBody>
      </p:sp>
      <p:sp>
        <p:nvSpPr>
          <p:cNvPr id="11282" name="Text Box 18"/>
          <p:cNvSpPr txBox="1">
            <a:spLocks noChangeArrowheads="1"/>
          </p:cNvSpPr>
          <p:nvPr/>
        </p:nvSpPr>
        <p:spPr bwMode="auto">
          <a:xfrm>
            <a:off x="1187450" y="4365625"/>
            <a:ext cx="1801813" cy="400110"/>
          </a:xfrm>
          <a:prstGeom prst="rect">
            <a:avLst/>
          </a:prstGeom>
          <a:noFill/>
          <a:ln w="28575">
            <a:solidFill>
              <a:srgbClr val="006600"/>
            </a:solidFill>
            <a:miter lim="800000"/>
            <a:headEnd/>
            <a:tailEnd/>
          </a:ln>
          <a:effectLst/>
        </p:spPr>
        <p:txBody>
          <a:bodyPr>
            <a:spAutoFit/>
          </a:bodyPr>
          <a:lstStyle/>
          <a:p>
            <a:pPr>
              <a:spcBef>
                <a:spcPct val="50000"/>
              </a:spcBef>
            </a:pPr>
            <a:r>
              <a:rPr lang="en-GB" sz="2000" b="1" dirty="0"/>
              <a:t>2 ventricles</a:t>
            </a:r>
          </a:p>
        </p:txBody>
      </p:sp>
      <p:sp>
        <p:nvSpPr>
          <p:cNvPr id="11283" name="Line 19"/>
          <p:cNvSpPr>
            <a:spLocks noChangeShapeType="1"/>
          </p:cNvSpPr>
          <p:nvPr/>
        </p:nvSpPr>
        <p:spPr bwMode="auto">
          <a:xfrm flipV="1">
            <a:off x="1403350" y="2924175"/>
            <a:ext cx="3744913" cy="720725"/>
          </a:xfrm>
          <a:prstGeom prst="line">
            <a:avLst/>
          </a:prstGeom>
          <a:noFill/>
          <a:ln w="28575">
            <a:solidFill>
              <a:srgbClr val="006600"/>
            </a:solidFill>
            <a:round/>
            <a:headEnd/>
            <a:tailEnd type="triangle" w="med" len="med"/>
          </a:ln>
          <a:effectLst/>
        </p:spPr>
        <p:txBody>
          <a:bodyPr/>
          <a:lstStyle/>
          <a:p>
            <a:endParaRPr lang="en-US"/>
          </a:p>
        </p:txBody>
      </p:sp>
      <p:sp>
        <p:nvSpPr>
          <p:cNvPr id="11284" name="Line 20"/>
          <p:cNvSpPr>
            <a:spLocks noChangeShapeType="1"/>
          </p:cNvSpPr>
          <p:nvPr/>
        </p:nvSpPr>
        <p:spPr bwMode="auto">
          <a:xfrm flipV="1">
            <a:off x="1403350" y="3429000"/>
            <a:ext cx="2160588" cy="217488"/>
          </a:xfrm>
          <a:prstGeom prst="line">
            <a:avLst/>
          </a:prstGeom>
          <a:noFill/>
          <a:ln w="28575">
            <a:solidFill>
              <a:srgbClr val="006600"/>
            </a:solidFill>
            <a:round/>
            <a:headEnd/>
            <a:tailEnd type="triangle" w="med" len="med"/>
          </a:ln>
          <a:effectLst/>
        </p:spPr>
        <p:txBody>
          <a:bodyPr/>
          <a:lstStyle/>
          <a:p>
            <a:endParaRPr lang="en-US"/>
          </a:p>
        </p:txBody>
      </p:sp>
      <p:sp>
        <p:nvSpPr>
          <p:cNvPr id="11285" name="Line 21"/>
          <p:cNvSpPr>
            <a:spLocks noChangeShapeType="1"/>
          </p:cNvSpPr>
          <p:nvPr/>
        </p:nvSpPr>
        <p:spPr bwMode="auto">
          <a:xfrm>
            <a:off x="3059113" y="4508500"/>
            <a:ext cx="2520950" cy="215900"/>
          </a:xfrm>
          <a:prstGeom prst="line">
            <a:avLst/>
          </a:prstGeom>
          <a:noFill/>
          <a:ln w="28575">
            <a:solidFill>
              <a:srgbClr val="006600"/>
            </a:solidFill>
            <a:round/>
            <a:headEnd/>
            <a:tailEnd type="triangle" w="med" len="med"/>
          </a:ln>
          <a:effectLst/>
        </p:spPr>
        <p:txBody>
          <a:bodyPr/>
          <a:lstStyle/>
          <a:p>
            <a:endParaRPr lang="en-US"/>
          </a:p>
        </p:txBody>
      </p:sp>
      <p:sp>
        <p:nvSpPr>
          <p:cNvPr id="11286" name="Line 22"/>
          <p:cNvSpPr>
            <a:spLocks noChangeShapeType="1"/>
          </p:cNvSpPr>
          <p:nvPr/>
        </p:nvSpPr>
        <p:spPr bwMode="auto">
          <a:xfrm flipV="1">
            <a:off x="3132138" y="4365625"/>
            <a:ext cx="1223962" cy="142875"/>
          </a:xfrm>
          <a:prstGeom prst="line">
            <a:avLst/>
          </a:prstGeom>
          <a:noFill/>
          <a:ln w="28575">
            <a:solidFill>
              <a:srgbClr val="006600"/>
            </a:solidFill>
            <a:round/>
            <a:headEnd/>
            <a:tailEnd type="triangle" w="med" len="med"/>
          </a:ln>
          <a:effectLst/>
        </p:spPr>
        <p:txBody>
          <a:bodyPr/>
          <a:lstStyle/>
          <a:p>
            <a:endParaRPr lang="en-US"/>
          </a:p>
        </p:txBody>
      </p:sp>
      <p:sp>
        <p:nvSpPr>
          <p:cNvPr id="11287" name="Line 23"/>
          <p:cNvSpPr>
            <a:spLocks noChangeShapeType="1"/>
          </p:cNvSpPr>
          <p:nvPr/>
        </p:nvSpPr>
        <p:spPr bwMode="auto">
          <a:xfrm flipV="1">
            <a:off x="755650" y="4221163"/>
            <a:ext cx="0" cy="1079500"/>
          </a:xfrm>
          <a:prstGeom prst="line">
            <a:avLst/>
          </a:prstGeom>
          <a:noFill/>
          <a:ln w="57150">
            <a:solidFill>
              <a:schemeClr val="bg1"/>
            </a:solidFill>
            <a:round/>
            <a:headEnd/>
            <a:tailEnd type="triangle" w="med" len="med"/>
          </a:ln>
          <a:effectLst/>
        </p:spPr>
        <p:txBody>
          <a:bodyPr/>
          <a:lstStyle/>
          <a:p>
            <a:endParaRPr lang="en-US"/>
          </a:p>
        </p:txBody>
      </p:sp>
      <p:sp>
        <p:nvSpPr>
          <p:cNvPr id="11288" name="Line 24"/>
          <p:cNvSpPr>
            <a:spLocks noChangeShapeType="1"/>
          </p:cNvSpPr>
          <p:nvPr/>
        </p:nvSpPr>
        <p:spPr bwMode="auto">
          <a:xfrm flipV="1">
            <a:off x="2268538" y="4868863"/>
            <a:ext cx="0" cy="431800"/>
          </a:xfrm>
          <a:prstGeom prst="line">
            <a:avLst/>
          </a:prstGeom>
          <a:noFill/>
          <a:ln w="57150">
            <a:solidFill>
              <a:schemeClr val="bg1"/>
            </a:solidFill>
            <a:round/>
            <a:headEnd/>
            <a:tailEnd type="triangle" w="med" len="med"/>
          </a:ln>
          <a:effectLst/>
        </p:spPr>
        <p:txBody>
          <a:bodyPr/>
          <a:lstStyle/>
          <a:p>
            <a:endParaRPr lang="en-US"/>
          </a:p>
        </p:txBody>
      </p:sp>
      <p:sp>
        <p:nvSpPr>
          <p:cNvPr id="11290" name="Text Box 26"/>
          <p:cNvSpPr txBox="1">
            <a:spLocks noChangeArrowheads="1"/>
          </p:cNvSpPr>
          <p:nvPr/>
        </p:nvSpPr>
        <p:spPr bwMode="auto">
          <a:xfrm>
            <a:off x="0" y="5949950"/>
            <a:ext cx="9144000" cy="369332"/>
          </a:xfrm>
          <a:prstGeom prst="rect">
            <a:avLst/>
          </a:prstGeom>
          <a:noFill/>
          <a:ln w="9525">
            <a:noFill/>
            <a:miter lim="800000"/>
            <a:headEnd/>
            <a:tailEnd/>
          </a:ln>
          <a:effectLst/>
        </p:spPr>
        <p:txBody>
          <a:bodyPr>
            <a:spAutoFit/>
          </a:bodyPr>
          <a:lstStyle/>
          <a:p>
            <a:pPr algn="ctr">
              <a:spcBef>
                <a:spcPct val="50000"/>
              </a:spcBef>
            </a:pPr>
            <a:r>
              <a:rPr lang="en-GB" b="1" dirty="0"/>
              <a:t>now lets look inside the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box(in)">
                                      <p:cBhvr>
                                        <p:cTn id="31" dur="500"/>
                                        <p:tgtEl>
                                          <p:spTgt spid="11276"/>
                                        </p:tgtEl>
                                      </p:cBhvr>
                                    </p:animEffec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112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box(in)">
                                      <p:cBhvr>
                                        <p:cTn id="39" dur="500"/>
                                        <p:tgtEl>
                                          <p:spTgt spid="1127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273"/>
                                        </p:tgtEl>
                                        <p:attrNameLst>
                                          <p:attrName>style.visibility</p:attrName>
                                        </p:attrNameLst>
                                      </p:cBhvr>
                                      <p:to>
                                        <p:strVal val="visible"/>
                                      </p:to>
                                    </p:set>
                                    <p:animEffect transition="in" filter="box(in)">
                                      <p:cBhvr>
                                        <p:cTn id="42" dur="500"/>
                                        <p:tgtEl>
                                          <p:spTgt spid="11273"/>
                                        </p:tgtEl>
                                      </p:cBhvr>
                                    </p:animEffect>
                                  </p:childTnLst>
                                </p:cTn>
                              </p:par>
                            </p:childTnLst>
                          </p:cTn>
                        </p:par>
                        <p:par>
                          <p:cTn id="43" fill="hold">
                            <p:stCondLst>
                              <p:cond delay="500"/>
                            </p:stCondLst>
                            <p:childTnLst>
                              <p:par>
                                <p:cTn id="44" presetID="1" presetClass="entr" presetSubtype="0" fill="hold" grpId="0" nodeType="afterEffect">
                                  <p:stCondLst>
                                    <p:cond delay="500"/>
                                  </p:stCondLst>
                                  <p:childTnLst>
                                    <p:set>
                                      <p:cBhvr>
                                        <p:cTn id="45" dur="1" fill="hold">
                                          <p:stCondLst>
                                            <p:cond delay="0"/>
                                          </p:stCondLst>
                                        </p:cTn>
                                        <p:tgtEl>
                                          <p:spTgt spid="112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box(in)">
                                      <p:cBhvr>
                                        <p:cTn id="50" dur="500"/>
                                        <p:tgtEl>
                                          <p:spTgt spid="1127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1279"/>
                                        </p:tgtEl>
                                        <p:attrNameLst>
                                          <p:attrName>style.visibility</p:attrName>
                                        </p:attrNameLst>
                                      </p:cBhvr>
                                      <p:to>
                                        <p:strVal val="visible"/>
                                      </p:to>
                                    </p:set>
                                    <p:animEffect transition="in" filter="box(in)">
                                      <p:cBhvr>
                                        <p:cTn id="53" dur="500"/>
                                        <p:tgtEl>
                                          <p:spTgt spid="11279"/>
                                        </p:tgtEl>
                                      </p:cBhvr>
                                    </p:animEffect>
                                  </p:childTnLst>
                                </p:cTn>
                              </p:par>
                            </p:childTnLst>
                          </p:cTn>
                        </p:par>
                        <p:par>
                          <p:cTn id="54" fill="hold">
                            <p:stCondLst>
                              <p:cond delay="500"/>
                            </p:stCondLst>
                            <p:childTnLst>
                              <p:par>
                                <p:cTn id="55" presetID="1" presetClass="entr" presetSubtype="0" fill="hold" grpId="0" nodeType="afterEffect">
                                  <p:stCondLst>
                                    <p:cond delay="500"/>
                                  </p:stCondLst>
                                  <p:childTnLst>
                                    <p:set>
                                      <p:cBhvr>
                                        <p:cTn id="56" dur="1" fill="hold">
                                          <p:stCondLst>
                                            <p:cond delay="0"/>
                                          </p:stCondLst>
                                        </p:cTn>
                                        <p:tgtEl>
                                          <p:spTgt spid="112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290"/>
                                        </p:tgtEl>
                                        <p:attrNameLst>
                                          <p:attrName>style.visibility</p:attrName>
                                        </p:attrNameLst>
                                      </p:cBhvr>
                                      <p:to>
                                        <p:strVal val="visible"/>
                                      </p:to>
                                    </p:set>
                                    <p:animEffect transition="in" filter="blinds(horizontal)">
                                      <p:cBhvr>
                                        <p:cTn id="61"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animBg="1"/>
      <p:bldP spid="11274" grpId="0" animBg="1"/>
      <p:bldP spid="11275" grpId="0"/>
      <p:bldP spid="11276" grpId="0" animBg="1"/>
      <p:bldP spid="11277" grpId="0"/>
      <p:bldP spid="11278" grpId="0" animBg="1"/>
      <p:bldP spid="11279" grpId="0" animBg="1"/>
      <p:bldP spid="11280" grpId="0"/>
      <p:bldP spid="11281" grpId="0" animBg="1"/>
      <p:bldP spid="11282" grpId="0" animBg="1"/>
      <p:bldP spid="11283" grpId="0" animBg="1"/>
      <p:bldP spid="11284" grpId="0" animBg="1"/>
      <p:bldP spid="11285" grpId="0" animBg="1"/>
      <p:bldP spid="11286" grpId="0" animBg="1"/>
      <p:bldP spid="11287" grpId="0" animBg="1"/>
      <p:bldP spid="11288" grpId="0" animBg="1"/>
      <p:bldP spid="112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Engravers MT" pitchFamily="18" charset="0"/>
              </a:rPr>
              <a:t>How the heart works</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The wall of the left ventricle is 3x thicker than the right because the right ventricle only pumps blood to the lungs.</a:t>
            </a:r>
          </a:p>
          <a:p>
            <a:pPr lvl="1">
              <a:buFont typeface="Wingdings" pitchFamily="2" charset="2"/>
              <a:buChar char="Ø"/>
            </a:pPr>
            <a:r>
              <a:rPr lang="en-US" dirty="0" smtClean="0"/>
              <a:t>The left ventricle pumps to the whole body</a:t>
            </a:r>
          </a:p>
          <a:p>
            <a:pPr>
              <a:buFont typeface="Wingdings" pitchFamily="2" charset="2"/>
              <a:buChar char="Ø"/>
            </a:pPr>
            <a:r>
              <a:rPr lang="en-US" dirty="0" smtClean="0"/>
              <a:t>The heart receives its nourishment (blood, oxygen, nutrients) via two coronary arteries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Engravers MT" pitchFamily="18" charset="0"/>
              </a:rPr>
              <a:t>How  the Heart Works</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When the heart contracts both atria function together, then both ventricles function together</a:t>
            </a:r>
          </a:p>
          <a:p>
            <a:pPr lvl="1">
              <a:buFont typeface="Wingdings" pitchFamily="2" charset="2"/>
              <a:buChar char="Ø"/>
            </a:pPr>
            <a:r>
              <a:rPr lang="en-US" dirty="0" smtClean="0"/>
              <a:t>Both AV valves open into the ventricles </a:t>
            </a:r>
          </a:p>
          <a:p>
            <a:pPr lvl="1">
              <a:buFont typeface="Wingdings" pitchFamily="2" charset="2"/>
              <a:buChar char="Ø"/>
            </a:pPr>
            <a:r>
              <a:rPr lang="en-US" dirty="0" smtClean="0"/>
              <a:t>When the ventricles contract the AV valves close, and the </a:t>
            </a:r>
            <a:r>
              <a:rPr lang="en-US" dirty="0" err="1" smtClean="0"/>
              <a:t>semilunar</a:t>
            </a:r>
            <a:r>
              <a:rPr lang="en-US" dirty="0" smtClean="0"/>
              <a:t> valves open pushing blood into the arteries (pulmonary or aorta)</a:t>
            </a:r>
          </a:p>
          <a:p>
            <a:pPr>
              <a:buFont typeface="Wingdings" pitchFamily="2" charset="2"/>
              <a:buChar char="Ø"/>
            </a:pPr>
            <a:r>
              <a:rPr lang="en-US" dirty="0" smtClean="0"/>
              <a:t>We can hear the heartbeat with a stethoscope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188913"/>
            <a:ext cx="9144000" cy="1261884"/>
          </a:xfrm>
          <a:prstGeom prst="rect">
            <a:avLst/>
          </a:prstGeom>
          <a:noFill/>
          <a:ln w="9525">
            <a:noFill/>
            <a:miter lim="800000"/>
            <a:headEnd/>
            <a:tailEnd/>
          </a:ln>
          <a:effectLst/>
        </p:spPr>
        <p:txBody>
          <a:bodyPr>
            <a:spAutoFit/>
          </a:bodyPr>
          <a:lstStyle/>
          <a:p>
            <a:pPr algn="ctr">
              <a:spcBef>
                <a:spcPct val="50000"/>
              </a:spcBef>
            </a:pPr>
            <a:r>
              <a:rPr lang="en-GB" sz="3800" b="1" dirty="0">
                <a:solidFill>
                  <a:srgbClr val="FFFF00"/>
                </a:solidFill>
                <a:latin typeface="Engravers MT" pitchFamily="18" charset="0"/>
              </a:rPr>
              <a:t>How does the Heart work?</a:t>
            </a:r>
          </a:p>
        </p:txBody>
      </p:sp>
      <p:grpSp>
        <p:nvGrpSpPr>
          <p:cNvPr id="2" name="Group 21"/>
          <p:cNvGrpSpPr>
            <a:grpSpLocks/>
          </p:cNvGrpSpPr>
          <p:nvPr/>
        </p:nvGrpSpPr>
        <p:grpSpPr bwMode="auto">
          <a:xfrm>
            <a:off x="468313" y="1905000"/>
            <a:ext cx="8424862" cy="3063875"/>
            <a:chOff x="340" y="566"/>
            <a:chExt cx="5307" cy="1930"/>
          </a:xfrm>
        </p:grpSpPr>
        <p:grpSp>
          <p:nvGrpSpPr>
            <p:cNvPr id="3" name="Group 22"/>
            <p:cNvGrpSpPr>
              <a:grpSpLocks/>
            </p:cNvGrpSpPr>
            <p:nvPr/>
          </p:nvGrpSpPr>
          <p:grpSpPr bwMode="auto">
            <a:xfrm>
              <a:off x="1104" y="624"/>
              <a:ext cx="1440" cy="1872"/>
              <a:chOff x="1681" y="864"/>
              <a:chExt cx="2016" cy="2447"/>
            </a:xfrm>
          </p:grpSpPr>
          <p:sp>
            <p:nvSpPr>
              <p:cNvPr id="12311" name="Freeform 23"/>
              <p:cNvSpPr>
                <a:spLocks/>
              </p:cNvSpPr>
              <p:nvPr/>
            </p:nvSpPr>
            <p:spPr bwMode="auto">
              <a:xfrm>
                <a:off x="3044" y="1200"/>
                <a:ext cx="602" cy="731"/>
              </a:xfrm>
              <a:custGeom>
                <a:avLst/>
                <a:gdLst/>
                <a:ahLst/>
                <a:cxnLst>
                  <a:cxn ang="0">
                    <a:pos x="76" y="159"/>
                  </a:cxn>
                  <a:cxn ang="0">
                    <a:pos x="0" y="214"/>
                  </a:cxn>
                  <a:cxn ang="0">
                    <a:pos x="11" y="345"/>
                  </a:cxn>
                  <a:cxn ang="0">
                    <a:pos x="87" y="585"/>
                  </a:cxn>
                  <a:cxn ang="0">
                    <a:pos x="120" y="650"/>
                  </a:cxn>
                  <a:cxn ang="0">
                    <a:pos x="185" y="694"/>
                  </a:cxn>
                  <a:cxn ang="0">
                    <a:pos x="251" y="781"/>
                  </a:cxn>
                  <a:cxn ang="0">
                    <a:pos x="327" y="770"/>
                  </a:cxn>
                  <a:cxn ang="0">
                    <a:pos x="458" y="585"/>
                  </a:cxn>
                  <a:cxn ang="0">
                    <a:pos x="501" y="530"/>
                  </a:cxn>
                  <a:cxn ang="0">
                    <a:pos x="556" y="475"/>
                  </a:cxn>
                  <a:cxn ang="0">
                    <a:pos x="600" y="225"/>
                  </a:cxn>
                  <a:cxn ang="0">
                    <a:pos x="523" y="61"/>
                  </a:cxn>
                  <a:cxn ang="0">
                    <a:pos x="261" y="39"/>
                  </a:cxn>
                  <a:cxn ang="0">
                    <a:pos x="196" y="61"/>
                  </a:cxn>
                  <a:cxn ang="0">
                    <a:pos x="163" y="72"/>
                  </a:cxn>
                  <a:cxn ang="0">
                    <a:pos x="98" y="115"/>
                  </a:cxn>
                  <a:cxn ang="0">
                    <a:pos x="76" y="159"/>
                  </a:cxn>
                </a:cxnLst>
                <a:rect l="0" t="0" r="r" b="b"/>
                <a:pathLst>
                  <a:path w="602" h="781">
                    <a:moveTo>
                      <a:pt x="76" y="159"/>
                    </a:moveTo>
                    <a:cubicBezTo>
                      <a:pt x="0" y="185"/>
                      <a:pt x="18" y="159"/>
                      <a:pt x="0" y="214"/>
                    </a:cubicBezTo>
                    <a:cubicBezTo>
                      <a:pt x="4" y="258"/>
                      <a:pt x="4" y="302"/>
                      <a:pt x="11" y="345"/>
                    </a:cubicBezTo>
                    <a:cubicBezTo>
                      <a:pt x="24" y="422"/>
                      <a:pt x="62" y="512"/>
                      <a:pt x="87" y="585"/>
                    </a:cubicBezTo>
                    <a:cubicBezTo>
                      <a:pt x="95" y="608"/>
                      <a:pt x="101" y="633"/>
                      <a:pt x="120" y="650"/>
                    </a:cubicBezTo>
                    <a:cubicBezTo>
                      <a:pt x="140" y="667"/>
                      <a:pt x="185" y="694"/>
                      <a:pt x="185" y="694"/>
                    </a:cubicBezTo>
                    <a:cubicBezTo>
                      <a:pt x="199" y="735"/>
                      <a:pt x="227" y="745"/>
                      <a:pt x="251" y="781"/>
                    </a:cubicBezTo>
                    <a:cubicBezTo>
                      <a:pt x="276" y="777"/>
                      <a:pt x="303" y="777"/>
                      <a:pt x="327" y="770"/>
                    </a:cubicBezTo>
                    <a:cubicBezTo>
                      <a:pt x="397" y="749"/>
                      <a:pt x="420" y="640"/>
                      <a:pt x="458" y="585"/>
                    </a:cubicBezTo>
                    <a:cubicBezTo>
                      <a:pt x="479" y="521"/>
                      <a:pt x="453" y="579"/>
                      <a:pt x="501" y="530"/>
                    </a:cubicBezTo>
                    <a:cubicBezTo>
                      <a:pt x="570" y="459"/>
                      <a:pt x="472" y="531"/>
                      <a:pt x="556" y="475"/>
                    </a:cubicBezTo>
                    <a:cubicBezTo>
                      <a:pt x="602" y="408"/>
                      <a:pt x="593" y="303"/>
                      <a:pt x="600" y="225"/>
                    </a:cubicBezTo>
                    <a:cubicBezTo>
                      <a:pt x="586" y="155"/>
                      <a:pt x="600" y="87"/>
                      <a:pt x="523" y="61"/>
                    </a:cubicBezTo>
                    <a:cubicBezTo>
                      <a:pt x="434" y="0"/>
                      <a:pt x="400" y="31"/>
                      <a:pt x="261" y="39"/>
                    </a:cubicBezTo>
                    <a:cubicBezTo>
                      <a:pt x="239" y="46"/>
                      <a:pt x="218" y="54"/>
                      <a:pt x="196" y="61"/>
                    </a:cubicBezTo>
                    <a:cubicBezTo>
                      <a:pt x="185" y="65"/>
                      <a:pt x="163" y="72"/>
                      <a:pt x="163" y="72"/>
                    </a:cubicBezTo>
                    <a:cubicBezTo>
                      <a:pt x="141" y="86"/>
                      <a:pt x="120" y="101"/>
                      <a:pt x="98" y="115"/>
                    </a:cubicBezTo>
                    <a:cubicBezTo>
                      <a:pt x="58" y="141"/>
                      <a:pt x="59" y="125"/>
                      <a:pt x="76" y="159"/>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2312" name="Freeform 24"/>
              <p:cNvSpPr>
                <a:spLocks/>
              </p:cNvSpPr>
              <p:nvPr/>
            </p:nvSpPr>
            <p:spPr bwMode="auto">
              <a:xfrm>
                <a:off x="1735" y="1388"/>
                <a:ext cx="512" cy="653"/>
              </a:xfrm>
              <a:custGeom>
                <a:avLst/>
                <a:gdLst/>
                <a:ahLst/>
                <a:cxnLst>
                  <a:cxn ang="0">
                    <a:pos x="0" y="227"/>
                  </a:cxn>
                  <a:cxn ang="0">
                    <a:pos x="98" y="456"/>
                  </a:cxn>
                  <a:cxn ang="0">
                    <a:pos x="120" y="488"/>
                  </a:cxn>
                  <a:cxn ang="0">
                    <a:pos x="185" y="532"/>
                  </a:cxn>
                  <a:cxn ang="0">
                    <a:pos x="240" y="576"/>
                  </a:cxn>
                  <a:cxn ang="0">
                    <a:pos x="261" y="608"/>
                  </a:cxn>
                  <a:cxn ang="0">
                    <a:pos x="294" y="630"/>
                  </a:cxn>
                  <a:cxn ang="0">
                    <a:pos x="403" y="554"/>
                  </a:cxn>
                  <a:cxn ang="0">
                    <a:pos x="469" y="510"/>
                  </a:cxn>
                  <a:cxn ang="0">
                    <a:pos x="512" y="401"/>
                  </a:cxn>
                  <a:cxn ang="0">
                    <a:pos x="403" y="107"/>
                  </a:cxn>
                  <a:cxn ang="0">
                    <a:pos x="272" y="41"/>
                  </a:cxn>
                  <a:cxn ang="0">
                    <a:pos x="130" y="30"/>
                  </a:cxn>
                  <a:cxn ang="0">
                    <a:pos x="65" y="74"/>
                  </a:cxn>
                  <a:cxn ang="0">
                    <a:pos x="0" y="227"/>
                  </a:cxn>
                </a:cxnLst>
                <a:rect l="0" t="0" r="r" b="b"/>
                <a:pathLst>
                  <a:path w="512" h="653">
                    <a:moveTo>
                      <a:pt x="0" y="227"/>
                    </a:moveTo>
                    <a:cubicBezTo>
                      <a:pt x="11" y="314"/>
                      <a:pt x="21" y="405"/>
                      <a:pt x="98" y="456"/>
                    </a:cubicBezTo>
                    <a:cubicBezTo>
                      <a:pt x="105" y="467"/>
                      <a:pt x="110" y="479"/>
                      <a:pt x="120" y="488"/>
                    </a:cubicBezTo>
                    <a:cubicBezTo>
                      <a:pt x="140" y="505"/>
                      <a:pt x="185" y="532"/>
                      <a:pt x="185" y="532"/>
                    </a:cubicBezTo>
                    <a:cubicBezTo>
                      <a:pt x="248" y="626"/>
                      <a:pt x="164" y="516"/>
                      <a:pt x="240" y="576"/>
                    </a:cubicBezTo>
                    <a:cubicBezTo>
                      <a:pt x="250" y="584"/>
                      <a:pt x="252" y="599"/>
                      <a:pt x="261" y="608"/>
                    </a:cubicBezTo>
                    <a:cubicBezTo>
                      <a:pt x="270" y="617"/>
                      <a:pt x="283" y="623"/>
                      <a:pt x="294" y="630"/>
                    </a:cubicBezTo>
                    <a:cubicBezTo>
                      <a:pt x="466" y="601"/>
                      <a:pt x="254" y="653"/>
                      <a:pt x="403" y="554"/>
                    </a:cubicBezTo>
                    <a:cubicBezTo>
                      <a:pt x="425" y="539"/>
                      <a:pt x="469" y="510"/>
                      <a:pt x="469" y="510"/>
                    </a:cubicBezTo>
                    <a:cubicBezTo>
                      <a:pt x="493" y="473"/>
                      <a:pt x="501" y="444"/>
                      <a:pt x="512" y="401"/>
                    </a:cubicBezTo>
                    <a:cubicBezTo>
                      <a:pt x="499" y="282"/>
                      <a:pt x="470" y="205"/>
                      <a:pt x="403" y="107"/>
                    </a:cubicBezTo>
                    <a:cubicBezTo>
                      <a:pt x="391" y="89"/>
                      <a:pt x="295" y="49"/>
                      <a:pt x="272" y="41"/>
                    </a:cubicBezTo>
                    <a:cubicBezTo>
                      <a:pt x="219" y="4"/>
                      <a:pt x="227" y="0"/>
                      <a:pt x="130" y="30"/>
                    </a:cubicBezTo>
                    <a:cubicBezTo>
                      <a:pt x="105" y="38"/>
                      <a:pt x="65" y="74"/>
                      <a:pt x="65" y="74"/>
                    </a:cubicBezTo>
                    <a:cubicBezTo>
                      <a:pt x="31" y="124"/>
                      <a:pt x="0" y="164"/>
                      <a:pt x="0" y="227"/>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2313" name="Freeform 25"/>
              <p:cNvSpPr>
                <a:spLocks/>
              </p:cNvSpPr>
              <p:nvPr/>
            </p:nvSpPr>
            <p:spPr bwMode="auto">
              <a:xfrm>
                <a:off x="1681" y="1127"/>
                <a:ext cx="2016" cy="2184"/>
              </a:xfrm>
              <a:custGeom>
                <a:avLst/>
                <a:gdLst/>
                <a:ahLst/>
                <a:cxnLst>
                  <a:cxn ang="0">
                    <a:pos x="68" y="799"/>
                  </a:cxn>
                  <a:cxn ang="0">
                    <a:pos x="297" y="1464"/>
                  </a:cxn>
                  <a:cxn ang="0">
                    <a:pos x="570" y="1824"/>
                  </a:cxn>
                  <a:cxn ang="0">
                    <a:pos x="679" y="1966"/>
                  </a:cxn>
                  <a:cxn ang="0">
                    <a:pos x="876" y="2097"/>
                  </a:cxn>
                  <a:cxn ang="0">
                    <a:pos x="1072" y="2162"/>
                  </a:cxn>
                  <a:cxn ang="0">
                    <a:pos x="1410" y="2086"/>
                  </a:cxn>
                  <a:cxn ang="0">
                    <a:pos x="1497" y="2009"/>
                  </a:cxn>
                  <a:cxn ang="0">
                    <a:pos x="1737" y="1639"/>
                  </a:cxn>
                  <a:cxn ang="0">
                    <a:pos x="1977" y="1235"/>
                  </a:cxn>
                  <a:cxn ang="0">
                    <a:pos x="2087" y="1039"/>
                  </a:cxn>
                  <a:cxn ang="0">
                    <a:pos x="2152" y="809"/>
                  </a:cxn>
                  <a:cxn ang="0">
                    <a:pos x="2283" y="668"/>
                  </a:cxn>
                  <a:cxn ang="0">
                    <a:pos x="2370" y="439"/>
                  </a:cxn>
                  <a:cxn ang="0">
                    <a:pos x="2185" y="449"/>
                  </a:cxn>
                  <a:cxn ang="0">
                    <a:pos x="1999" y="635"/>
                  </a:cxn>
                  <a:cxn ang="0">
                    <a:pos x="1945" y="799"/>
                  </a:cxn>
                  <a:cxn ang="0">
                    <a:pos x="1999" y="886"/>
                  </a:cxn>
                  <a:cxn ang="0">
                    <a:pos x="1781" y="1039"/>
                  </a:cxn>
                  <a:cxn ang="0">
                    <a:pos x="1716" y="1126"/>
                  </a:cxn>
                  <a:cxn ang="0">
                    <a:pos x="1519" y="1409"/>
                  </a:cxn>
                  <a:cxn ang="0">
                    <a:pos x="1334" y="1715"/>
                  </a:cxn>
                  <a:cxn ang="0">
                    <a:pos x="1214" y="1759"/>
                  </a:cxn>
                  <a:cxn ang="0">
                    <a:pos x="1127" y="1213"/>
                  </a:cxn>
                  <a:cxn ang="0">
                    <a:pos x="1290" y="460"/>
                  </a:cxn>
                  <a:cxn ang="0">
                    <a:pos x="1257" y="46"/>
                  </a:cxn>
                  <a:cxn ang="0">
                    <a:pos x="1137" y="242"/>
                  </a:cxn>
                  <a:cxn ang="0">
                    <a:pos x="1061" y="439"/>
                  </a:cxn>
                  <a:cxn ang="0">
                    <a:pos x="876" y="57"/>
                  </a:cxn>
                  <a:cxn ang="0">
                    <a:pos x="941" y="231"/>
                  </a:cxn>
                  <a:cxn ang="0">
                    <a:pos x="908" y="449"/>
                  </a:cxn>
                  <a:cxn ang="0">
                    <a:pos x="1007" y="831"/>
                  </a:cxn>
                  <a:cxn ang="0">
                    <a:pos x="1061" y="1366"/>
                  </a:cxn>
                  <a:cxn ang="0">
                    <a:pos x="865" y="1671"/>
                  </a:cxn>
                  <a:cxn ang="0">
                    <a:pos x="647" y="1453"/>
                  </a:cxn>
                  <a:cxn ang="0">
                    <a:pos x="483" y="1366"/>
                  </a:cxn>
                  <a:cxn ang="0">
                    <a:pos x="417" y="1268"/>
                  </a:cxn>
                  <a:cxn ang="0">
                    <a:pos x="254" y="973"/>
                  </a:cxn>
                  <a:cxn ang="0">
                    <a:pos x="396" y="929"/>
                  </a:cxn>
                  <a:cxn ang="0">
                    <a:pos x="232" y="711"/>
                  </a:cxn>
                  <a:cxn ang="0">
                    <a:pos x="145" y="602"/>
                  </a:cxn>
                  <a:cxn ang="0">
                    <a:pos x="90" y="373"/>
                  </a:cxn>
                </a:cxnLst>
                <a:rect l="0" t="0" r="r" b="b"/>
                <a:pathLst>
                  <a:path w="2381" h="2184">
                    <a:moveTo>
                      <a:pt x="36" y="417"/>
                    </a:moveTo>
                    <a:cubicBezTo>
                      <a:pt x="17" y="472"/>
                      <a:pt x="10" y="521"/>
                      <a:pt x="3" y="580"/>
                    </a:cubicBezTo>
                    <a:cubicBezTo>
                      <a:pt x="10" y="656"/>
                      <a:pt x="0" y="752"/>
                      <a:pt x="68" y="799"/>
                    </a:cubicBezTo>
                    <a:cubicBezTo>
                      <a:pt x="83" y="821"/>
                      <a:pt x="97" y="842"/>
                      <a:pt x="112" y="864"/>
                    </a:cubicBezTo>
                    <a:cubicBezTo>
                      <a:pt x="119" y="875"/>
                      <a:pt x="134" y="897"/>
                      <a:pt x="134" y="897"/>
                    </a:cubicBezTo>
                    <a:cubicBezTo>
                      <a:pt x="158" y="1089"/>
                      <a:pt x="213" y="1290"/>
                      <a:pt x="297" y="1464"/>
                    </a:cubicBezTo>
                    <a:cubicBezTo>
                      <a:pt x="336" y="1545"/>
                      <a:pt x="373" y="1631"/>
                      <a:pt x="450" y="1682"/>
                    </a:cubicBezTo>
                    <a:cubicBezTo>
                      <a:pt x="501" y="1759"/>
                      <a:pt x="472" y="1734"/>
                      <a:pt x="527" y="1769"/>
                    </a:cubicBezTo>
                    <a:cubicBezTo>
                      <a:pt x="551" y="1849"/>
                      <a:pt x="515" y="1756"/>
                      <a:pt x="570" y="1824"/>
                    </a:cubicBezTo>
                    <a:cubicBezTo>
                      <a:pt x="631" y="1900"/>
                      <a:pt x="519" y="1816"/>
                      <a:pt x="614" y="1879"/>
                    </a:cubicBezTo>
                    <a:cubicBezTo>
                      <a:pt x="636" y="1942"/>
                      <a:pt x="608" y="1884"/>
                      <a:pt x="657" y="1933"/>
                    </a:cubicBezTo>
                    <a:cubicBezTo>
                      <a:pt x="666" y="1942"/>
                      <a:pt x="669" y="1957"/>
                      <a:pt x="679" y="1966"/>
                    </a:cubicBezTo>
                    <a:cubicBezTo>
                      <a:pt x="797" y="2068"/>
                      <a:pt x="702" y="1978"/>
                      <a:pt x="777" y="2020"/>
                    </a:cubicBezTo>
                    <a:cubicBezTo>
                      <a:pt x="800" y="2033"/>
                      <a:pt x="824" y="2045"/>
                      <a:pt x="843" y="2064"/>
                    </a:cubicBezTo>
                    <a:cubicBezTo>
                      <a:pt x="854" y="2075"/>
                      <a:pt x="862" y="2089"/>
                      <a:pt x="876" y="2097"/>
                    </a:cubicBezTo>
                    <a:cubicBezTo>
                      <a:pt x="896" y="2108"/>
                      <a:pt x="919" y="2112"/>
                      <a:pt x="941" y="2119"/>
                    </a:cubicBezTo>
                    <a:cubicBezTo>
                      <a:pt x="974" y="2130"/>
                      <a:pt x="1006" y="2140"/>
                      <a:pt x="1039" y="2151"/>
                    </a:cubicBezTo>
                    <a:cubicBezTo>
                      <a:pt x="1050" y="2155"/>
                      <a:pt x="1061" y="2158"/>
                      <a:pt x="1072" y="2162"/>
                    </a:cubicBezTo>
                    <a:cubicBezTo>
                      <a:pt x="1083" y="2166"/>
                      <a:pt x="1105" y="2173"/>
                      <a:pt x="1105" y="2173"/>
                    </a:cubicBezTo>
                    <a:cubicBezTo>
                      <a:pt x="1174" y="2169"/>
                      <a:pt x="1251" y="2184"/>
                      <a:pt x="1312" y="2151"/>
                    </a:cubicBezTo>
                    <a:cubicBezTo>
                      <a:pt x="1315" y="2149"/>
                      <a:pt x="1392" y="2098"/>
                      <a:pt x="1410" y="2086"/>
                    </a:cubicBezTo>
                    <a:cubicBezTo>
                      <a:pt x="1421" y="2079"/>
                      <a:pt x="1443" y="2064"/>
                      <a:pt x="1443" y="2064"/>
                    </a:cubicBezTo>
                    <a:cubicBezTo>
                      <a:pt x="1450" y="2053"/>
                      <a:pt x="1456" y="2040"/>
                      <a:pt x="1465" y="2031"/>
                    </a:cubicBezTo>
                    <a:cubicBezTo>
                      <a:pt x="1474" y="2022"/>
                      <a:pt x="1490" y="2020"/>
                      <a:pt x="1497" y="2009"/>
                    </a:cubicBezTo>
                    <a:cubicBezTo>
                      <a:pt x="1519" y="1973"/>
                      <a:pt x="1509" y="1939"/>
                      <a:pt x="1541" y="1911"/>
                    </a:cubicBezTo>
                    <a:cubicBezTo>
                      <a:pt x="1561" y="1894"/>
                      <a:pt x="1607" y="1868"/>
                      <a:pt x="1607" y="1868"/>
                    </a:cubicBezTo>
                    <a:cubicBezTo>
                      <a:pt x="1655" y="1794"/>
                      <a:pt x="1702" y="1719"/>
                      <a:pt x="1737" y="1639"/>
                    </a:cubicBezTo>
                    <a:cubicBezTo>
                      <a:pt x="1774" y="1554"/>
                      <a:pt x="1774" y="1442"/>
                      <a:pt x="1857" y="1388"/>
                    </a:cubicBezTo>
                    <a:cubicBezTo>
                      <a:pt x="1881" y="1315"/>
                      <a:pt x="1848" y="1393"/>
                      <a:pt x="1901" y="1333"/>
                    </a:cubicBezTo>
                    <a:cubicBezTo>
                      <a:pt x="1928" y="1302"/>
                      <a:pt x="1952" y="1268"/>
                      <a:pt x="1977" y="1235"/>
                    </a:cubicBezTo>
                    <a:cubicBezTo>
                      <a:pt x="1993" y="1214"/>
                      <a:pt x="2006" y="1191"/>
                      <a:pt x="2021" y="1169"/>
                    </a:cubicBezTo>
                    <a:cubicBezTo>
                      <a:pt x="2028" y="1158"/>
                      <a:pt x="2043" y="1137"/>
                      <a:pt x="2043" y="1137"/>
                    </a:cubicBezTo>
                    <a:cubicBezTo>
                      <a:pt x="2069" y="1059"/>
                      <a:pt x="2052" y="1090"/>
                      <a:pt x="2087" y="1039"/>
                    </a:cubicBezTo>
                    <a:cubicBezTo>
                      <a:pt x="2118" y="938"/>
                      <a:pt x="2071" y="1079"/>
                      <a:pt x="2119" y="973"/>
                    </a:cubicBezTo>
                    <a:cubicBezTo>
                      <a:pt x="2128" y="952"/>
                      <a:pt x="2141" y="908"/>
                      <a:pt x="2141" y="908"/>
                    </a:cubicBezTo>
                    <a:cubicBezTo>
                      <a:pt x="2145" y="875"/>
                      <a:pt x="2136" y="838"/>
                      <a:pt x="2152" y="809"/>
                    </a:cubicBezTo>
                    <a:cubicBezTo>
                      <a:pt x="2164" y="786"/>
                      <a:pt x="2217" y="766"/>
                      <a:pt x="2217" y="766"/>
                    </a:cubicBezTo>
                    <a:cubicBezTo>
                      <a:pt x="2232" y="744"/>
                      <a:pt x="2246" y="722"/>
                      <a:pt x="2261" y="700"/>
                    </a:cubicBezTo>
                    <a:cubicBezTo>
                      <a:pt x="2268" y="689"/>
                      <a:pt x="2283" y="668"/>
                      <a:pt x="2283" y="668"/>
                    </a:cubicBezTo>
                    <a:cubicBezTo>
                      <a:pt x="2309" y="589"/>
                      <a:pt x="2292" y="621"/>
                      <a:pt x="2327" y="569"/>
                    </a:cubicBezTo>
                    <a:cubicBezTo>
                      <a:pt x="2340" y="529"/>
                      <a:pt x="2347" y="507"/>
                      <a:pt x="2359" y="471"/>
                    </a:cubicBezTo>
                    <a:cubicBezTo>
                      <a:pt x="2363" y="460"/>
                      <a:pt x="2366" y="450"/>
                      <a:pt x="2370" y="439"/>
                    </a:cubicBezTo>
                    <a:cubicBezTo>
                      <a:pt x="2374" y="428"/>
                      <a:pt x="2381" y="406"/>
                      <a:pt x="2381" y="406"/>
                    </a:cubicBezTo>
                    <a:cubicBezTo>
                      <a:pt x="2368" y="306"/>
                      <a:pt x="2337" y="197"/>
                      <a:pt x="2305" y="100"/>
                    </a:cubicBezTo>
                    <a:cubicBezTo>
                      <a:pt x="2219" y="228"/>
                      <a:pt x="2334" y="351"/>
                      <a:pt x="2185" y="449"/>
                    </a:cubicBezTo>
                    <a:cubicBezTo>
                      <a:pt x="2126" y="537"/>
                      <a:pt x="2203" y="431"/>
                      <a:pt x="2130" y="504"/>
                    </a:cubicBezTo>
                    <a:cubicBezTo>
                      <a:pt x="2080" y="554"/>
                      <a:pt x="2139" y="526"/>
                      <a:pt x="2076" y="548"/>
                    </a:cubicBezTo>
                    <a:cubicBezTo>
                      <a:pt x="2025" y="624"/>
                      <a:pt x="2054" y="598"/>
                      <a:pt x="1999" y="635"/>
                    </a:cubicBezTo>
                    <a:cubicBezTo>
                      <a:pt x="1975" y="706"/>
                      <a:pt x="1921" y="769"/>
                      <a:pt x="1879" y="831"/>
                    </a:cubicBezTo>
                    <a:cubicBezTo>
                      <a:pt x="1872" y="841"/>
                      <a:pt x="1902" y="825"/>
                      <a:pt x="1912" y="820"/>
                    </a:cubicBezTo>
                    <a:cubicBezTo>
                      <a:pt x="1924" y="814"/>
                      <a:pt x="1934" y="806"/>
                      <a:pt x="1945" y="799"/>
                    </a:cubicBezTo>
                    <a:cubicBezTo>
                      <a:pt x="1974" y="802"/>
                      <a:pt x="2005" y="797"/>
                      <a:pt x="2032" y="809"/>
                    </a:cubicBezTo>
                    <a:cubicBezTo>
                      <a:pt x="2052" y="818"/>
                      <a:pt x="2041" y="866"/>
                      <a:pt x="2032" y="875"/>
                    </a:cubicBezTo>
                    <a:cubicBezTo>
                      <a:pt x="2024" y="883"/>
                      <a:pt x="2010" y="882"/>
                      <a:pt x="1999" y="886"/>
                    </a:cubicBezTo>
                    <a:cubicBezTo>
                      <a:pt x="1962" y="941"/>
                      <a:pt x="1902" y="958"/>
                      <a:pt x="1847" y="995"/>
                    </a:cubicBezTo>
                    <a:cubicBezTo>
                      <a:pt x="1836" y="1002"/>
                      <a:pt x="1825" y="1010"/>
                      <a:pt x="1814" y="1017"/>
                    </a:cubicBezTo>
                    <a:cubicBezTo>
                      <a:pt x="1803" y="1024"/>
                      <a:pt x="1781" y="1039"/>
                      <a:pt x="1781" y="1039"/>
                    </a:cubicBezTo>
                    <a:cubicBezTo>
                      <a:pt x="1774" y="1050"/>
                      <a:pt x="1768" y="1062"/>
                      <a:pt x="1759" y="1071"/>
                    </a:cubicBezTo>
                    <a:cubicBezTo>
                      <a:pt x="1750" y="1080"/>
                      <a:pt x="1735" y="1083"/>
                      <a:pt x="1727" y="1093"/>
                    </a:cubicBezTo>
                    <a:cubicBezTo>
                      <a:pt x="1720" y="1102"/>
                      <a:pt x="1721" y="1116"/>
                      <a:pt x="1716" y="1126"/>
                    </a:cubicBezTo>
                    <a:cubicBezTo>
                      <a:pt x="1687" y="1183"/>
                      <a:pt x="1661" y="1242"/>
                      <a:pt x="1607" y="1279"/>
                    </a:cubicBezTo>
                    <a:cubicBezTo>
                      <a:pt x="1589" y="1306"/>
                      <a:pt x="1561" y="1347"/>
                      <a:pt x="1541" y="1377"/>
                    </a:cubicBezTo>
                    <a:cubicBezTo>
                      <a:pt x="1534" y="1388"/>
                      <a:pt x="1519" y="1409"/>
                      <a:pt x="1519" y="1409"/>
                    </a:cubicBezTo>
                    <a:cubicBezTo>
                      <a:pt x="1480" y="1526"/>
                      <a:pt x="1541" y="1352"/>
                      <a:pt x="1487" y="1475"/>
                    </a:cubicBezTo>
                    <a:cubicBezTo>
                      <a:pt x="1454" y="1549"/>
                      <a:pt x="1451" y="1613"/>
                      <a:pt x="1377" y="1660"/>
                    </a:cubicBezTo>
                    <a:cubicBezTo>
                      <a:pt x="1358" y="1723"/>
                      <a:pt x="1383" y="1666"/>
                      <a:pt x="1334" y="1715"/>
                    </a:cubicBezTo>
                    <a:cubicBezTo>
                      <a:pt x="1325" y="1724"/>
                      <a:pt x="1323" y="1741"/>
                      <a:pt x="1312" y="1748"/>
                    </a:cubicBezTo>
                    <a:cubicBezTo>
                      <a:pt x="1293" y="1760"/>
                      <a:pt x="1247" y="1769"/>
                      <a:pt x="1247" y="1769"/>
                    </a:cubicBezTo>
                    <a:cubicBezTo>
                      <a:pt x="1236" y="1766"/>
                      <a:pt x="1222" y="1767"/>
                      <a:pt x="1214" y="1759"/>
                    </a:cubicBezTo>
                    <a:cubicBezTo>
                      <a:pt x="1206" y="1751"/>
                      <a:pt x="1204" y="1738"/>
                      <a:pt x="1203" y="1726"/>
                    </a:cubicBezTo>
                    <a:cubicBezTo>
                      <a:pt x="1196" y="1624"/>
                      <a:pt x="1201" y="1522"/>
                      <a:pt x="1192" y="1420"/>
                    </a:cubicBezTo>
                    <a:cubicBezTo>
                      <a:pt x="1186" y="1353"/>
                      <a:pt x="1142" y="1280"/>
                      <a:pt x="1127" y="1213"/>
                    </a:cubicBezTo>
                    <a:cubicBezTo>
                      <a:pt x="1142" y="1064"/>
                      <a:pt x="1165" y="915"/>
                      <a:pt x="1181" y="766"/>
                    </a:cubicBezTo>
                    <a:cubicBezTo>
                      <a:pt x="1203" y="553"/>
                      <a:pt x="1183" y="629"/>
                      <a:pt x="1225" y="504"/>
                    </a:cubicBezTo>
                    <a:cubicBezTo>
                      <a:pt x="1233" y="479"/>
                      <a:pt x="1290" y="460"/>
                      <a:pt x="1290" y="460"/>
                    </a:cubicBezTo>
                    <a:cubicBezTo>
                      <a:pt x="1243" y="444"/>
                      <a:pt x="1239" y="465"/>
                      <a:pt x="1192" y="449"/>
                    </a:cubicBezTo>
                    <a:cubicBezTo>
                      <a:pt x="1156" y="308"/>
                      <a:pt x="1234" y="147"/>
                      <a:pt x="1279" y="13"/>
                    </a:cubicBezTo>
                    <a:cubicBezTo>
                      <a:pt x="1283" y="0"/>
                      <a:pt x="1264" y="35"/>
                      <a:pt x="1257" y="46"/>
                    </a:cubicBezTo>
                    <a:cubicBezTo>
                      <a:pt x="1242" y="96"/>
                      <a:pt x="1210" y="134"/>
                      <a:pt x="1181" y="177"/>
                    </a:cubicBezTo>
                    <a:cubicBezTo>
                      <a:pt x="1174" y="188"/>
                      <a:pt x="1166" y="198"/>
                      <a:pt x="1159" y="209"/>
                    </a:cubicBezTo>
                    <a:cubicBezTo>
                      <a:pt x="1152" y="220"/>
                      <a:pt x="1137" y="242"/>
                      <a:pt x="1137" y="242"/>
                    </a:cubicBezTo>
                    <a:cubicBezTo>
                      <a:pt x="1123" y="289"/>
                      <a:pt x="1099" y="326"/>
                      <a:pt x="1083" y="373"/>
                    </a:cubicBezTo>
                    <a:cubicBezTo>
                      <a:pt x="1079" y="384"/>
                      <a:pt x="1076" y="395"/>
                      <a:pt x="1072" y="406"/>
                    </a:cubicBezTo>
                    <a:cubicBezTo>
                      <a:pt x="1068" y="417"/>
                      <a:pt x="1061" y="439"/>
                      <a:pt x="1061" y="439"/>
                    </a:cubicBezTo>
                    <a:cubicBezTo>
                      <a:pt x="1052" y="323"/>
                      <a:pt x="1042" y="150"/>
                      <a:pt x="930" y="79"/>
                    </a:cubicBezTo>
                    <a:cubicBezTo>
                      <a:pt x="926" y="66"/>
                      <a:pt x="917" y="16"/>
                      <a:pt x="887" y="24"/>
                    </a:cubicBezTo>
                    <a:cubicBezTo>
                      <a:pt x="876" y="27"/>
                      <a:pt x="880" y="46"/>
                      <a:pt x="876" y="57"/>
                    </a:cubicBezTo>
                    <a:cubicBezTo>
                      <a:pt x="880" y="68"/>
                      <a:pt x="882" y="79"/>
                      <a:pt x="887" y="89"/>
                    </a:cubicBezTo>
                    <a:cubicBezTo>
                      <a:pt x="893" y="101"/>
                      <a:pt x="903" y="110"/>
                      <a:pt x="908" y="122"/>
                    </a:cubicBezTo>
                    <a:cubicBezTo>
                      <a:pt x="932" y="177"/>
                      <a:pt x="926" y="181"/>
                      <a:pt x="941" y="231"/>
                    </a:cubicBezTo>
                    <a:cubicBezTo>
                      <a:pt x="964" y="308"/>
                      <a:pt x="993" y="383"/>
                      <a:pt x="1017" y="460"/>
                    </a:cubicBezTo>
                    <a:cubicBezTo>
                      <a:pt x="1018" y="463"/>
                      <a:pt x="945" y="440"/>
                      <a:pt x="941" y="439"/>
                    </a:cubicBezTo>
                    <a:cubicBezTo>
                      <a:pt x="930" y="442"/>
                      <a:pt x="908" y="438"/>
                      <a:pt x="908" y="449"/>
                    </a:cubicBezTo>
                    <a:cubicBezTo>
                      <a:pt x="908" y="462"/>
                      <a:pt x="932" y="461"/>
                      <a:pt x="941" y="471"/>
                    </a:cubicBezTo>
                    <a:cubicBezTo>
                      <a:pt x="980" y="515"/>
                      <a:pt x="1020" y="578"/>
                      <a:pt x="1039" y="635"/>
                    </a:cubicBezTo>
                    <a:cubicBezTo>
                      <a:pt x="1029" y="701"/>
                      <a:pt x="1016" y="765"/>
                      <a:pt x="1007" y="831"/>
                    </a:cubicBezTo>
                    <a:cubicBezTo>
                      <a:pt x="1010" y="955"/>
                      <a:pt x="1011" y="1078"/>
                      <a:pt x="1017" y="1202"/>
                    </a:cubicBezTo>
                    <a:cubicBezTo>
                      <a:pt x="1018" y="1216"/>
                      <a:pt x="1034" y="1283"/>
                      <a:pt x="1039" y="1300"/>
                    </a:cubicBezTo>
                    <a:cubicBezTo>
                      <a:pt x="1046" y="1322"/>
                      <a:pt x="1054" y="1344"/>
                      <a:pt x="1061" y="1366"/>
                    </a:cubicBezTo>
                    <a:cubicBezTo>
                      <a:pt x="1065" y="1377"/>
                      <a:pt x="1072" y="1399"/>
                      <a:pt x="1072" y="1399"/>
                    </a:cubicBezTo>
                    <a:cubicBezTo>
                      <a:pt x="1064" y="1606"/>
                      <a:pt x="1135" y="1656"/>
                      <a:pt x="996" y="1704"/>
                    </a:cubicBezTo>
                    <a:cubicBezTo>
                      <a:pt x="956" y="1696"/>
                      <a:pt x="902" y="1691"/>
                      <a:pt x="865" y="1671"/>
                    </a:cubicBezTo>
                    <a:cubicBezTo>
                      <a:pt x="842" y="1658"/>
                      <a:pt x="799" y="1628"/>
                      <a:pt x="799" y="1628"/>
                    </a:cubicBezTo>
                    <a:cubicBezTo>
                      <a:pt x="795" y="1621"/>
                      <a:pt x="727" y="1507"/>
                      <a:pt x="712" y="1497"/>
                    </a:cubicBezTo>
                    <a:cubicBezTo>
                      <a:pt x="690" y="1482"/>
                      <a:pt x="672" y="1461"/>
                      <a:pt x="647" y="1453"/>
                    </a:cubicBezTo>
                    <a:cubicBezTo>
                      <a:pt x="636" y="1449"/>
                      <a:pt x="624" y="1447"/>
                      <a:pt x="614" y="1442"/>
                    </a:cubicBezTo>
                    <a:cubicBezTo>
                      <a:pt x="592" y="1431"/>
                      <a:pt x="570" y="1421"/>
                      <a:pt x="548" y="1409"/>
                    </a:cubicBezTo>
                    <a:cubicBezTo>
                      <a:pt x="525" y="1396"/>
                      <a:pt x="483" y="1366"/>
                      <a:pt x="483" y="1366"/>
                    </a:cubicBezTo>
                    <a:cubicBezTo>
                      <a:pt x="476" y="1355"/>
                      <a:pt x="469" y="1343"/>
                      <a:pt x="461" y="1333"/>
                    </a:cubicBezTo>
                    <a:cubicBezTo>
                      <a:pt x="451" y="1321"/>
                      <a:pt x="437" y="1313"/>
                      <a:pt x="428" y="1300"/>
                    </a:cubicBezTo>
                    <a:cubicBezTo>
                      <a:pt x="422" y="1291"/>
                      <a:pt x="422" y="1278"/>
                      <a:pt x="417" y="1268"/>
                    </a:cubicBezTo>
                    <a:cubicBezTo>
                      <a:pt x="386" y="1211"/>
                      <a:pt x="344" y="1159"/>
                      <a:pt x="308" y="1104"/>
                    </a:cubicBezTo>
                    <a:cubicBezTo>
                      <a:pt x="276" y="1054"/>
                      <a:pt x="289" y="1079"/>
                      <a:pt x="265" y="1006"/>
                    </a:cubicBezTo>
                    <a:cubicBezTo>
                      <a:pt x="261" y="995"/>
                      <a:pt x="254" y="973"/>
                      <a:pt x="254" y="973"/>
                    </a:cubicBezTo>
                    <a:cubicBezTo>
                      <a:pt x="265" y="884"/>
                      <a:pt x="249" y="852"/>
                      <a:pt x="341" y="875"/>
                    </a:cubicBezTo>
                    <a:cubicBezTo>
                      <a:pt x="352" y="882"/>
                      <a:pt x="365" y="888"/>
                      <a:pt x="374" y="897"/>
                    </a:cubicBezTo>
                    <a:cubicBezTo>
                      <a:pt x="383" y="906"/>
                      <a:pt x="396" y="942"/>
                      <a:pt x="396" y="929"/>
                    </a:cubicBezTo>
                    <a:cubicBezTo>
                      <a:pt x="396" y="906"/>
                      <a:pt x="381" y="886"/>
                      <a:pt x="374" y="864"/>
                    </a:cubicBezTo>
                    <a:cubicBezTo>
                      <a:pt x="356" y="810"/>
                      <a:pt x="357" y="775"/>
                      <a:pt x="297" y="755"/>
                    </a:cubicBezTo>
                    <a:cubicBezTo>
                      <a:pt x="275" y="740"/>
                      <a:pt x="254" y="726"/>
                      <a:pt x="232" y="711"/>
                    </a:cubicBezTo>
                    <a:cubicBezTo>
                      <a:pt x="221" y="704"/>
                      <a:pt x="199" y="689"/>
                      <a:pt x="199" y="689"/>
                    </a:cubicBezTo>
                    <a:cubicBezTo>
                      <a:pt x="171" y="607"/>
                      <a:pt x="212" y="707"/>
                      <a:pt x="156" y="635"/>
                    </a:cubicBezTo>
                    <a:cubicBezTo>
                      <a:pt x="149" y="626"/>
                      <a:pt x="150" y="612"/>
                      <a:pt x="145" y="602"/>
                    </a:cubicBezTo>
                    <a:cubicBezTo>
                      <a:pt x="139" y="590"/>
                      <a:pt x="128" y="581"/>
                      <a:pt x="123" y="569"/>
                    </a:cubicBezTo>
                    <a:cubicBezTo>
                      <a:pt x="114" y="548"/>
                      <a:pt x="101" y="504"/>
                      <a:pt x="101" y="504"/>
                    </a:cubicBezTo>
                    <a:cubicBezTo>
                      <a:pt x="97" y="460"/>
                      <a:pt x="100" y="416"/>
                      <a:pt x="90" y="373"/>
                    </a:cubicBezTo>
                    <a:cubicBezTo>
                      <a:pt x="87" y="362"/>
                      <a:pt x="86" y="397"/>
                      <a:pt x="79" y="406"/>
                    </a:cubicBezTo>
                    <a:cubicBezTo>
                      <a:pt x="52" y="440"/>
                      <a:pt x="52" y="433"/>
                      <a:pt x="36" y="417"/>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2314" name="Freeform 26"/>
              <p:cNvSpPr>
                <a:spLocks/>
              </p:cNvSpPr>
              <p:nvPr/>
            </p:nvSpPr>
            <p:spPr bwMode="auto">
              <a:xfrm>
                <a:off x="1909" y="1211"/>
                <a:ext cx="469" cy="844"/>
              </a:xfrm>
              <a:custGeom>
                <a:avLst/>
                <a:gdLst/>
                <a:ahLst/>
                <a:cxnLst>
                  <a:cxn ang="0">
                    <a:pos x="0" y="174"/>
                  </a:cxn>
                  <a:cxn ang="0">
                    <a:pos x="98" y="207"/>
                  </a:cxn>
                  <a:cxn ang="0">
                    <a:pos x="164" y="251"/>
                  </a:cxn>
                  <a:cxn ang="0">
                    <a:pos x="196" y="273"/>
                  </a:cxn>
                  <a:cxn ang="0">
                    <a:pos x="207" y="305"/>
                  </a:cxn>
                  <a:cxn ang="0">
                    <a:pos x="229" y="338"/>
                  </a:cxn>
                  <a:cxn ang="0">
                    <a:pos x="251" y="404"/>
                  </a:cxn>
                  <a:cxn ang="0">
                    <a:pos x="164" y="709"/>
                  </a:cxn>
                  <a:cxn ang="0">
                    <a:pos x="109" y="796"/>
                  </a:cxn>
                  <a:cxn ang="0">
                    <a:pos x="120" y="829"/>
                  </a:cxn>
                  <a:cxn ang="0">
                    <a:pos x="175" y="785"/>
                  </a:cxn>
                  <a:cxn ang="0">
                    <a:pos x="240" y="753"/>
                  </a:cxn>
                  <a:cxn ang="0">
                    <a:pos x="262" y="720"/>
                  </a:cxn>
                  <a:cxn ang="0">
                    <a:pos x="295" y="698"/>
                  </a:cxn>
                  <a:cxn ang="0">
                    <a:pos x="306" y="665"/>
                  </a:cxn>
                  <a:cxn ang="0">
                    <a:pos x="327" y="633"/>
                  </a:cxn>
                  <a:cxn ang="0">
                    <a:pos x="382" y="502"/>
                  </a:cxn>
                  <a:cxn ang="0">
                    <a:pos x="426" y="513"/>
                  </a:cxn>
                  <a:cxn ang="0">
                    <a:pos x="458" y="534"/>
                  </a:cxn>
                  <a:cxn ang="0">
                    <a:pos x="469" y="502"/>
                  </a:cxn>
                  <a:cxn ang="0">
                    <a:pos x="415" y="371"/>
                  </a:cxn>
                  <a:cxn ang="0">
                    <a:pos x="404" y="338"/>
                  </a:cxn>
                  <a:cxn ang="0">
                    <a:pos x="393" y="305"/>
                  </a:cxn>
                  <a:cxn ang="0">
                    <a:pos x="382" y="11"/>
                  </a:cxn>
                  <a:cxn ang="0">
                    <a:pos x="349" y="22"/>
                  </a:cxn>
                  <a:cxn ang="0">
                    <a:pos x="338" y="65"/>
                  </a:cxn>
                  <a:cxn ang="0">
                    <a:pos x="327" y="240"/>
                  </a:cxn>
                  <a:cxn ang="0">
                    <a:pos x="316" y="371"/>
                  </a:cxn>
                  <a:cxn ang="0">
                    <a:pos x="295" y="305"/>
                  </a:cxn>
                  <a:cxn ang="0">
                    <a:pos x="262" y="284"/>
                  </a:cxn>
                  <a:cxn ang="0">
                    <a:pos x="251" y="251"/>
                  </a:cxn>
                  <a:cxn ang="0">
                    <a:pos x="218" y="240"/>
                  </a:cxn>
                  <a:cxn ang="0">
                    <a:pos x="66" y="185"/>
                  </a:cxn>
                </a:cxnLst>
                <a:rect l="0" t="0" r="r" b="b"/>
                <a:pathLst>
                  <a:path w="469" h="844">
                    <a:moveTo>
                      <a:pt x="0" y="174"/>
                    </a:moveTo>
                    <a:cubicBezTo>
                      <a:pt x="77" y="200"/>
                      <a:pt x="44" y="188"/>
                      <a:pt x="98" y="207"/>
                    </a:cubicBezTo>
                    <a:cubicBezTo>
                      <a:pt x="123" y="216"/>
                      <a:pt x="142" y="236"/>
                      <a:pt x="164" y="251"/>
                    </a:cubicBezTo>
                    <a:cubicBezTo>
                      <a:pt x="175" y="258"/>
                      <a:pt x="196" y="273"/>
                      <a:pt x="196" y="273"/>
                    </a:cubicBezTo>
                    <a:cubicBezTo>
                      <a:pt x="200" y="284"/>
                      <a:pt x="202" y="295"/>
                      <a:pt x="207" y="305"/>
                    </a:cubicBezTo>
                    <a:cubicBezTo>
                      <a:pt x="213" y="317"/>
                      <a:pt x="224" y="326"/>
                      <a:pt x="229" y="338"/>
                    </a:cubicBezTo>
                    <a:cubicBezTo>
                      <a:pt x="238" y="359"/>
                      <a:pt x="251" y="404"/>
                      <a:pt x="251" y="404"/>
                    </a:cubicBezTo>
                    <a:cubicBezTo>
                      <a:pt x="264" y="509"/>
                      <a:pt x="260" y="643"/>
                      <a:pt x="164" y="709"/>
                    </a:cubicBezTo>
                    <a:cubicBezTo>
                      <a:pt x="146" y="764"/>
                      <a:pt x="127" y="742"/>
                      <a:pt x="109" y="796"/>
                    </a:cubicBezTo>
                    <a:cubicBezTo>
                      <a:pt x="113" y="807"/>
                      <a:pt x="110" y="824"/>
                      <a:pt x="120" y="829"/>
                    </a:cubicBezTo>
                    <a:cubicBezTo>
                      <a:pt x="150" y="844"/>
                      <a:pt x="165" y="793"/>
                      <a:pt x="175" y="785"/>
                    </a:cubicBezTo>
                    <a:cubicBezTo>
                      <a:pt x="194" y="770"/>
                      <a:pt x="220" y="766"/>
                      <a:pt x="240" y="753"/>
                    </a:cubicBezTo>
                    <a:cubicBezTo>
                      <a:pt x="247" y="742"/>
                      <a:pt x="253" y="729"/>
                      <a:pt x="262" y="720"/>
                    </a:cubicBezTo>
                    <a:cubicBezTo>
                      <a:pt x="271" y="711"/>
                      <a:pt x="287" y="708"/>
                      <a:pt x="295" y="698"/>
                    </a:cubicBezTo>
                    <a:cubicBezTo>
                      <a:pt x="302" y="689"/>
                      <a:pt x="301" y="675"/>
                      <a:pt x="306" y="665"/>
                    </a:cubicBezTo>
                    <a:cubicBezTo>
                      <a:pt x="312" y="654"/>
                      <a:pt x="322" y="645"/>
                      <a:pt x="327" y="633"/>
                    </a:cubicBezTo>
                    <a:cubicBezTo>
                      <a:pt x="349" y="582"/>
                      <a:pt x="352" y="546"/>
                      <a:pt x="382" y="502"/>
                    </a:cubicBezTo>
                    <a:cubicBezTo>
                      <a:pt x="397" y="506"/>
                      <a:pt x="412" y="507"/>
                      <a:pt x="426" y="513"/>
                    </a:cubicBezTo>
                    <a:cubicBezTo>
                      <a:pt x="438" y="518"/>
                      <a:pt x="446" y="537"/>
                      <a:pt x="458" y="534"/>
                    </a:cubicBezTo>
                    <a:cubicBezTo>
                      <a:pt x="469" y="531"/>
                      <a:pt x="465" y="513"/>
                      <a:pt x="469" y="502"/>
                    </a:cubicBezTo>
                    <a:cubicBezTo>
                      <a:pt x="453" y="455"/>
                      <a:pt x="431" y="419"/>
                      <a:pt x="415" y="371"/>
                    </a:cubicBezTo>
                    <a:cubicBezTo>
                      <a:pt x="411" y="360"/>
                      <a:pt x="408" y="349"/>
                      <a:pt x="404" y="338"/>
                    </a:cubicBezTo>
                    <a:cubicBezTo>
                      <a:pt x="400" y="327"/>
                      <a:pt x="393" y="305"/>
                      <a:pt x="393" y="305"/>
                    </a:cubicBezTo>
                    <a:cubicBezTo>
                      <a:pt x="389" y="207"/>
                      <a:pt x="397" y="108"/>
                      <a:pt x="382" y="11"/>
                    </a:cubicBezTo>
                    <a:cubicBezTo>
                      <a:pt x="380" y="0"/>
                      <a:pt x="356" y="13"/>
                      <a:pt x="349" y="22"/>
                    </a:cubicBezTo>
                    <a:cubicBezTo>
                      <a:pt x="340" y="33"/>
                      <a:pt x="342" y="51"/>
                      <a:pt x="338" y="65"/>
                    </a:cubicBezTo>
                    <a:cubicBezTo>
                      <a:pt x="334" y="123"/>
                      <a:pt x="331" y="182"/>
                      <a:pt x="327" y="240"/>
                    </a:cubicBezTo>
                    <a:cubicBezTo>
                      <a:pt x="324" y="284"/>
                      <a:pt x="335" y="332"/>
                      <a:pt x="316" y="371"/>
                    </a:cubicBezTo>
                    <a:cubicBezTo>
                      <a:pt x="306" y="392"/>
                      <a:pt x="302" y="327"/>
                      <a:pt x="295" y="305"/>
                    </a:cubicBezTo>
                    <a:cubicBezTo>
                      <a:pt x="291" y="293"/>
                      <a:pt x="273" y="291"/>
                      <a:pt x="262" y="284"/>
                    </a:cubicBezTo>
                    <a:cubicBezTo>
                      <a:pt x="258" y="273"/>
                      <a:pt x="259" y="259"/>
                      <a:pt x="251" y="251"/>
                    </a:cubicBezTo>
                    <a:cubicBezTo>
                      <a:pt x="243" y="243"/>
                      <a:pt x="228" y="245"/>
                      <a:pt x="218" y="240"/>
                    </a:cubicBezTo>
                    <a:cubicBezTo>
                      <a:pt x="170" y="216"/>
                      <a:pt x="122" y="185"/>
                      <a:pt x="66" y="185"/>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12315" name="Freeform 27"/>
              <p:cNvSpPr>
                <a:spLocks/>
              </p:cNvSpPr>
              <p:nvPr/>
            </p:nvSpPr>
            <p:spPr bwMode="auto">
              <a:xfrm>
                <a:off x="2924" y="1153"/>
                <a:ext cx="414" cy="814"/>
              </a:xfrm>
              <a:custGeom>
                <a:avLst/>
                <a:gdLst/>
                <a:ahLst/>
                <a:cxnLst>
                  <a:cxn ang="0">
                    <a:pos x="414" y="47"/>
                  </a:cxn>
                  <a:cxn ang="0">
                    <a:pos x="251" y="112"/>
                  </a:cxn>
                  <a:cxn ang="0">
                    <a:pos x="218" y="178"/>
                  </a:cxn>
                  <a:cxn ang="0">
                    <a:pos x="196" y="243"/>
                  </a:cxn>
                  <a:cxn ang="0">
                    <a:pos x="283" y="647"/>
                  </a:cxn>
                  <a:cxn ang="0">
                    <a:pos x="305" y="680"/>
                  </a:cxn>
                  <a:cxn ang="0">
                    <a:pos x="316" y="712"/>
                  </a:cxn>
                  <a:cxn ang="0">
                    <a:pos x="360" y="778"/>
                  </a:cxn>
                  <a:cxn ang="0">
                    <a:pos x="316" y="723"/>
                  </a:cxn>
                  <a:cxn ang="0">
                    <a:pos x="349" y="745"/>
                  </a:cxn>
                  <a:cxn ang="0">
                    <a:pos x="360" y="778"/>
                  </a:cxn>
                  <a:cxn ang="0">
                    <a:pos x="381" y="811"/>
                  </a:cxn>
                  <a:cxn ang="0">
                    <a:pos x="316" y="767"/>
                  </a:cxn>
                  <a:cxn ang="0">
                    <a:pos x="283" y="745"/>
                  </a:cxn>
                  <a:cxn ang="0">
                    <a:pos x="218" y="669"/>
                  </a:cxn>
                  <a:cxn ang="0">
                    <a:pos x="174" y="603"/>
                  </a:cxn>
                  <a:cxn ang="0">
                    <a:pos x="131" y="472"/>
                  </a:cxn>
                  <a:cxn ang="0">
                    <a:pos x="120" y="440"/>
                  </a:cxn>
                  <a:cxn ang="0">
                    <a:pos x="87" y="429"/>
                  </a:cxn>
                  <a:cxn ang="0">
                    <a:pos x="11" y="440"/>
                  </a:cxn>
                  <a:cxn ang="0">
                    <a:pos x="43" y="429"/>
                  </a:cxn>
                  <a:cxn ang="0">
                    <a:pos x="65" y="396"/>
                  </a:cxn>
                  <a:cxn ang="0">
                    <a:pos x="98" y="298"/>
                  </a:cxn>
                  <a:cxn ang="0">
                    <a:pos x="109" y="265"/>
                  </a:cxn>
                  <a:cxn ang="0">
                    <a:pos x="98" y="145"/>
                  </a:cxn>
                  <a:cxn ang="0">
                    <a:pos x="87" y="112"/>
                  </a:cxn>
                  <a:cxn ang="0">
                    <a:pos x="54" y="80"/>
                  </a:cxn>
                  <a:cxn ang="0">
                    <a:pos x="87" y="91"/>
                  </a:cxn>
                  <a:cxn ang="0">
                    <a:pos x="120" y="112"/>
                  </a:cxn>
                  <a:cxn ang="0">
                    <a:pos x="414" y="47"/>
                  </a:cxn>
                </a:cxnLst>
                <a:rect l="0" t="0" r="r" b="b"/>
                <a:pathLst>
                  <a:path w="414" h="814">
                    <a:moveTo>
                      <a:pt x="414" y="47"/>
                    </a:moveTo>
                    <a:cubicBezTo>
                      <a:pt x="357" y="66"/>
                      <a:pt x="301" y="79"/>
                      <a:pt x="251" y="112"/>
                    </a:cubicBezTo>
                    <a:cubicBezTo>
                      <a:pt x="212" y="228"/>
                      <a:pt x="273" y="55"/>
                      <a:pt x="218" y="178"/>
                    </a:cubicBezTo>
                    <a:cubicBezTo>
                      <a:pt x="209" y="199"/>
                      <a:pt x="196" y="243"/>
                      <a:pt x="196" y="243"/>
                    </a:cubicBezTo>
                    <a:cubicBezTo>
                      <a:pt x="200" y="331"/>
                      <a:pt x="175" y="573"/>
                      <a:pt x="283" y="647"/>
                    </a:cubicBezTo>
                    <a:cubicBezTo>
                      <a:pt x="290" y="658"/>
                      <a:pt x="299" y="668"/>
                      <a:pt x="305" y="680"/>
                    </a:cubicBezTo>
                    <a:cubicBezTo>
                      <a:pt x="310" y="690"/>
                      <a:pt x="310" y="702"/>
                      <a:pt x="316" y="712"/>
                    </a:cubicBezTo>
                    <a:cubicBezTo>
                      <a:pt x="329" y="735"/>
                      <a:pt x="368" y="803"/>
                      <a:pt x="360" y="778"/>
                    </a:cubicBezTo>
                    <a:cubicBezTo>
                      <a:pt x="345" y="732"/>
                      <a:pt x="359" y="751"/>
                      <a:pt x="316" y="723"/>
                    </a:cubicBezTo>
                    <a:cubicBezTo>
                      <a:pt x="316" y="723"/>
                      <a:pt x="338" y="738"/>
                      <a:pt x="349" y="745"/>
                    </a:cubicBezTo>
                    <a:cubicBezTo>
                      <a:pt x="353" y="756"/>
                      <a:pt x="355" y="768"/>
                      <a:pt x="360" y="778"/>
                    </a:cubicBezTo>
                    <a:cubicBezTo>
                      <a:pt x="366" y="790"/>
                      <a:pt x="394" y="814"/>
                      <a:pt x="381" y="811"/>
                    </a:cubicBezTo>
                    <a:cubicBezTo>
                      <a:pt x="356" y="805"/>
                      <a:pt x="338" y="782"/>
                      <a:pt x="316" y="767"/>
                    </a:cubicBezTo>
                    <a:cubicBezTo>
                      <a:pt x="305" y="760"/>
                      <a:pt x="283" y="745"/>
                      <a:pt x="283" y="745"/>
                    </a:cubicBezTo>
                    <a:cubicBezTo>
                      <a:pt x="269" y="702"/>
                      <a:pt x="262" y="684"/>
                      <a:pt x="218" y="669"/>
                    </a:cubicBezTo>
                    <a:cubicBezTo>
                      <a:pt x="203" y="647"/>
                      <a:pt x="182" y="628"/>
                      <a:pt x="174" y="603"/>
                    </a:cubicBezTo>
                    <a:cubicBezTo>
                      <a:pt x="159" y="560"/>
                      <a:pt x="146" y="515"/>
                      <a:pt x="131" y="472"/>
                    </a:cubicBezTo>
                    <a:cubicBezTo>
                      <a:pt x="127" y="461"/>
                      <a:pt x="128" y="448"/>
                      <a:pt x="120" y="440"/>
                    </a:cubicBezTo>
                    <a:cubicBezTo>
                      <a:pt x="112" y="432"/>
                      <a:pt x="98" y="433"/>
                      <a:pt x="87" y="429"/>
                    </a:cubicBezTo>
                    <a:cubicBezTo>
                      <a:pt x="62" y="433"/>
                      <a:pt x="37" y="440"/>
                      <a:pt x="11" y="440"/>
                    </a:cubicBezTo>
                    <a:cubicBezTo>
                      <a:pt x="0" y="440"/>
                      <a:pt x="34" y="436"/>
                      <a:pt x="43" y="429"/>
                    </a:cubicBezTo>
                    <a:cubicBezTo>
                      <a:pt x="53" y="421"/>
                      <a:pt x="60" y="408"/>
                      <a:pt x="65" y="396"/>
                    </a:cubicBezTo>
                    <a:cubicBezTo>
                      <a:pt x="67" y="393"/>
                      <a:pt x="92" y="316"/>
                      <a:pt x="98" y="298"/>
                    </a:cubicBezTo>
                    <a:cubicBezTo>
                      <a:pt x="102" y="287"/>
                      <a:pt x="109" y="265"/>
                      <a:pt x="109" y="265"/>
                    </a:cubicBezTo>
                    <a:cubicBezTo>
                      <a:pt x="105" y="225"/>
                      <a:pt x="104" y="185"/>
                      <a:pt x="98" y="145"/>
                    </a:cubicBezTo>
                    <a:cubicBezTo>
                      <a:pt x="96" y="134"/>
                      <a:pt x="93" y="122"/>
                      <a:pt x="87" y="112"/>
                    </a:cubicBezTo>
                    <a:cubicBezTo>
                      <a:pt x="24" y="0"/>
                      <a:pt x="40" y="39"/>
                      <a:pt x="54" y="80"/>
                    </a:cubicBezTo>
                    <a:cubicBezTo>
                      <a:pt x="58" y="91"/>
                      <a:pt x="77" y="86"/>
                      <a:pt x="87" y="91"/>
                    </a:cubicBezTo>
                    <a:cubicBezTo>
                      <a:pt x="99" y="97"/>
                      <a:pt x="109" y="105"/>
                      <a:pt x="120" y="112"/>
                    </a:cubicBezTo>
                    <a:cubicBezTo>
                      <a:pt x="222" y="102"/>
                      <a:pt x="314" y="69"/>
                      <a:pt x="414" y="47"/>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2316" name="AutoShape 28"/>
              <p:cNvSpPr>
                <a:spLocks noChangeArrowheads="1"/>
              </p:cNvSpPr>
              <p:nvPr/>
            </p:nvSpPr>
            <p:spPr bwMode="auto">
              <a:xfrm rot="2774213">
                <a:off x="1536" y="1344"/>
                <a:ext cx="480" cy="96"/>
              </a:xfrm>
              <a:prstGeom prst="rightArrow">
                <a:avLst>
                  <a:gd name="adj1" fmla="val 50000"/>
                  <a:gd name="adj2" fmla="val 125000"/>
                </a:avLst>
              </a:prstGeom>
              <a:solidFill>
                <a:srgbClr val="0000FF"/>
              </a:solidFill>
              <a:ln w="9525">
                <a:solidFill>
                  <a:schemeClr val="tx1"/>
                </a:solidFill>
                <a:miter lim="800000"/>
                <a:headEnd/>
                <a:tailEnd/>
              </a:ln>
              <a:effectLst/>
            </p:spPr>
            <p:txBody>
              <a:bodyPr wrap="none" anchor="ctr"/>
              <a:lstStyle/>
              <a:p>
                <a:endParaRPr lang="en-US"/>
              </a:p>
            </p:txBody>
          </p:sp>
          <p:sp>
            <p:nvSpPr>
              <p:cNvPr id="12317" name="AutoShape 29"/>
              <p:cNvSpPr>
                <a:spLocks noChangeArrowheads="1"/>
              </p:cNvSpPr>
              <p:nvPr/>
            </p:nvSpPr>
            <p:spPr bwMode="auto">
              <a:xfrm rot="-13612617">
                <a:off x="3312" y="1056"/>
                <a:ext cx="480" cy="96"/>
              </a:xfrm>
              <a:prstGeom prst="rightArrow">
                <a:avLst>
                  <a:gd name="adj1" fmla="val 50000"/>
                  <a:gd name="adj2" fmla="val 125000"/>
                </a:avLst>
              </a:prstGeom>
              <a:solidFill>
                <a:srgbClr val="FF0000"/>
              </a:solidFill>
              <a:ln w="9525">
                <a:solidFill>
                  <a:schemeClr val="tx1"/>
                </a:solidFill>
                <a:miter lim="800000"/>
                <a:headEnd/>
                <a:tailEnd/>
              </a:ln>
              <a:effectLst/>
            </p:spPr>
            <p:txBody>
              <a:bodyPr wrap="none" anchor="ctr"/>
              <a:lstStyle/>
              <a:p>
                <a:endParaRPr lang="en-US"/>
              </a:p>
            </p:txBody>
          </p:sp>
        </p:grpSp>
        <p:sp>
          <p:nvSpPr>
            <p:cNvPr id="12318" name="Text Box 30"/>
            <p:cNvSpPr txBox="1">
              <a:spLocks noChangeArrowheads="1"/>
            </p:cNvSpPr>
            <p:nvPr/>
          </p:nvSpPr>
          <p:spPr bwMode="auto">
            <a:xfrm>
              <a:off x="340" y="566"/>
              <a:ext cx="1152" cy="442"/>
            </a:xfrm>
            <a:prstGeom prst="rect">
              <a:avLst/>
            </a:prstGeom>
            <a:noFill/>
            <a:ln w="9525">
              <a:noFill/>
              <a:miter lim="800000"/>
              <a:headEnd/>
              <a:tailEnd/>
            </a:ln>
            <a:effectLst/>
          </p:spPr>
          <p:txBody>
            <a:bodyPr>
              <a:spAutoFit/>
            </a:bodyPr>
            <a:lstStyle/>
            <a:p>
              <a:pPr eaLnBrk="0" hangingPunct="0">
                <a:spcBef>
                  <a:spcPct val="50000"/>
                </a:spcBef>
              </a:pPr>
              <a:r>
                <a:rPr lang="en-GB" sz="2000" dirty="0">
                  <a:latin typeface="Arial" charset="0"/>
                </a:rPr>
                <a:t>blood from the body</a:t>
              </a:r>
              <a:endParaRPr lang="en-GB" dirty="0">
                <a:latin typeface="Arial" charset="0"/>
              </a:endParaRPr>
            </a:p>
          </p:txBody>
        </p:sp>
        <p:sp>
          <p:nvSpPr>
            <p:cNvPr id="12319" name="Text Box 31"/>
            <p:cNvSpPr txBox="1">
              <a:spLocks noChangeArrowheads="1"/>
            </p:cNvSpPr>
            <p:nvPr/>
          </p:nvSpPr>
          <p:spPr bwMode="auto">
            <a:xfrm>
              <a:off x="2733" y="566"/>
              <a:ext cx="960" cy="442"/>
            </a:xfrm>
            <a:prstGeom prst="rect">
              <a:avLst/>
            </a:prstGeom>
            <a:noFill/>
            <a:ln w="9525">
              <a:noFill/>
              <a:miter lim="800000"/>
              <a:headEnd/>
              <a:tailEnd/>
            </a:ln>
            <a:effectLst/>
          </p:spPr>
          <p:txBody>
            <a:bodyPr>
              <a:spAutoFit/>
            </a:bodyPr>
            <a:lstStyle/>
            <a:p>
              <a:pPr eaLnBrk="0" hangingPunct="0">
                <a:spcBef>
                  <a:spcPct val="50000"/>
                </a:spcBef>
              </a:pPr>
              <a:r>
                <a:rPr lang="en-GB" sz="2000" dirty="0">
                  <a:latin typeface="Arial" charset="0"/>
                </a:rPr>
                <a:t>blood from the lungs</a:t>
              </a:r>
              <a:endParaRPr lang="en-GB" dirty="0">
                <a:latin typeface="Arial" charset="0"/>
              </a:endParaRPr>
            </a:p>
          </p:txBody>
        </p:sp>
        <p:sp>
          <p:nvSpPr>
            <p:cNvPr id="12320" name="Text Box 32"/>
            <p:cNvSpPr txBox="1">
              <a:spLocks noChangeArrowheads="1"/>
            </p:cNvSpPr>
            <p:nvPr/>
          </p:nvSpPr>
          <p:spPr bwMode="auto">
            <a:xfrm>
              <a:off x="2744" y="1104"/>
              <a:ext cx="2903" cy="826"/>
            </a:xfrm>
            <a:prstGeom prst="rect">
              <a:avLst/>
            </a:prstGeom>
            <a:noFill/>
            <a:ln w="9525">
              <a:noFill/>
              <a:miter lim="800000"/>
              <a:headEnd/>
              <a:tailEnd/>
            </a:ln>
            <a:effectLst/>
          </p:spPr>
          <p:txBody>
            <a:bodyPr>
              <a:spAutoFit/>
            </a:bodyPr>
            <a:lstStyle/>
            <a:p>
              <a:pPr eaLnBrk="0" hangingPunct="0">
                <a:spcBef>
                  <a:spcPct val="50000"/>
                </a:spcBef>
                <a:buSzPct val="145000"/>
                <a:tabLst>
                  <a:tab pos="88900" algn="l"/>
                </a:tabLst>
              </a:pPr>
              <a:r>
                <a:rPr lang="en-GB" sz="2000" dirty="0">
                  <a:solidFill>
                    <a:srgbClr val="006600"/>
                  </a:solidFill>
                </a:rPr>
                <a:t>	</a:t>
              </a:r>
              <a:r>
                <a:rPr lang="en-GB" sz="2000" dirty="0"/>
                <a:t>The heart beat begins when the</a:t>
              </a:r>
            </a:p>
            <a:p>
              <a:pPr eaLnBrk="0" hangingPunct="0">
                <a:spcBef>
                  <a:spcPct val="50000"/>
                </a:spcBef>
                <a:buSzPct val="145000"/>
                <a:tabLst>
                  <a:tab pos="88900" algn="l"/>
                </a:tabLst>
              </a:pPr>
              <a:r>
                <a:rPr lang="en-GB" sz="2000" dirty="0"/>
                <a:t>	heart muscles  </a:t>
              </a:r>
              <a:r>
                <a:rPr lang="en-GB" sz="2000" b="1" dirty="0"/>
                <a:t>relax</a:t>
              </a:r>
              <a:r>
                <a:rPr lang="en-GB" sz="2000" dirty="0"/>
                <a:t> and blood</a:t>
              </a:r>
            </a:p>
            <a:p>
              <a:pPr eaLnBrk="0" hangingPunct="0">
                <a:spcBef>
                  <a:spcPct val="50000"/>
                </a:spcBef>
                <a:buSzPct val="145000"/>
                <a:tabLst>
                  <a:tab pos="88900" algn="l"/>
                </a:tabLst>
              </a:pPr>
              <a:r>
                <a:rPr lang="en-GB" sz="2000" dirty="0"/>
                <a:t>	flows into the atria.</a:t>
              </a:r>
            </a:p>
          </p:txBody>
        </p:sp>
      </p:grpSp>
      <p:sp>
        <p:nvSpPr>
          <p:cNvPr id="12336" name="Text Box 48"/>
          <p:cNvSpPr txBox="1">
            <a:spLocks noChangeArrowheads="1"/>
          </p:cNvSpPr>
          <p:nvPr/>
        </p:nvSpPr>
        <p:spPr bwMode="auto">
          <a:xfrm>
            <a:off x="381000" y="1447800"/>
            <a:ext cx="2808287" cy="369332"/>
          </a:xfrm>
          <a:prstGeom prst="rect">
            <a:avLst/>
          </a:prstGeom>
          <a:noFill/>
          <a:ln w="9525">
            <a:noFill/>
            <a:miter lim="800000"/>
            <a:headEnd/>
            <a:tailEnd/>
          </a:ln>
          <a:effectLst/>
        </p:spPr>
        <p:txBody>
          <a:bodyPr>
            <a:spAutoFit/>
          </a:bodyPr>
          <a:lstStyle/>
          <a:p>
            <a:pPr>
              <a:spcBef>
                <a:spcPct val="50000"/>
              </a:spcBef>
            </a:pPr>
            <a:r>
              <a:rPr lang="en-GB" u="sng" dirty="0"/>
              <a:t>STEP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23850" y="2133600"/>
            <a:ext cx="8070850" cy="2667000"/>
            <a:chOff x="340" y="2304"/>
            <a:chExt cx="5084" cy="1680"/>
          </a:xfrm>
        </p:grpSpPr>
        <p:grpSp>
          <p:nvGrpSpPr>
            <p:cNvPr id="3" name="Group 5"/>
            <p:cNvGrpSpPr>
              <a:grpSpLocks/>
            </p:cNvGrpSpPr>
            <p:nvPr/>
          </p:nvGrpSpPr>
          <p:grpSpPr bwMode="auto">
            <a:xfrm>
              <a:off x="3408" y="2304"/>
              <a:ext cx="2016" cy="1680"/>
              <a:chOff x="672" y="2400"/>
              <a:chExt cx="2016" cy="1680"/>
            </a:xfrm>
          </p:grpSpPr>
          <p:grpSp>
            <p:nvGrpSpPr>
              <p:cNvPr id="4" name="Group 6"/>
              <p:cNvGrpSpPr>
                <a:grpSpLocks/>
              </p:cNvGrpSpPr>
              <p:nvPr/>
            </p:nvGrpSpPr>
            <p:grpSpPr bwMode="auto">
              <a:xfrm>
                <a:off x="912" y="2400"/>
                <a:ext cx="1488" cy="1680"/>
                <a:chOff x="1728" y="721"/>
                <a:chExt cx="2112" cy="2399"/>
              </a:xfrm>
            </p:grpSpPr>
            <p:sp>
              <p:nvSpPr>
                <p:cNvPr id="14343" name="Freeform 7"/>
                <p:cNvSpPr>
                  <a:spLocks/>
                </p:cNvSpPr>
                <p:nvPr/>
              </p:nvSpPr>
              <p:spPr bwMode="auto">
                <a:xfrm>
                  <a:off x="2684" y="1178"/>
                  <a:ext cx="919" cy="1582"/>
                </a:xfrm>
                <a:custGeom>
                  <a:avLst/>
                  <a:gdLst/>
                  <a:ahLst/>
                  <a:cxnLst>
                    <a:cxn ang="0">
                      <a:pos x="54" y="120"/>
                    </a:cxn>
                    <a:cxn ang="0">
                      <a:pos x="54" y="262"/>
                    </a:cxn>
                    <a:cxn ang="0">
                      <a:pos x="0" y="447"/>
                    </a:cxn>
                    <a:cxn ang="0">
                      <a:pos x="11" y="851"/>
                    </a:cxn>
                    <a:cxn ang="0">
                      <a:pos x="32" y="960"/>
                    </a:cxn>
                    <a:cxn ang="0">
                      <a:pos x="54" y="1026"/>
                    </a:cxn>
                    <a:cxn ang="0">
                      <a:pos x="65" y="1440"/>
                    </a:cxn>
                    <a:cxn ang="0">
                      <a:pos x="109" y="1538"/>
                    </a:cxn>
                    <a:cxn ang="0">
                      <a:pos x="207" y="1582"/>
                    </a:cxn>
                    <a:cxn ang="0">
                      <a:pos x="349" y="1495"/>
                    </a:cxn>
                    <a:cxn ang="0">
                      <a:pos x="436" y="1189"/>
                    </a:cxn>
                    <a:cxn ang="0">
                      <a:pos x="447" y="1157"/>
                    </a:cxn>
                    <a:cxn ang="0">
                      <a:pos x="523" y="1069"/>
                    </a:cxn>
                    <a:cxn ang="0">
                      <a:pos x="654" y="818"/>
                    </a:cxn>
                    <a:cxn ang="0">
                      <a:pos x="676" y="786"/>
                    </a:cxn>
                    <a:cxn ang="0">
                      <a:pos x="709" y="764"/>
                    </a:cxn>
                    <a:cxn ang="0">
                      <a:pos x="785" y="677"/>
                    </a:cxn>
                    <a:cxn ang="0">
                      <a:pos x="883" y="557"/>
                    </a:cxn>
                    <a:cxn ang="0">
                      <a:pos x="916" y="491"/>
                    </a:cxn>
                    <a:cxn ang="0">
                      <a:pos x="905" y="393"/>
                    </a:cxn>
                    <a:cxn ang="0">
                      <a:pos x="807" y="262"/>
                    </a:cxn>
                    <a:cxn ang="0">
                      <a:pos x="698" y="251"/>
                    </a:cxn>
                    <a:cxn ang="0">
                      <a:pos x="665" y="229"/>
                    </a:cxn>
                    <a:cxn ang="0">
                      <a:pos x="654" y="197"/>
                    </a:cxn>
                    <a:cxn ang="0">
                      <a:pos x="600" y="142"/>
                    </a:cxn>
                    <a:cxn ang="0">
                      <a:pos x="349" y="0"/>
                    </a:cxn>
                    <a:cxn ang="0">
                      <a:pos x="163" y="33"/>
                    </a:cxn>
                    <a:cxn ang="0">
                      <a:pos x="98" y="55"/>
                    </a:cxn>
                    <a:cxn ang="0">
                      <a:pos x="54" y="120"/>
                    </a:cxn>
                  </a:cxnLst>
                  <a:rect l="0" t="0" r="r" b="b"/>
                  <a:pathLst>
                    <a:path w="919" h="1582">
                      <a:moveTo>
                        <a:pt x="54" y="120"/>
                      </a:moveTo>
                      <a:cubicBezTo>
                        <a:pt x="24" y="209"/>
                        <a:pt x="65" y="73"/>
                        <a:pt x="54" y="262"/>
                      </a:cubicBezTo>
                      <a:cubicBezTo>
                        <a:pt x="51" y="322"/>
                        <a:pt x="19" y="390"/>
                        <a:pt x="0" y="447"/>
                      </a:cubicBezTo>
                      <a:cubicBezTo>
                        <a:pt x="4" y="582"/>
                        <a:pt x="5" y="716"/>
                        <a:pt x="11" y="851"/>
                      </a:cubicBezTo>
                      <a:cubicBezTo>
                        <a:pt x="13" y="888"/>
                        <a:pt x="23" y="924"/>
                        <a:pt x="32" y="960"/>
                      </a:cubicBezTo>
                      <a:cubicBezTo>
                        <a:pt x="38" y="982"/>
                        <a:pt x="54" y="1026"/>
                        <a:pt x="54" y="1026"/>
                      </a:cubicBezTo>
                      <a:cubicBezTo>
                        <a:pt x="45" y="1161"/>
                        <a:pt x="25" y="1308"/>
                        <a:pt x="65" y="1440"/>
                      </a:cubicBezTo>
                      <a:cubicBezTo>
                        <a:pt x="71" y="1461"/>
                        <a:pt x="85" y="1519"/>
                        <a:pt x="109" y="1538"/>
                      </a:cubicBezTo>
                      <a:cubicBezTo>
                        <a:pt x="132" y="1556"/>
                        <a:pt x="179" y="1573"/>
                        <a:pt x="207" y="1582"/>
                      </a:cubicBezTo>
                      <a:cubicBezTo>
                        <a:pt x="296" y="1569"/>
                        <a:pt x="319" y="1582"/>
                        <a:pt x="349" y="1495"/>
                      </a:cubicBezTo>
                      <a:cubicBezTo>
                        <a:pt x="360" y="1349"/>
                        <a:pt x="361" y="1301"/>
                        <a:pt x="436" y="1189"/>
                      </a:cubicBezTo>
                      <a:cubicBezTo>
                        <a:pt x="442" y="1180"/>
                        <a:pt x="441" y="1167"/>
                        <a:pt x="447" y="1157"/>
                      </a:cubicBezTo>
                      <a:cubicBezTo>
                        <a:pt x="485" y="1089"/>
                        <a:pt x="476" y="1102"/>
                        <a:pt x="523" y="1069"/>
                      </a:cubicBezTo>
                      <a:cubicBezTo>
                        <a:pt x="579" y="988"/>
                        <a:pt x="568" y="875"/>
                        <a:pt x="654" y="818"/>
                      </a:cubicBezTo>
                      <a:cubicBezTo>
                        <a:pt x="661" y="807"/>
                        <a:pt x="667" y="795"/>
                        <a:pt x="676" y="786"/>
                      </a:cubicBezTo>
                      <a:cubicBezTo>
                        <a:pt x="685" y="777"/>
                        <a:pt x="700" y="774"/>
                        <a:pt x="709" y="764"/>
                      </a:cubicBezTo>
                      <a:cubicBezTo>
                        <a:pt x="795" y="664"/>
                        <a:pt x="712" y="724"/>
                        <a:pt x="785" y="677"/>
                      </a:cubicBezTo>
                      <a:cubicBezTo>
                        <a:pt x="819" y="626"/>
                        <a:pt x="835" y="589"/>
                        <a:pt x="883" y="557"/>
                      </a:cubicBezTo>
                      <a:cubicBezTo>
                        <a:pt x="891" y="534"/>
                        <a:pt x="914" y="516"/>
                        <a:pt x="916" y="491"/>
                      </a:cubicBezTo>
                      <a:cubicBezTo>
                        <a:pt x="919" y="458"/>
                        <a:pt x="911" y="425"/>
                        <a:pt x="905" y="393"/>
                      </a:cubicBezTo>
                      <a:cubicBezTo>
                        <a:pt x="892" y="331"/>
                        <a:pt x="877" y="273"/>
                        <a:pt x="807" y="262"/>
                      </a:cubicBezTo>
                      <a:cubicBezTo>
                        <a:pt x="771" y="256"/>
                        <a:pt x="734" y="255"/>
                        <a:pt x="698" y="251"/>
                      </a:cubicBezTo>
                      <a:cubicBezTo>
                        <a:pt x="687" y="244"/>
                        <a:pt x="673" y="239"/>
                        <a:pt x="665" y="229"/>
                      </a:cubicBezTo>
                      <a:cubicBezTo>
                        <a:pt x="658" y="220"/>
                        <a:pt x="659" y="207"/>
                        <a:pt x="654" y="197"/>
                      </a:cubicBezTo>
                      <a:cubicBezTo>
                        <a:pt x="636" y="161"/>
                        <a:pt x="632" y="164"/>
                        <a:pt x="600" y="142"/>
                      </a:cubicBezTo>
                      <a:cubicBezTo>
                        <a:pt x="571" y="55"/>
                        <a:pt x="431" y="21"/>
                        <a:pt x="349" y="0"/>
                      </a:cubicBezTo>
                      <a:cubicBezTo>
                        <a:pt x="277" y="7"/>
                        <a:pt x="229" y="13"/>
                        <a:pt x="163" y="33"/>
                      </a:cubicBezTo>
                      <a:cubicBezTo>
                        <a:pt x="141" y="40"/>
                        <a:pt x="98" y="55"/>
                        <a:pt x="98" y="55"/>
                      </a:cubicBezTo>
                      <a:cubicBezTo>
                        <a:pt x="83" y="77"/>
                        <a:pt x="54" y="120"/>
                        <a:pt x="54" y="120"/>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4344" name="Freeform 8"/>
                <p:cNvSpPr>
                  <a:spLocks/>
                </p:cNvSpPr>
                <p:nvPr/>
              </p:nvSpPr>
              <p:spPr bwMode="auto">
                <a:xfrm>
                  <a:off x="1909" y="1222"/>
                  <a:ext cx="847" cy="1516"/>
                </a:xfrm>
                <a:custGeom>
                  <a:avLst/>
                  <a:gdLst/>
                  <a:ahLst/>
                  <a:cxnLst>
                    <a:cxn ang="0">
                      <a:pos x="98" y="436"/>
                    </a:cxn>
                    <a:cxn ang="0">
                      <a:pos x="0" y="469"/>
                    </a:cxn>
                    <a:cxn ang="0">
                      <a:pos x="44" y="643"/>
                    </a:cxn>
                    <a:cxn ang="0">
                      <a:pos x="66" y="709"/>
                    </a:cxn>
                    <a:cxn ang="0">
                      <a:pos x="131" y="873"/>
                    </a:cxn>
                    <a:cxn ang="0">
                      <a:pos x="251" y="1091"/>
                    </a:cxn>
                    <a:cxn ang="0">
                      <a:pos x="306" y="1145"/>
                    </a:cxn>
                    <a:cxn ang="0">
                      <a:pos x="360" y="1200"/>
                    </a:cxn>
                    <a:cxn ang="0">
                      <a:pos x="382" y="1233"/>
                    </a:cxn>
                    <a:cxn ang="0">
                      <a:pos x="415" y="1254"/>
                    </a:cxn>
                    <a:cxn ang="0">
                      <a:pos x="458" y="1353"/>
                    </a:cxn>
                    <a:cxn ang="0">
                      <a:pos x="480" y="1385"/>
                    </a:cxn>
                    <a:cxn ang="0">
                      <a:pos x="546" y="1429"/>
                    </a:cxn>
                    <a:cxn ang="0">
                      <a:pos x="633" y="1494"/>
                    </a:cxn>
                    <a:cxn ang="0">
                      <a:pos x="698" y="1516"/>
                    </a:cxn>
                    <a:cxn ang="0">
                      <a:pos x="807" y="1494"/>
                    </a:cxn>
                    <a:cxn ang="0">
                      <a:pos x="829" y="1429"/>
                    </a:cxn>
                    <a:cxn ang="0">
                      <a:pos x="840" y="1396"/>
                    </a:cxn>
                    <a:cxn ang="0">
                      <a:pos x="829" y="1003"/>
                    </a:cxn>
                    <a:cxn ang="0">
                      <a:pos x="786" y="862"/>
                    </a:cxn>
                    <a:cxn ang="0">
                      <a:pos x="775" y="458"/>
                    </a:cxn>
                    <a:cxn ang="0">
                      <a:pos x="796" y="382"/>
                    </a:cxn>
                    <a:cxn ang="0">
                      <a:pos x="818" y="316"/>
                    </a:cxn>
                    <a:cxn ang="0">
                      <a:pos x="775" y="76"/>
                    </a:cxn>
                    <a:cxn ang="0">
                      <a:pos x="709" y="54"/>
                    </a:cxn>
                    <a:cxn ang="0">
                      <a:pos x="687" y="22"/>
                    </a:cxn>
                    <a:cxn ang="0">
                      <a:pos x="622" y="0"/>
                    </a:cxn>
                    <a:cxn ang="0">
                      <a:pos x="524" y="33"/>
                    </a:cxn>
                    <a:cxn ang="0">
                      <a:pos x="426" y="196"/>
                    </a:cxn>
                    <a:cxn ang="0">
                      <a:pos x="360" y="273"/>
                    </a:cxn>
                    <a:cxn ang="0">
                      <a:pos x="218" y="240"/>
                    </a:cxn>
                    <a:cxn ang="0">
                      <a:pos x="164" y="338"/>
                    </a:cxn>
                    <a:cxn ang="0">
                      <a:pos x="109" y="393"/>
                    </a:cxn>
                    <a:cxn ang="0">
                      <a:pos x="98" y="436"/>
                    </a:cxn>
                  </a:cxnLst>
                  <a:rect l="0" t="0" r="r" b="b"/>
                  <a:pathLst>
                    <a:path w="847" h="1516">
                      <a:moveTo>
                        <a:pt x="98" y="436"/>
                      </a:moveTo>
                      <a:cubicBezTo>
                        <a:pt x="44" y="422"/>
                        <a:pt x="31" y="422"/>
                        <a:pt x="0" y="469"/>
                      </a:cubicBezTo>
                      <a:cubicBezTo>
                        <a:pt x="8" y="551"/>
                        <a:pt x="2" y="582"/>
                        <a:pt x="44" y="643"/>
                      </a:cubicBezTo>
                      <a:cubicBezTo>
                        <a:pt x="51" y="665"/>
                        <a:pt x="59" y="687"/>
                        <a:pt x="66" y="709"/>
                      </a:cubicBezTo>
                      <a:cubicBezTo>
                        <a:pt x="104" y="823"/>
                        <a:pt x="38" y="811"/>
                        <a:pt x="131" y="873"/>
                      </a:cubicBezTo>
                      <a:cubicBezTo>
                        <a:pt x="159" y="956"/>
                        <a:pt x="174" y="1040"/>
                        <a:pt x="251" y="1091"/>
                      </a:cubicBezTo>
                      <a:cubicBezTo>
                        <a:pt x="315" y="1184"/>
                        <a:pt x="227" y="1064"/>
                        <a:pt x="306" y="1145"/>
                      </a:cubicBezTo>
                      <a:cubicBezTo>
                        <a:pt x="378" y="1219"/>
                        <a:pt x="271" y="1141"/>
                        <a:pt x="360" y="1200"/>
                      </a:cubicBezTo>
                      <a:cubicBezTo>
                        <a:pt x="367" y="1211"/>
                        <a:pt x="373" y="1224"/>
                        <a:pt x="382" y="1233"/>
                      </a:cubicBezTo>
                      <a:cubicBezTo>
                        <a:pt x="391" y="1242"/>
                        <a:pt x="407" y="1244"/>
                        <a:pt x="415" y="1254"/>
                      </a:cubicBezTo>
                      <a:cubicBezTo>
                        <a:pt x="430" y="1272"/>
                        <a:pt x="446" y="1330"/>
                        <a:pt x="458" y="1353"/>
                      </a:cubicBezTo>
                      <a:cubicBezTo>
                        <a:pt x="464" y="1365"/>
                        <a:pt x="470" y="1377"/>
                        <a:pt x="480" y="1385"/>
                      </a:cubicBezTo>
                      <a:cubicBezTo>
                        <a:pt x="500" y="1402"/>
                        <a:pt x="546" y="1429"/>
                        <a:pt x="546" y="1429"/>
                      </a:cubicBezTo>
                      <a:cubicBezTo>
                        <a:pt x="568" y="1464"/>
                        <a:pt x="595" y="1477"/>
                        <a:pt x="633" y="1494"/>
                      </a:cubicBezTo>
                      <a:cubicBezTo>
                        <a:pt x="654" y="1503"/>
                        <a:pt x="698" y="1516"/>
                        <a:pt x="698" y="1516"/>
                      </a:cubicBezTo>
                      <a:cubicBezTo>
                        <a:pt x="704" y="1515"/>
                        <a:pt x="799" y="1506"/>
                        <a:pt x="807" y="1494"/>
                      </a:cubicBezTo>
                      <a:cubicBezTo>
                        <a:pt x="820" y="1475"/>
                        <a:pt x="822" y="1451"/>
                        <a:pt x="829" y="1429"/>
                      </a:cubicBezTo>
                      <a:cubicBezTo>
                        <a:pt x="833" y="1418"/>
                        <a:pt x="840" y="1396"/>
                        <a:pt x="840" y="1396"/>
                      </a:cubicBezTo>
                      <a:cubicBezTo>
                        <a:pt x="830" y="1261"/>
                        <a:pt x="847" y="1139"/>
                        <a:pt x="829" y="1003"/>
                      </a:cubicBezTo>
                      <a:cubicBezTo>
                        <a:pt x="824" y="963"/>
                        <a:pt x="798" y="902"/>
                        <a:pt x="786" y="862"/>
                      </a:cubicBezTo>
                      <a:cubicBezTo>
                        <a:pt x="768" y="686"/>
                        <a:pt x="758" y="684"/>
                        <a:pt x="775" y="458"/>
                      </a:cubicBezTo>
                      <a:cubicBezTo>
                        <a:pt x="777" y="432"/>
                        <a:pt x="789" y="407"/>
                        <a:pt x="796" y="382"/>
                      </a:cubicBezTo>
                      <a:cubicBezTo>
                        <a:pt x="803" y="360"/>
                        <a:pt x="818" y="316"/>
                        <a:pt x="818" y="316"/>
                      </a:cubicBezTo>
                      <a:cubicBezTo>
                        <a:pt x="810" y="216"/>
                        <a:pt x="804" y="166"/>
                        <a:pt x="775" y="76"/>
                      </a:cubicBezTo>
                      <a:cubicBezTo>
                        <a:pt x="768" y="54"/>
                        <a:pt x="709" y="54"/>
                        <a:pt x="709" y="54"/>
                      </a:cubicBezTo>
                      <a:cubicBezTo>
                        <a:pt x="702" y="43"/>
                        <a:pt x="698" y="29"/>
                        <a:pt x="687" y="22"/>
                      </a:cubicBezTo>
                      <a:cubicBezTo>
                        <a:pt x="668" y="10"/>
                        <a:pt x="622" y="0"/>
                        <a:pt x="622" y="0"/>
                      </a:cubicBezTo>
                      <a:cubicBezTo>
                        <a:pt x="584" y="6"/>
                        <a:pt x="551" y="2"/>
                        <a:pt x="524" y="33"/>
                      </a:cubicBezTo>
                      <a:cubicBezTo>
                        <a:pt x="482" y="81"/>
                        <a:pt x="461" y="143"/>
                        <a:pt x="426" y="196"/>
                      </a:cubicBezTo>
                      <a:cubicBezTo>
                        <a:pt x="397" y="239"/>
                        <a:pt x="421" y="253"/>
                        <a:pt x="360" y="273"/>
                      </a:cubicBezTo>
                      <a:cubicBezTo>
                        <a:pt x="317" y="209"/>
                        <a:pt x="293" y="229"/>
                        <a:pt x="218" y="240"/>
                      </a:cubicBezTo>
                      <a:cubicBezTo>
                        <a:pt x="166" y="276"/>
                        <a:pt x="189" y="288"/>
                        <a:pt x="164" y="338"/>
                      </a:cubicBezTo>
                      <a:cubicBezTo>
                        <a:pt x="146" y="375"/>
                        <a:pt x="142" y="371"/>
                        <a:pt x="109" y="393"/>
                      </a:cubicBezTo>
                      <a:cubicBezTo>
                        <a:pt x="84" y="429"/>
                        <a:pt x="78" y="416"/>
                        <a:pt x="98" y="436"/>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4345" name="Freeform 9"/>
                <p:cNvSpPr>
                  <a:spLocks/>
                </p:cNvSpPr>
                <p:nvPr/>
              </p:nvSpPr>
              <p:spPr bwMode="auto">
                <a:xfrm>
                  <a:off x="1728" y="721"/>
                  <a:ext cx="2112" cy="2399"/>
                </a:xfrm>
                <a:custGeom>
                  <a:avLst/>
                  <a:gdLst/>
                  <a:ahLst/>
                  <a:cxnLst>
                    <a:cxn ang="0">
                      <a:pos x="68" y="799"/>
                    </a:cxn>
                    <a:cxn ang="0">
                      <a:pos x="297" y="1464"/>
                    </a:cxn>
                    <a:cxn ang="0">
                      <a:pos x="570" y="1824"/>
                    </a:cxn>
                    <a:cxn ang="0">
                      <a:pos x="679" y="1966"/>
                    </a:cxn>
                    <a:cxn ang="0">
                      <a:pos x="876" y="2097"/>
                    </a:cxn>
                    <a:cxn ang="0">
                      <a:pos x="1072" y="2162"/>
                    </a:cxn>
                    <a:cxn ang="0">
                      <a:pos x="1410" y="2086"/>
                    </a:cxn>
                    <a:cxn ang="0">
                      <a:pos x="1497" y="2009"/>
                    </a:cxn>
                    <a:cxn ang="0">
                      <a:pos x="1737" y="1639"/>
                    </a:cxn>
                    <a:cxn ang="0">
                      <a:pos x="1977" y="1235"/>
                    </a:cxn>
                    <a:cxn ang="0">
                      <a:pos x="2087" y="1039"/>
                    </a:cxn>
                    <a:cxn ang="0">
                      <a:pos x="2152" y="809"/>
                    </a:cxn>
                    <a:cxn ang="0">
                      <a:pos x="2283" y="668"/>
                    </a:cxn>
                    <a:cxn ang="0">
                      <a:pos x="2370" y="439"/>
                    </a:cxn>
                    <a:cxn ang="0">
                      <a:pos x="2185" y="449"/>
                    </a:cxn>
                    <a:cxn ang="0">
                      <a:pos x="1999" y="635"/>
                    </a:cxn>
                    <a:cxn ang="0">
                      <a:pos x="1945" y="799"/>
                    </a:cxn>
                    <a:cxn ang="0">
                      <a:pos x="1999" y="886"/>
                    </a:cxn>
                    <a:cxn ang="0">
                      <a:pos x="1781" y="1039"/>
                    </a:cxn>
                    <a:cxn ang="0">
                      <a:pos x="1716" y="1126"/>
                    </a:cxn>
                    <a:cxn ang="0">
                      <a:pos x="1519" y="1409"/>
                    </a:cxn>
                    <a:cxn ang="0">
                      <a:pos x="1334" y="1715"/>
                    </a:cxn>
                    <a:cxn ang="0">
                      <a:pos x="1214" y="1759"/>
                    </a:cxn>
                    <a:cxn ang="0">
                      <a:pos x="1127" y="1213"/>
                    </a:cxn>
                    <a:cxn ang="0">
                      <a:pos x="1290" y="460"/>
                    </a:cxn>
                    <a:cxn ang="0">
                      <a:pos x="1257" y="46"/>
                    </a:cxn>
                    <a:cxn ang="0">
                      <a:pos x="1137" y="242"/>
                    </a:cxn>
                    <a:cxn ang="0">
                      <a:pos x="1061" y="439"/>
                    </a:cxn>
                    <a:cxn ang="0">
                      <a:pos x="876" y="57"/>
                    </a:cxn>
                    <a:cxn ang="0">
                      <a:pos x="941" y="231"/>
                    </a:cxn>
                    <a:cxn ang="0">
                      <a:pos x="908" y="449"/>
                    </a:cxn>
                    <a:cxn ang="0">
                      <a:pos x="1007" y="831"/>
                    </a:cxn>
                    <a:cxn ang="0">
                      <a:pos x="1061" y="1366"/>
                    </a:cxn>
                    <a:cxn ang="0">
                      <a:pos x="865" y="1671"/>
                    </a:cxn>
                    <a:cxn ang="0">
                      <a:pos x="647" y="1453"/>
                    </a:cxn>
                    <a:cxn ang="0">
                      <a:pos x="483" y="1366"/>
                    </a:cxn>
                    <a:cxn ang="0">
                      <a:pos x="417" y="1268"/>
                    </a:cxn>
                    <a:cxn ang="0">
                      <a:pos x="254" y="973"/>
                    </a:cxn>
                    <a:cxn ang="0">
                      <a:pos x="396" y="929"/>
                    </a:cxn>
                    <a:cxn ang="0">
                      <a:pos x="232" y="711"/>
                    </a:cxn>
                    <a:cxn ang="0">
                      <a:pos x="145" y="602"/>
                    </a:cxn>
                    <a:cxn ang="0">
                      <a:pos x="90" y="373"/>
                    </a:cxn>
                  </a:cxnLst>
                  <a:rect l="0" t="0" r="r" b="b"/>
                  <a:pathLst>
                    <a:path w="2381" h="2184">
                      <a:moveTo>
                        <a:pt x="36" y="417"/>
                      </a:moveTo>
                      <a:cubicBezTo>
                        <a:pt x="17" y="472"/>
                        <a:pt x="10" y="521"/>
                        <a:pt x="3" y="580"/>
                      </a:cubicBezTo>
                      <a:cubicBezTo>
                        <a:pt x="10" y="656"/>
                        <a:pt x="0" y="752"/>
                        <a:pt x="68" y="799"/>
                      </a:cubicBezTo>
                      <a:cubicBezTo>
                        <a:pt x="83" y="821"/>
                        <a:pt x="97" y="842"/>
                        <a:pt x="112" y="864"/>
                      </a:cubicBezTo>
                      <a:cubicBezTo>
                        <a:pt x="119" y="875"/>
                        <a:pt x="134" y="897"/>
                        <a:pt x="134" y="897"/>
                      </a:cubicBezTo>
                      <a:cubicBezTo>
                        <a:pt x="158" y="1089"/>
                        <a:pt x="213" y="1290"/>
                        <a:pt x="297" y="1464"/>
                      </a:cubicBezTo>
                      <a:cubicBezTo>
                        <a:pt x="336" y="1545"/>
                        <a:pt x="373" y="1631"/>
                        <a:pt x="450" y="1682"/>
                      </a:cubicBezTo>
                      <a:cubicBezTo>
                        <a:pt x="501" y="1759"/>
                        <a:pt x="472" y="1734"/>
                        <a:pt x="527" y="1769"/>
                      </a:cubicBezTo>
                      <a:cubicBezTo>
                        <a:pt x="551" y="1849"/>
                        <a:pt x="515" y="1756"/>
                        <a:pt x="570" y="1824"/>
                      </a:cubicBezTo>
                      <a:cubicBezTo>
                        <a:pt x="631" y="1900"/>
                        <a:pt x="519" y="1816"/>
                        <a:pt x="614" y="1879"/>
                      </a:cubicBezTo>
                      <a:cubicBezTo>
                        <a:pt x="636" y="1942"/>
                        <a:pt x="608" y="1884"/>
                        <a:pt x="657" y="1933"/>
                      </a:cubicBezTo>
                      <a:cubicBezTo>
                        <a:pt x="666" y="1942"/>
                        <a:pt x="669" y="1957"/>
                        <a:pt x="679" y="1966"/>
                      </a:cubicBezTo>
                      <a:cubicBezTo>
                        <a:pt x="797" y="2068"/>
                        <a:pt x="702" y="1978"/>
                        <a:pt x="777" y="2020"/>
                      </a:cubicBezTo>
                      <a:cubicBezTo>
                        <a:pt x="800" y="2033"/>
                        <a:pt x="824" y="2045"/>
                        <a:pt x="843" y="2064"/>
                      </a:cubicBezTo>
                      <a:cubicBezTo>
                        <a:pt x="854" y="2075"/>
                        <a:pt x="862" y="2089"/>
                        <a:pt x="876" y="2097"/>
                      </a:cubicBezTo>
                      <a:cubicBezTo>
                        <a:pt x="896" y="2108"/>
                        <a:pt x="919" y="2112"/>
                        <a:pt x="941" y="2119"/>
                      </a:cubicBezTo>
                      <a:cubicBezTo>
                        <a:pt x="974" y="2130"/>
                        <a:pt x="1006" y="2140"/>
                        <a:pt x="1039" y="2151"/>
                      </a:cubicBezTo>
                      <a:cubicBezTo>
                        <a:pt x="1050" y="2155"/>
                        <a:pt x="1061" y="2158"/>
                        <a:pt x="1072" y="2162"/>
                      </a:cubicBezTo>
                      <a:cubicBezTo>
                        <a:pt x="1083" y="2166"/>
                        <a:pt x="1105" y="2173"/>
                        <a:pt x="1105" y="2173"/>
                      </a:cubicBezTo>
                      <a:cubicBezTo>
                        <a:pt x="1174" y="2169"/>
                        <a:pt x="1251" y="2184"/>
                        <a:pt x="1312" y="2151"/>
                      </a:cubicBezTo>
                      <a:cubicBezTo>
                        <a:pt x="1315" y="2149"/>
                        <a:pt x="1392" y="2098"/>
                        <a:pt x="1410" y="2086"/>
                      </a:cubicBezTo>
                      <a:cubicBezTo>
                        <a:pt x="1421" y="2079"/>
                        <a:pt x="1443" y="2064"/>
                        <a:pt x="1443" y="2064"/>
                      </a:cubicBezTo>
                      <a:cubicBezTo>
                        <a:pt x="1450" y="2053"/>
                        <a:pt x="1456" y="2040"/>
                        <a:pt x="1465" y="2031"/>
                      </a:cubicBezTo>
                      <a:cubicBezTo>
                        <a:pt x="1474" y="2022"/>
                        <a:pt x="1490" y="2020"/>
                        <a:pt x="1497" y="2009"/>
                      </a:cubicBezTo>
                      <a:cubicBezTo>
                        <a:pt x="1519" y="1973"/>
                        <a:pt x="1509" y="1939"/>
                        <a:pt x="1541" y="1911"/>
                      </a:cubicBezTo>
                      <a:cubicBezTo>
                        <a:pt x="1561" y="1894"/>
                        <a:pt x="1607" y="1868"/>
                        <a:pt x="1607" y="1868"/>
                      </a:cubicBezTo>
                      <a:cubicBezTo>
                        <a:pt x="1655" y="1794"/>
                        <a:pt x="1702" y="1719"/>
                        <a:pt x="1737" y="1639"/>
                      </a:cubicBezTo>
                      <a:cubicBezTo>
                        <a:pt x="1774" y="1554"/>
                        <a:pt x="1774" y="1442"/>
                        <a:pt x="1857" y="1388"/>
                      </a:cubicBezTo>
                      <a:cubicBezTo>
                        <a:pt x="1881" y="1315"/>
                        <a:pt x="1848" y="1393"/>
                        <a:pt x="1901" y="1333"/>
                      </a:cubicBezTo>
                      <a:cubicBezTo>
                        <a:pt x="1928" y="1302"/>
                        <a:pt x="1952" y="1268"/>
                        <a:pt x="1977" y="1235"/>
                      </a:cubicBezTo>
                      <a:cubicBezTo>
                        <a:pt x="1993" y="1214"/>
                        <a:pt x="2006" y="1191"/>
                        <a:pt x="2021" y="1169"/>
                      </a:cubicBezTo>
                      <a:cubicBezTo>
                        <a:pt x="2028" y="1158"/>
                        <a:pt x="2043" y="1137"/>
                        <a:pt x="2043" y="1137"/>
                      </a:cubicBezTo>
                      <a:cubicBezTo>
                        <a:pt x="2069" y="1059"/>
                        <a:pt x="2052" y="1090"/>
                        <a:pt x="2087" y="1039"/>
                      </a:cubicBezTo>
                      <a:cubicBezTo>
                        <a:pt x="2118" y="938"/>
                        <a:pt x="2071" y="1079"/>
                        <a:pt x="2119" y="973"/>
                      </a:cubicBezTo>
                      <a:cubicBezTo>
                        <a:pt x="2128" y="952"/>
                        <a:pt x="2141" y="908"/>
                        <a:pt x="2141" y="908"/>
                      </a:cubicBezTo>
                      <a:cubicBezTo>
                        <a:pt x="2145" y="875"/>
                        <a:pt x="2136" y="838"/>
                        <a:pt x="2152" y="809"/>
                      </a:cubicBezTo>
                      <a:cubicBezTo>
                        <a:pt x="2164" y="786"/>
                        <a:pt x="2217" y="766"/>
                        <a:pt x="2217" y="766"/>
                      </a:cubicBezTo>
                      <a:cubicBezTo>
                        <a:pt x="2232" y="744"/>
                        <a:pt x="2246" y="722"/>
                        <a:pt x="2261" y="700"/>
                      </a:cubicBezTo>
                      <a:cubicBezTo>
                        <a:pt x="2268" y="689"/>
                        <a:pt x="2283" y="668"/>
                        <a:pt x="2283" y="668"/>
                      </a:cubicBezTo>
                      <a:cubicBezTo>
                        <a:pt x="2309" y="589"/>
                        <a:pt x="2292" y="621"/>
                        <a:pt x="2327" y="569"/>
                      </a:cubicBezTo>
                      <a:cubicBezTo>
                        <a:pt x="2340" y="529"/>
                        <a:pt x="2347" y="507"/>
                        <a:pt x="2359" y="471"/>
                      </a:cubicBezTo>
                      <a:cubicBezTo>
                        <a:pt x="2363" y="460"/>
                        <a:pt x="2366" y="450"/>
                        <a:pt x="2370" y="439"/>
                      </a:cubicBezTo>
                      <a:cubicBezTo>
                        <a:pt x="2374" y="428"/>
                        <a:pt x="2381" y="406"/>
                        <a:pt x="2381" y="406"/>
                      </a:cubicBezTo>
                      <a:cubicBezTo>
                        <a:pt x="2368" y="306"/>
                        <a:pt x="2337" y="197"/>
                        <a:pt x="2305" y="100"/>
                      </a:cubicBezTo>
                      <a:cubicBezTo>
                        <a:pt x="2219" y="228"/>
                        <a:pt x="2334" y="351"/>
                        <a:pt x="2185" y="449"/>
                      </a:cubicBezTo>
                      <a:cubicBezTo>
                        <a:pt x="2126" y="537"/>
                        <a:pt x="2203" y="431"/>
                        <a:pt x="2130" y="504"/>
                      </a:cubicBezTo>
                      <a:cubicBezTo>
                        <a:pt x="2080" y="554"/>
                        <a:pt x="2139" y="526"/>
                        <a:pt x="2076" y="548"/>
                      </a:cubicBezTo>
                      <a:cubicBezTo>
                        <a:pt x="2025" y="624"/>
                        <a:pt x="2054" y="598"/>
                        <a:pt x="1999" y="635"/>
                      </a:cubicBezTo>
                      <a:cubicBezTo>
                        <a:pt x="1975" y="706"/>
                        <a:pt x="1921" y="769"/>
                        <a:pt x="1879" y="831"/>
                      </a:cubicBezTo>
                      <a:cubicBezTo>
                        <a:pt x="1872" y="841"/>
                        <a:pt x="1902" y="825"/>
                        <a:pt x="1912" y="820"/>
                      </a:cubicBezTo>
                      <a:cubicBezTo>
                        <a:pt x="1924" y="814"/>
                        <a:pt x="1934" y="806"/>
                        <a:pt x="1945" y="799"/>
                      </a:cubicBezTo>
                      <a:cubicBezTo>
                        <a:pt x="1974" y="802"/>
                        <a:pt x="2005" y="797"/>
                        <a:pt x="2032" y="809"/>
                      </a:cubicBezTo>
                      <a:cubicBezTo>
                        <a:pt x="2052" y="818"/>
                        <a:pt x="2041" y="866"/>
                        <a:pt x="2032" y="875"/>
                      </a:cubicBezTo>
                      <a:cubicBezTo>
                        <a:pt x="2024" y="883"/>
                        <a:pt x="2010" y="882"/>
                        <a:pt x="1999" y="886"/>
                      </a:cubicBezTo>
                      <a:cubicBezTo>
                        <a:pt x="1962" y="941"/>
                        <a:pt x="1902" y="958"/>
                        <a:pt x="1847" y="995"/>
                      </a:cubicBezTo>
                      <a:cubicBezTo>
                        <a:pt x="1836" y="1002"/>
                        <a:pt x="1825" y="1010"/>
                        <a:pt x="1814" y="1017"/>
                      </a:cubicBezTo>
                      <a:cubicBezTo>
                        <a:pt x="1803" y="1024"/>
                        <a:pt x="1781" y="1039"/>
                        <a:pt x="1781" y="1039"/>
                      </a:cubicBezTo>
                      <a:cubicBezTo>
                        <a:pt x="1774" y="1050"/>
                        <a:pt x="1768" y="1062"/>
                        <a:pt x="1759" y="1071"/>
                      </a:cubicBezTo>
                      <a:cubicBezTo>
                        <a:pt x="1750" y="1080"/>
                        <a:pt x="1735" y="1083"/>
                        <a:pt x="1727" y="1093"/>
                      </a:cubicBezTo>
                      <a:cubicBezTo>
                        <a:pt x="1720" y="1102"/>
                        <a:pt x="1721" y="1116"/>
                        <a:pt x="1716" y="1126"/>
                      </a:cubicBezTo>
                      <a:cubicBezTo>
                        <a:pt x="1687" y="1183"/>
                        <a:pt x="1661" y="1242"/>
                        <a:pt x="1607" y="1279"/>
                      </a:cubicBezTo>
                      <a:cubicBezTo>
                        <a:pt x="1589" y="1306"/>
                        <a:pt x="1561" y="1347"/>
                        <a:pt x="1541" y="1377"/>
                      </a:cubicBezTo>
                      <a:cubicBezTo>
                        <a:pt x="1534" y="1388"/>
                        <a:pt x="1519" y="1409"/>
                        <a:pt x="1519" y="1409"/>
                      </a:cubicBezTo>
                      <a:cubicBezTo>
                        <a:pt x="1480" y="1526"/>
                        <a:pt x="1541" y="1352"/>
                        <a:pt x="1487" y="1475"/>
                      </a:cubicBezTo>
                      <a:cubicBezTo>
                        <a:pt x="1454" y="1549"/>
                        <a:pt x="1451" y="1613"/>
                        <a:pt x="1377" y="1660"/>
                      </a:cubicBezTo>
                      <a:cubicBezTo>
                        <a:pt x="1358" y="1723"/>
                        <a:pt x="1383" y="1666"/>
                        <a:pt x="1334" y="1715"/>
                      </a:cubicBezTo>
                      <a:cubicBezTo>
                        <a:pt x="1325" y="1724"/>
                        <a:pt x="1323" y="1741"/>
                        <a:pt x="1312" y="1748"/>
                      </a:cubicBezTo>
                      <a:cubicBezTo>
                        <a:pt x="1293" y="1760"/>
                        <a:pt x="1247" y="1769"/>
                        <a:pt x="1247" y="1769"/>
                      </a:cubicBezTo>
                      <a:cubicBezTo>
                        <a:pt x="1236" y="1766"/>
                        <a:pt x="1222" y="1767"/>
                        <a:pt x="1214" y="1759"/>
                      </a:cubicBezTo>
                      <a:cubicBezTo>
                        <a:pt x="1206" y="1751"/>
                        <a:pt x="1204" y="1738"/>
                        <a:pt x="1203" y="1726"/>
                      </a:cubicBezTo>
                      <a:cubicBezTo>
                        <a:pt x="1196" y="1624"/>
                        <a:pt x="1201" y="1522"/>
                        <a:pt x="1192" y="1420"/>
                      </a:cubicBezTo>
                      <a:cubicBezTo>
                        <a:pt x="1186" y="1353"/>
                        <a:pt x="1142" y="1280"/>
                        <a:pt x="1127" y="1213"/>
                      </a:cubicBezTo>
                      <a:cubicBezTo>
                        <a:pt x="1142" y="1064"/>
                        <a:pt x="1165" y="915"/>
                        <a:pt x="1181" y="766"/>
                      </a:cubicBezTo>
                      <a:cubicBezTo>
                        <a:pt x="1203" y="553"/>
                        <a:pt x="1183" y="629"/>
                        <a:pt x="1225" y="504"/>
                      </a:cubicBezTo>
                      <a:cubicBezTo>
                        <a:pt x="1233" y="479"/>
                        <a:pt x="1290" y="460"/>
                        <a:pt x="1290" y="460"/>
                      </a:cubicBezTo>
                      <a:cubicBezTo>
                        <a:pt x="1243" y="444"/>
                        <a:pt x="1239" y="465"/>
                        <a:pt x="1192" y="449"/>
                      </a:cubicBezTo>
                      <a:cubicBezTo>
                        <a:pt x="1156" y="308"/>
                        <a:pt x="1234" y="147"/>
                        <a:pt x="1279" y="13"/>
                      </a:cubicBezTo>
                      <a:cubicBezTo>
                        <a:pt x="1283" y="0"/>
                        <a:pt x="1264" y="35"/>
                        <a:pt x="1257" y="46"/>
                      </a:cubicBezTo>
                      <a:cubicBezTo>
                        <a:pt x="1242" y="96"/>
                        <a:pt x="1210" y="134"/>
                        <a:pt x="1181" y="177"/>
                      </a:cubicBezTo>
                      <a:cubicBezTo>
                        <a:pt x="1174" y="188"/>
                        <a:pt x="1166" y="198"/>
                        <a:pt x="1159" y="209"/>
                      </a:cubicBezTo>
                      <a:cubicBezTo>
                        <a:pt x="1152" y="220"/>
                        <a:pt x="1137" y="242"/>
                        <a:pt x="1137" y="242"/>
                      </a:cubicBezTo>
                      <a:cubicBezTo>
                        <a:pt x="1123" y="289"/>
                        <a:pt x="1099" y="326"/>
                        <a:pt x="1083" y="373"/>
                      </a:cubicBezTo>
                      <a:cubicBezTo>
                        <a:pt x="1079" y="384"/>
                        <a:pt x="1076" y="395"/>
                        <a:pt x="1072" y="406"/>
                      </a:cubicBezTo>
                      <a:cubicBezTo>
                        <a:pt x="1068" y="417"/>
                        <a:pt x="1061" y="439"/>
                        <a:pt x="1061" y="439"/>
                      </a:cubicBezTo>
                      <a:cubicBezTo>
                        <a:pt x="1052" y="323"/>
                        <a:pt x="1042" y="150"/>
                        <a:pt x="930" y="79"/>
                      </a:cubicBezTo>
                      <a:cubicBezTo>
                        <a:pt x="926" y="66"/>
                        <a:pt x="917" y="16"/>
                        <a:pt x="887" y="24"/>
                      </a:cubicBezTo>
                      <a:cubicBezTo>
                        <a:pt x="876" y="27"/>
                        <a:pt x="880" y="46"/>
                        <a:pt x="876" y="57"/>
                      </a:cubicBezTo>
                      <a:cubicBezTo>
                        <a:pt x="880" y="68"/>
                        <a:pt x="882" y="79"/>
                        <a:pt x="887" y="89"/>
                      </a:cubicBezTo>
                      <a:cubicBezTo>
                        <a:pt x="893" y="101"/>
                        <a:pt x="903" y="110"/>
                        <a:pt x="908" y="122"/>
                      </a:cubicBezTo>
                      <a:cubicBezTo>
                        <a:pt x="932" y="177"/>
                        <a:pt x="926" y="181"/>
                        <a:pt x="941" y="231"/>
                      </a:cubicBezTo>
                      <a:cubicBezTo>
                        <a:pt x="964" y="308"/>
                        <a:pt x="993" y="383"/>
                        <a:pt x="1017" y="460"/>
                      </a:cubicBezTo>
                      <a:cubicBezTo>
                        <a:pt x="1018" y="463"/>
                        <a:pt x="945" y="440"/>
                        <a:pt x="941" y="439"/>
                      </a:cubicBezTo>
                      <a:cubicBezTo>
                        <a:pt x="930" y="442"/>
                        <a:pt x="908" y="438"/>
                        <a:pt x="908" y="449"/>
                      </a:cubicBezTo>
                      <a:cubicBezTo>
                        <a:pt x="908" y="462"/>
                        <a:pt x="932" y="461"/>
                        <a:pt x="941" y="471"/>
                      </a:cubicBezTo>
                      <a:cubicBezTo>
                        <a:pt x="980" y="515"/>
                        <a:pt x="1020" y="578"/>
                        <a:pt x="1039" y="635"/>
                      </a:cubicBezTo>
                      <a:cubicBezTo>
                        <a:pt x="1029" y="701"/>
                        <a:pt x="1016" y="765"/>
                        <a:pt x="1007" y="831"/>
                      </a:cubicBezTo>
                      <a:cubicBezTo>
                        <a:pt x="1010" y="955"/>
                        <a:pt x="1011" y="1078"/>
                        <a:pt x="1017" y="1202"/>
                      </a:cubicBezTo>
                      <a:cubicBezTo>
                        <a:pt x="1018" y="1216"/>
                        <a:pt x="1034" y="1283"/>
                        <a:pt x="1039" y="1300"/>
                      </a:cubicBezTo>
                      <a:cubicBezTo>
                        <a:pt x="1046" y="1322"/>
                        <a:pt x="1054" y="1344"/>
                        <a:pt x="1061" y="1366"/>
                      </a:cubicBezTo>
                      <a:cubicBezTo>
                        <a:pt x="1065" y="1377"/>
                        <a:pt x="1072" y="1399"/>
                        <a:pt x="1072" y="1399"/>
                      </a:cubicBezTo>
                      <a:cubicBezTo>
                        <a:pt x="1064" y="1606"/>
                        <a:pt x="1135" y="1656"/>
                        <a:pt x="996" y="1704"/>
                      </a:cubicBezTo>
                      <a:cubicBezTo>
                        <a:pt x="956" y="1696"/>
                        <a:pt x="902" y="1691"/>
                        <a:pt x="865" y="1671"/>
                      </a:cubicBezTo>
                      <a:cubicBezTo>
                        <a:pt x="842" y="1658"/>
                        <a:pt x="799" y="1628"/>
                        <a:pt x="799" y="1628"/>
                      </a:cubicBezTo>
                      <a:cubicBezTo>
                        <a:pt x="795" y="1621"/>
                        <a:pt x="727" y="1507"/>
                        <a:pt x="712" y="1497"/>
                      </a:cubicBezTo>
                      <a:cubicBezTo>
                        <a:pt x="690" y="1482"/>
                        <a:pt x="672" y="1461"/>
                        <a:pt x="647" y="1453"/>
                      </a:cubicBezTo>
                      <a:cubicBezTo>
                        <a:pt x="636" y="1449"/>
                        <a:pt x="624" y="1447"/>
                        <a:pt x="614" y="1442"/>
                      </a:cubicBezTo>
                      <a:cubicBezTo>
                        <a:pt x="592" y="1431"/>
                        <a:pt x="570" y="1421"/>
                        <a:pt x="548" y="1409"/>
                      </a:cubicBezTo>
                      <a:cubicBezTo>
                        <a:pt x="525" y="1396"/>
                        <a:pt x="483" y="1366"/>
                        <a:pt x="483" y="1366"/>
                      </a:cubicBezTo>
                      <a:cubicBezTo>
                        <a:pt x="476" y="1355"/>
                        <a:pt x="469" y="1343"/>
                        <a:pt x="461" y="1333"/>
                      </a:cubicBezTo>
                      <a:cubicBezTo>
                        <a:pt x="451" y="1321"/>
                        <a:pt x="437" y="1313"/>
                        <a:pt x="428" y="1300"/>
                      </a:cubicBezTo>
                      <a:cubicBezTo>
                        <a:pt x="422" y="1291"/>
                        <a:pt x="422" y="1278"/>
                        <a:pt x="417" y="1268"/>
                      </a:cubicBezTo>
                      <a:cubicBezTo>
                        <a:pt x="386" y="1211"/>
                        <a:pt x="344" y="1159"/>
                        <a:pt x="308" y="1104"/>
                      </a:cubicBezTo>
                      <a:cubicBezTo>
                        <a:pt x="276" y="1054"/>
                        <a:pt x="289" y="1079"/>
                        <a:pt x="265" y="1006"/>
                      </a:cubicBezTo>
                      <a:cubicBezTo>
                        <a:pt x="261" y="995"/>
                        <a:pt x="254" y="973"/>
                        <a:pt x="254" y="973"/>
                      </a:cubicBezTo>
                      <a:cubicBezTo>
                        <a:pt x="265" y="884"/>
                        <a:pt x="249" y="852"/>
                        <a:pt x="341" y="875"/>
                      </a:cubicBezTo>
                      <a:cubicBezTo>
                        <a:pt x="352" y="882"/>
                        <a:pt x="365" y="888"/>
                        <a:pt x="374" y="897"/>
                      </a:cubicBezTo>
                      <a:cubicBezTo>
                        <a:pt x="383" y="906"/>
                        <a:pt x="396" y="942"/>
                        <a:pt x="396" y="929"/>
                      </a:cubicBezTo>
                      <a:cubicBezTo>
                        <a:pt x="396" y="906"/>
                        <a:pt x="381" y="886"/>
                        <a:pt x="374" y="864"/>
                      </a:cubicBezTo>
                      <a:cubicBezTo>
                        <a:pt x="356" y="810"/>
                        <a:pt x="357" y="775"/>
                        <a:pt x="297" y="755"/>
                      </a:cubicBezTo>
                      <a:cubicBezTo>
                        <a:pt x="275" y="740"/>
                        <a:pt x="254" y="726"/>
                        <a:pt x="232" y="711"/>
                      </a:cubicBezTo>
                      <a:cubicBezTo>
                        <a:pt x="221" y="704"/>
                        <a:pt x="199" y="689"/>
                        <a:pt x="199" y="689"/>
                      </a:cubicBezTo>
                      <a:cubicBezTo>
                        <a:pt x="171" y="607"/>
                        <a:pt x="212" y="707"/>
                        <a:pt x="156" y="635"/>
                      </a:cubicBezTo>
                      <a:cubicBezTo>
                        <a:pt x="149" y="626"/>
                        <a:pt x="150" y="612"/>
                        <a:pt x="145" y="602"/>
                      </a:cubicBezTo>
                      <a:cubicBezTo>
                        <a:pt x="139" y="590"/>
                        <a:pt x="128" y="581"/>
                        <a:pt x="123" y="569"/>
                      </a:cubicBezTo>
                      <a:cubicBezTo>
                        <a:pt x="114" y="548"/>
                        <a:pt x="101" y="504"/>
                        <a:pt x="101" y="504"/>
                      </a:cubicBezTo>
                      <a:cubicBezTo>
                        <a:pt x="97" y="460"/>
                        <a:pt x="100" y="416"/>
                        <a:pt x="90" y="373"/>
                      </a:cubicBezTo>
                      <a:cubicBezTo>
                        <a:pt x="87" y="362"/>
                        <a:pt x="86" y="397"/>
                        <a:pt x="79" y="406"/>
                      </a:cubicBezTo>
                      <a:cubicBezTo>
                        <a:pt x="52" y="440"/>
                        <a:pt x="52" y="433"/>
                        <a:pt x="36" y="417"/>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4346" name="Freeform 10"/>
                <p:cNvSpPr>
                  <a:spLocks/>
                </p:cNvSpPr>
                <p:nvPr/>
              </p:nvSpPr>
              <p:spPr bwMode="auto">
                <a:xfrm>
                  <a:off x="2064" y="1056"/>
                  <a:ext cx="513" cy="600"/>
                </a:xfrm>
                <a:custGeom>
                  <a:avLst/>
                  <a:gdLst/>
                  <a:ahLst/>
                  <a:cxnLst>
                    <a:cxn ang="0">
                      <a:pos x="0" y="0"/>
                    </a:cxn>
                    <a:cxn ang="0">
                      <a:pos x="11" y="164"/>
                    </a:cxn>
                    <a:cxn ang="0">
                      <a:pos x="44" y="262"/>
                    </a:cxn>
                    <a:cxn ang="0">
                      <a:pos x="164" y="480"/>
                    </a:cxn>
                    <a:cxn ang="0">
                      <a:pos x="186" y="513"/>
                    </a:cxn>
                    <a:cxn ang="0">
                      <a:pos x="218" y="535"/>
                    </a:cxn>
                    <a:cxn ang="0">
                      <a:pos x="229" y="567"/>
                    </a:cxn>
                    <a:cxn ang="0">
                      <a:pos x="251" y="600"/>
                    </a:cxn>
                    <a:cxn ang="0">
                      <a:pos x="338" y="295"/>
                    </a:cxn>
                    <a:cxn ang="0">
                      <a:pos x="448" y="185"/>
                    </a:cxn>
                    <a:cxn ang="0">
                      <a:pos x="513" y="164"/>
                    </a:cxn>
                    <a:cxn ang="0">
                      <a:pos x="426" y="164"/>
                    </a:cxn>
                    <a:cxn ang="0">
                      <a:pos x="360" y="185"/>
                    </a:cxn>
                    <a:cxn ang="0">
                      <a:pos x="273" y="316"/>
                    </a:cxn>
                    <a:cxn ang="0">
                      <a:pos x="251" y="349"/>
                    </a:cxn>
                    <a:cxn ang="0">
                      <a:pos x="229" y="382"/>
                    </a:cxn>
                    <a:cxn ang="0">
                      <a:pos x="142" y="229"/>
                    </a:cxn>
                    <a:cxn ang="0">
                      <a:pos x="98" y="175"/>
                    </a:cxn>
                    <a:cxn ang="0">
                      <a:pos x="44" y="120"/>
                    </a:cxn>
                    <a:cxn ang="0">
                      <a:pos x="0" y="0"/>
                    </a:cxn>
                  </a:cxnLst>
                  <a:rect l="0" t="0" r="r" b="b"/>
                  <a:pathLst>
                    <a:path w="513" h="600">
                      <a:moveTo>
                        <a:pt x="0" y="0"/>
                      </a:moveTo>
                      <a:cubicBezTo>
                        <a:pt x="4" y="55"/>
                        <a:pt x="3" y="110"/>
                        <a:pt x="11" y="164"/>
                      </a:cubicBezTo>
                      <a:cubicBezTo>
                        <a:pt x="16" y="198"/>
                        <a:pt x="33" y="229"/>
                        <a:pt x="44" y="262"/>
                      </a:cubicBezTo>
                      <a:cubicBezTo>
                        <a:pt x="72" y="345"/>
                        <a:pt x="87" y="429"/>
                        <a:pt x="164" y="480"/>
                      </a:cubicBezTo>
                      <a:cubicBezTo>
                        <a:pt x="171" y="491"/>
                        <a:pt x="177" y="504"/>
                        <a:pt x="186" y="513"/>
                      </a:cubicBezTo>
                      <a:cubicBezTo>
                        <a:pt x="195" y="522"/>
                        <a:pt x="210" y="525"/>
                        <a:pt x="218" y="535"/>
                      </a:cubicBezTo>
                      <a:cubicBezTo>
                        <a:pt x="225" y="544"/>
                        <a:pt x="224" y="557"/>
                        <a:pt x="229" y="567"/>
                      </a:cubicBezTo>
                      <a:cubicBezTo>
                        <a:pt x="235" y="579"/>
                        <a:pt x="244" y="589"/>
                        <a:pt x="251" y="600"/>
                      </a:cubicBezTo>
                      <a:cubicBezTo>
                        <a:pt x="314" y="506"/>
                        <a:pt x="286" y="374"/>
                        <a:pt x="338" y="295"/>
                      </a:cubicBezTo>
                      <a:cubicBezTo>
                        <a:pt x="371" y="246"/>
                        <a:pt x="386" y="205"/>
                        <a:pt x="448" y="185"/>
                      </a:cubicBezTo>
                      <a:cubicBezTo>
                        <a:pt x="470" y="178"/>
                        <a:pt x="513" y="164"/>
                        <a:pt x="513" y="164"/>
                      </a:cubicBezTo>
                      <a:cubicBezTo>
                        <a:pt x="467" y="149"/>
                        <a:pt x="485" y="148"/>
                        <a:pt x="426" y="164"/>
                      </a:cubicBezTo>
                      <a:cubicBezTo>
                        <a:pt x="404" y="170"/>
                        <a:pt x="360" y="185"/>
                        <a:pt x="360" y="185"/>
                      </a:cubicBezTo>
                      <a:cubicBezTo>
                        <a:pt x="331" y="229"/>
                        <a:pt x="302" y="273"/>
                        <a:pt x="273" y="316"/>
                      </a:cubicBezTo>
                      <a:cubicBezTo>
                        <a:pt x="266" y="327"/>
                        <a:pt x="258" y="338"/>
                        <a:pt x="251" y="349"/>
                      </a:cubicBezTo>
                      <a:cubicBezTo>
                        <a:pt x="244" y="360"/>
                        <a:pt x="229" y="382"/>
                        <a:pt x="229" y="382"/>
                      </a:cubicBezTo>
                      <a:cubicBezTo>
                        <a:pt x="209" y="318"/>
                        <a:pt x="201" y="268"/>
                        <a:pt x="142" y="229"/>
                      </a:cubicBezTo>
                      <a:cubicBezTo>
                        <a:pt x="120" y="163"/>
                        <a:pt x="149" y="226"/>
                        <a:pt x="98" y="175"/>
                      </a:cubicBezTo>
                      <a:cubicBezTo>
                        <a:pt x="22" y="99"/>
                        <a:pt x="137" y="182"/>
                        <a:pt x="44" y="120"/>
                      </a:cubicBezTo>
                      <a:cubicBezTo>
                        <a:pt x="16" y="78"/>
                        <a:pt x="10" y="50"/>
                        <a:pt x="0" y="0"/>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4347" name="Freeform 11"/>
                <p:cNvSpPr>
                  <a:spLocks/>
                </p:cNvSpPr>
                <p:nvPr/>
              </p:nvSpPr>
              <p:spPr bwMode="auto">
                <a:xfrm>
                  <a:off x="2835" y="823"/>
                  <a:ext cx="652" cy="760"/>
                </a:xfrm>
                <a:custGeom>
                  <a:avLst/>
                  <a:gdLst/>
                  <a:ahLst/>
                  <a:cxnLst>
                    <a:cxn ang="0">
                      <a:pos x="645" y="6"/>
                    </a:cxn>
                    <a:cxn ang="0">
                      <a:pos x="547" y="333"/>
                    </a:cxn>
                    <a:cxn ang="0">
                      <a:pos x="449" y="704"/>
                    </a:cxn>
                    <a:cxn ang="0">
                      <a:pos x="427" y="737"/>
                    </a:cxn>
                    <a:cxn ang="0">
                      <a:pos x="394" y="748"/>
                    </a:cxn>
                    <a:cxn ang="0">
                      <a:pos x="427" y="726"/>
                    </a:cxn>
                    <a:cxn ang="0">
                      <a:pos x="438" y="693"/>
                    </a:cxn>
                    <a:cxn ang="0">
                      <a:pos x="481" y="628"/>
                    </a:cxn>
                    <a:cxn ang="0">
                      <a:pos x="470" y="508"/>
                    </a:cxn>
                    <a:cxn ang="0">
                      <a:pos x="416" y="464"/>
                    </a:cxn>
                    <a:cxn ang="0">
                      <a:pos x="241" y="377"/>
                    </a:cxn>
                    <a:cxn ang="0">
                      <a:pos x="23" y="388"/>
                    </a:cxn>
                    <a:cxn ang="0">
                      <a:pos x="89" y="366"/>
                    </a:cxn>
                    <a:cxn ang="0">
                      <a:pos x="154" y="344"/>
                    </a:cxn>
                    <a:cxn ang="0">
                      <a:pos x="470" y="355"/>
                    </a:cxn>
                    <a:cxn ang="0">
                      <a:pos x="503" y="333"/>
                    </a:cxn>
                    <a:cxn ang="0">
                      <a:pos x="536" y="235"/>
                    </a:cxn>
                    <a:cxn ang="0">
                      <a:pos x="558" y="202"/>
                    </a:cxn>
                    <a:cxn ang="0">
                      <a:pos x="590" y="104"/>
                    </a:cxn>
                    <a:cxn ang="0">
                      <a:pos x="645" y="50"/>
                    </a:cxn>
                    <a:cxn ang="0">
                      <a:pos x="645" y="6"/>
                    </a:cxn>
                  </a:cxnLst>
                  <a:rect l="0" t="0" r="r" b="b"/>
                  <a:pathLst>
                    <a:path w="652" h="760">
                      <a:moveTo>
                        <a:pt x="645" y="6"/>
                      </a:moveTo>
                      <a:cubicBezTo>
                        <a:pt x="609" y="114"/>
                        <a:pt x="584" y="226"/>
                        <a:pt x="547" y="333"/>
                      </a:cubicBezTo>
                      <a:cubicBezTo>
                        <a:pt x="541" y="450"/>
                        <a:pt x="563" y="625"/>
                        <a:pt x="449" y="704"/>
                      </a:cubicBezTo>
                      <a:cubicBezTo>
                        <a:pt x="442" y="715"/>
                        <a:pt x="437" y="729"/>
                        <a:pt x="427" y="737"/>
                      </a:cubicBezTo>
                      <a:cubicBezTo>
                        <a:pt x="418" y="744"/>
                        <a:pt x="394" y="760"/>
                        <a:pt x="394" y="748"/>
                      </a:cubicBezTo>
                      <a:cubicBezTo>
                        <a:pt x="394" y="735"/>
                        <a:pt x="416" y="733"/>
                        <a:pt x="427" y="726"/>
                      </a:cubicBezTo>
                      <a:cubicBezTo>
                        <a:pt x="431" y="715"/>
                        <a:pt x="432" y="703"/>
                        <a:pt x="438" y="693"/>
                      </a:cubicBezTo>
                      <a:cubicBezTo>
                        <a:pt x="451" y="670"/>
                        <a:pt x="481" y="628"/>
                        <a:pt x="481" y="628"/>
                      </a:cubicBezTo>
                      <a:cubicBezTo>
                        <a:pt x="477" y="588"/>
                        <a:pt x="478" y="547"/>
                        <a:pt x="470" y="508"/>
                      </a:cubicBezTo>
                      <a:cubicBezTo>
                        <a:pt x="461" y="464"/>
                        <a:pt x="445" y="480"/>
                        <a:pt x="416" y="464"/>
                      </a:cubicBezTo>
                      <a:cubicBezTo>
                        <a:pt x="345" y="425"/>
                        <a:pt x="318" y="396"/>
                        <a:pt x="241" y="377"/>
                      </a:cubicBezTo>
                      <a:cubicBezTo>
                        <a:pt x="168" y="381"/>
                        <a:pt x="96" y="393"/>
                        <a:pt x="23" y="388"/>
                      </a:cubicBezTo>
                      <a:cubicBezTo>
                        <a:pt x="0" y="386"/>
                        <a:pt x="67" y="373"/>
                        <a:pt x="89" y="366"/>
                      </a:cubicBezTo>
                      <a:cubicBezTo>
                        <a:pt x="111" y="359"/>
                        <a:pt x="154" y="344"/>
                        <a:pt x="154" y="344"/>
                      </a:cubicBezTo>
                      <a:cubicBezTo>
                        <a:pt x="279" y="352"/>
                        <a:pt x="351" y="367"/>
                        <a:pt x="470" y="355"/>
                      </a:cubicBezTo>
                      <a:cubicBezTo>
                        <a:pt x="481" y="348"/>
                        <a:pt x="496" y="344"/>
                        <a:pt x="503" y="333"/>
                      </a:cubicBezTo>
                      <a:cubicBezTo>
                        <a:pt x="504" y="332"/>
                        <a:pt x="530" y="252"/>
                        <a:pt x="536" y="235"/>
                      </a:cubicBezTo>
                      <a:cubicBezTo>
                        <a:pt x="540" y="222"/>
                        <a:pt x="553" y="214"/>
                        <a:pt x="558" y="202"/>
                      </a:cubicBezTo>
                      <a:cubicBezTo>
                        <a:pt x="566" y="184"/>
                        <a:pt x="582" y="130"/>
                        <a:pt x="590" y="104"/>
                      </a:cubicBezTo>
                      <a:cubicBezTo>
                        <a:pt x="622" y="0"/>
                        <a:pt x="599" y="142"/>
                        <a:pt x="645" y="50"/>
                      </a:cubicBezTo>
                      <a:cubicBezTo>
                        <a:pt x="652" y="37"/>
                        <a:pt x="645" y="21"/>
                        <a:pt x="645" y="6"/>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4348" name="Line 12"/>
                <p:cNvSpPr>
                  <a:spLocks noChangeShapeType="1"/>
                </p:cNvSpPr>
                <p:nvPr/>
              </p:nvSpPr>
              <p:spPr bwMode="auto">
                <a:xfrm>
                  <a:off x="2016" y="1344"/>
                  <a:ext cx="192" cy="336"/>
                </a:xfrm>
                <a:prstGeom prst="line">
                  <a:avLst/>
                </a:prstGeom>
                <a:noFill/>
                <a:ln w="57150">
                  <a:solidFill>
                    <a:schemeClr val="tx1"/>
                  </a:solidFill>
                  <a:round/>
                  <a:headEnd/>
                  <a:tailEnd type="triangle" w="med" len="med"/>
                </a:ln>
                <a:effectLst/>
              </p:spPr>
              <p:txBody>
                <a:bodyPr wrap="none" anchor="ctr"/>
                <a:lstStyle/>
                <a:p>
                  <a:endParaRPr lang="en-US"/>
                </a:p>
              </p:txBody>
            </p:sp>
            <p:sp>
              <p:nvSpPr>
                <p:cNvPr id="14349" name="Line 13"/>
                <p:cNvSpPr>
                  <a:spLocks noChangeShapeType="1"/>
                </p:cNvSpPr>
                <p:nvPr/>
              </p:nvSpPr>
              <p:spPr bwMode="auto">
                <a:xfrm flipH="1">
                  <a:off x="3264" y="1200"/>
                  <a:ext cx="240" cy="480"/>
                </a:xfrm>
                <a:prstGeom prst="line">
                  <a:avLst/>
                </a:prstGeom>
                <a:noFill/>
                <a:ln w="57150">
                  <a:solidFill>
                    <a:schemeClr val="tx1"/>
                  </a:solidFill>
                  <a:round/>
                  <a:headEnd/>
                  <a:tailEnd type="triangle" w="med" len="med"/>
                </a:ln>
                <a:effectLst/>
              </p:spPr>
              <p:txBody>
                <a:bodyPr wrap="none" anchor="ctr"/>
                <a:lstStyle/>
                <a:p>
                  <a:endParaRPr lang="en-US"/>
                </a:p>
              </p:txBody>
            </p:sp>
          </p:grpSp>
          <p:sp>
            <p:nvSpPr>
              <p:cNvPr id="14350" name="Line 14"/>
              <p:cNvSpPr>
                <a:spLocks noChangeShapeType="1"/>
              </p:cNvSpPr>
              <p:nvPr/>
            </p:nvSpPr>
            <p:spPr bwMode="auto">
              <a:xfrm flipV="1">
                <a:off x="672" y="2976"/>
                <a:ext cx="192" cy="4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1" name="Line 15"/>
              <p:cNvSpPr>
                <a:spLocks noChangeShapeType="1"/>
              </p:cNvSpPr>
              <p:nvPr/>
            </p:nvSpPr>
            <p:spPr bwMode="auto">
              <a:xfrm flipH="1">
                <a:off x="1296" y="2592"/>
                <a:ext cx="96" cy="14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2" name="Line 16"/>
              <p:cNvSpPr>
                <a:spLocks noChangeShapeType="1"/>
              </p:cNvSpPr>
              <p:nvPr/>
            </p:nvSpPr>
            <p:spPr bwMode="auto">
              <a:xfrm>
                <a:off x="1872" y="2448"/>
                <a:ext cx="144" cy="96"/>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3" name="Line 17"/>
              <p:cNvSpPr>
                <a:spLocks noChangeShapeType="1"/>
              </p:cNvSpPr>
              <p:nvPr/>
            </p:nvSpPr>
            <p:spPr bwMode="auto">
              <a:xfrm flipH="1" flipV="1">
                <a:off x="2448" y="2832"/>
                <a:ext cx="240" cy="48"/>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14354" name="Text Box 18"/>
            <p:cNvSpPr txBox="1">
              <a:spLocks noChangeArrowheads="1"/>
            </p:cNvSpPr>
            <p:nvPr/>
          </p:nvSpPr>
          <p:spPr bwMode="auto">
            <a:xfrm>
              <a:off x="340" y="2784"/>
              <a:ext cx="2784" cy="818"/>
            </a:xfrm>
            <a:prstGeom prst="rect">
              <a:avLst/>
            </a:prstGeom>
            <a:noFill/>
            <a:ln w="9525">
              <a:noFill/>
              <a:miter lim="800000"/>
              <a:headEnd/>
              <a:tailEnd/>
            </a:ln>
            <a:effectLst/>
          </p:spPr>
          <p:txBody>
            <a:bodyPr>
              <a:spAutoFit/>
            </a:bodyPr>
            <a:lstStyle/>
            <a:p>
              <a:pPr marL="457200" indent="-457200" eaLnBrk="0" hangingPunct="0">
                <a:lnSpc>
                  <a:spcPct val="110000"/>
                </a:lnSpc>
              </a:pPr>
              <a:r>
                <a:rPr lang="en-GB" dirty="0">
                  <a:latin typeface="Arial" charset="0"/>
                </a:rPr>
                <a:t>	</a:t>
              </a:r>
              <a:r>
                <a:rPr lang="en-GB" sz="2000" dirty="0"/>
                <a:t>The atria then </a:t>
              </a:r>
              <a:r>
                <a:rPr lang="en-GB" sz="2000" b="1" dirty="0"/>
                <a:t>contract</a:t>
              </a:r>
              <a:r>
                <a:rPr lang="en-GB" sz="2000" dirty="0"/>
                <a:t> and</a:t>
              </a:r>
            </a:p>
            <a:p>
              <a:pPr marL="457200" indent="-457200" eaLnBrk="0" hangingPunct="0">
                <a:lnSpc>
                  <a:spcPct val="140000"/>
                </a:lnSpc>
              </a:pPr>
              <a:r>
                <a:rPr lang="en-GB" sz="2000" dirty="0"/>
                <a:t>	the valves </a:t>
              </a:r>
              <a:r>
                <a:rPr lang="en-GB" sz="2000" b="1" dirty="0"/>
                <a:t>open</a:t>
              </a:r>
              <a:r>
                <a:rPr lang="en-GB" sz="2000" dirty="0"/>
                <a:t> to allow blood</a:t>
              </a:r>
            </a:p>
            <a:p>
              <a:pPr marL="457200" indent="-457200" eaLnBrk="0" hangingPunct="0">
                <a:lnSpc>
                  <a:spcPct val="160000"/>
                </a:lnSpc>
              </a:pPr>
              <a:r>
                <a:rPr lang="en-GB" sz="2000" dirty="0"/>
                <a:t>	into the ventricles.</a:t>
              </a:r>
            </a:p>
          </p:txBody>
        </p:sp>
      </p:grpSp>
      <p:sp>
        <p:nvSpPr>
          <p:cNvPr id="14355" name="Text Box 19"/>
          <p:cNvSpPr txBox="1">
            <a:spLocks noChangeArrowheads="1"/>
          </p:cNvSpPr>
          <p:nvPr/>
        </p:nvSpPr>
        <p:spPr bwMode="auto">
          <a:xfrm>
            <a:off x="0" y="188913"/>
            <a:ext cx="9144000" cy="1261884"/>
          </a:xfrm>
          <a:prstGeom prst="rect">
            <a:avLst/>
          </a:prstGeom>
          <a:noFill/>
          <a:ln w="9525">
            <a:noFill/>
            <a:miter lim="800000"/>
            <a:headEnd/>
            <a:tailEnd/>
          </a:ln>
          <a:effectLst/>
        </p:spPr>
        <p:txBody>
          <a:bodyPr>
            <a:spAutoFit/>
          </a:bodyPr>
          <a:lstStyle/>
          <a:p>
            <a:pPr algn="ctr">
              <a:spcBef>
                <a:spcPct val="50000"/>
              </a:spcBef>
            </a:pPr>
            <a:r>
              <a:rPr lang="en-GB" sz="3800" b="1" dirty="0">
                <a:solidFill>
                  <a:srgbClr val="FFFF00"/>
                </a:solidFill>
                <a:latin typeface="Engravers MT" pitchFamily="18" charset="0"/>
              </a:rPr>
              <a:t>How does the Heart work?</a:t>
            </a:r>
          </a:p>
        </p:txBody>
      </p:sp>
      <p:sp>
        <p:nvSpPr>
          <p:cNvPr id="14356" name="Text Box 20"/>
          <p:cNvSpPr txBox="1">
            <a:spLocks noChangeArrowheads="1"/>
          </p:cNvSpPr>
          <p:nvPr/>
        </p:nvSpPr>
        <p:spPr bwMode="auto">
          <a:xfrm>
            <a:off x="609600" y="1981200"/>
            <a:ext cx="2808287" cy="369332"/>
          </a:xfrm>
          <a:prstGeom prst="rect">
            <a:avLst/>
          </a:prstGeom>
          <a:noFill/>
          <a:ln w="9525">
            <a:noFill/>
            <a:miter lim="800000"/>
            <a:headEnd/>
            <a:tailEnd/>
          </a:ln>
          <a:effectLst/>
        </p:spPr>
        <p:txBody>
          <a:bodyPr>
            <a:spAutoFit/>
          </a:bodyPr>
          <a:lstStyle/>
          <a:p>
            <a:pPr>
              <a:spcBef>
                <a:spcPct val="50000"/>
              </a:spcBef>
            </a:pPr>
            <a:r>
              <a:rPr lang="en-GB" u="sng" dirty="0"/>
              <a:t>STEP TWO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188913"/>
            <a:ext cx="9144000" cy="1261884"/>
          </a:xfrm>
          <a:prstGeom prst="rect">
            <a:avLst/>
          </a:prstGeom>
          <a:noFill/>
          <a:ln w="9525">
            <a:noFill/>
            <a:miter lim="800000"/>
            <a:headEnd/>
            <a:tailEnd/>
          </a:ln>
          <a:effectLst/>
        </p:spPr>
        <p:txBody>
          <a:bodyPr>
            <a:spAutoFit/>
          </a:bodyPr>
          <a:lstStyle/>
          <a:p>
            <a:pPr algn="ctr">
              <a:spcBef>
                <a:spcPct val="50000"/>
              </a:spcBef>
            </a:pPr>
            <a:r>
              <a:rPr lang="en-GB" sz="3800" b="1" dirty="0">
                <a:solidFill>
                  <a:srgbClr val="FFFF00"/>
                </a:solidFill>
                <a:latin typeface="Engravers MT" pitchFamily="18" charset="0"/>
              </a:rPr>
              <a:t>How does the Heart work?</a:t>
            </a:r>
          </a:p>
        </p:txBody>
      </p:sp>
      <p:grpSp>
        <p:nvGrpSpPr>
          <p:cNvPr id="2" name="Group 5"/>
          <p:cNvGrpSpPr>
            <a:grpSpLocks/>
          </p:cNvGrpSpPr>
          <p:nvPr/>
        </p:nvGrpSpPr>
        <p:grpSpPr bwMode="auto">
          <a:xfrm>
            <a:off x="685800" y="1981200"/>
            <a:ext cx="7389812" cy="4352926"/>
            <a:chOff x="576" y="576"/>
            <a:chExt cx="4655" cy="2742"/>
          </a:xfrm>
        </p:grpSpPr>
        <p:grpSp>
          <p:nvGrpSpPr>
            <p:cNvPr id="3" name="Group 6"/>
            <p:cNvGrpSpPr>
              <a:grpSpLocks/>
            </p:cNvGrpSpPr>
            <p:nvPr/>
          </p:nvGrpSpPr>
          <p:grpSpPr bwMode="auto">
            <a:xfrm>
              <a:off x="576" y="576"/>
              <a:ext cx="1584" cy="1920"/>
              <a:chOff x="1728" y="576"/>
              <a:chExt cx="2112" cy="2544"/>
            </a:xfrm>
          </p:grpSpPr>
          <p:sp>
            <p:nvSpPr>
              <p:cNvPr id="13319" name="Freeform 7"/>
              <p:cNvSpPr>
                <a:spLocks/>
              </p:cNvSpPr>
              <p:nvPr/>
            </p:nvSpPr>
            <p:spPr bwMode="auto">
              <a:xfrm>
                <a:off x="1755" y="1036"/>
                <a:ext cx="464" cy="480"/>
              </a:xfrm>
              <a:custGeom>
                <a:avLst/>
                <a:gdLst/>
                <a:ahLst/>
                <a:cxnLst>
                  <a:cxn ang="0">
                    <a:pos x="34" y="197"/>
                  </a:cxn>
                  <a:cxn ang="0">
                    <a:pos x="100" y="339"/>
                  </a:cxn>
                  <a:cxn ang="0">
                    <a:pos x="110" y="437"/>
                  </a:cxn>
                  <a:cxn ang="0">
                    <a:pos x="241" y="448"/>
                  </a:cxn>
                  <a:cxn ang="0">
                    <a:pos x="307" y="480"/>
                  </a:cxn>
                  <a:cxn ang="0">
                    <a:pos x="340" y="469"/>
                  </a:cxn>
                  <a:cxn ang="0">
                    <a:pos x="372" y="382"/>
                  </a:cxn>
                  <a:cxn ang="0">
                    <a:pos x="438" y="339"/>
                  </a:cxn>
                  <a:cxn ang="0">
                    <a:pos x="460" y="273"/>
                  </a:cxn>
                  <a:cxn ang="0">
                    <a:pos x="427" y="99"/>
                  </a:cxn>
                  <a:cxn ang="0">
                    <a:pos x="405" y="66"/>
                  </a:cxn>
                  <a:cxn ang="0">
                    <a:pos x="394" y="33"/>
                  </a:cxn>
                  <a:cxn ang="0">
                    <a:pos x="329" y="0"/>
                  </a:cxn>
                  <a:cxn ang="0">
                    <a:pos x="241" y="33"/>
                  </a:cxn>
                  <a:cxn ang="0">
                    <a:pos x="220" y="66"/>
                  </a:cxn>
                  <a:cxn ang="0">
                    <a:pos x="187" y="77"/>
                  </a:cxn>
                  <a:cxn ang="0">
                    <a:pos x="154" y="99"/>
                  </a:cxn>
                  <a:cxn ang="0">
                    <a:pos x="56" y="131"/>
                  </a:cxn>
                  <a:cxn ang="0">
                    <a:pos x="34" y="197"/>
                  </a:cxn>
                </a:cxnLst>
                <a:rect l="0" t="0" r="r" b="b"/>
                <a:pathLst>
                  <a:path w="464" h="480">
                    <a:moveTo>
                      <a:pt x="34" y="197"/>
                    </a:moveTo>
                    <a:cubicBezTo>
                      <a:pt x="44" y="277"/>
                      <a:pt x="38" y="297"/>
                      <a:pt x="100" y="339"/>
                    </a:cubicBezTo>
                    <a:cubicBezTo>
                      <a:pt x="103" y="372"/>
                      <a:pt x="84" y="417"/>
                      <a:pt x="110" y="437"/>
                    </a:cubicBezTo>
                    <a:cubicBezTo>
                      <a:pt x="145" y="464"/>
                      <a:pt x="198" y="440"/>
                      <a:pt x="241" y="448"/>
                    </a:cubicBezTo>
                    <a:cubicBezTo>
                      <a:pt x="265" y="453"/>
                      <a:pt x="284" y="472"/>
                      <a:pt x="307" y="480"/>
                    </a:cubicBezTo>
                    <a:cubicBezTo>
                      <a:pt x="318" y="476"/>
                      <a:pt x="331" y="476"/>
                      <a:pt x="340" y="469"/>
                    </a:cubicBezTo>
                    <a:cubicBezTo>
                      <a:pt x="396" y="425"/>
                      <a:pt x="323" y="445"/>
                      <a:pt x="372" y="382"/>
                    </a:cubicBezTo>
                    <a:cubicBezTo>
                      <a:pt x="388" y="361"/>
                      <a:pt x="438" y="339"/>
                      <a:pt x="438" y="339"/>
                    </a:cubicBezTo>
                    <a:cubicBezTo>
                      <a:pt x="445" y="317"/>
                      <a:pt x="464" y="296"/>
                      <a:pt x="460" y="273"/>
                    </a:cubicBezTo>
                    <a:cubicBezTo>
                      <a:pt x="451" y="218"/>
                      <a:pt x="453" y="149"/>
                      <a:pt x="427" y="99"/>
                    </a:cubicBezTo>
                    <a:cubicBezTo>
                      <a:pt x="421" y="87"/>
                      <a:pt x="411" y="78"/>
                      <a:pt x="405" y="66"/>
                    </a:cubicBezTo>
                    <a:cubicBezTo>
                      <a:pt x="400" y="56"/>
                      <a:pt x="401" y="42"/>
                      <a:pt x="394" y="33"/>
                    </a:cubicBezTo>
                    <a:cubicBezTo>
                      <a:pt x="379" y="14"/>
                      <a:pt x="350" y="7"/>
                      <a:pt x="329" y="0"/>
                    </a:cubicBezTo>
                    <a:cubicBezTo>
                      <a:pt x="291" y="8"/>
                      <a:pt x="269" y="5"/>
                      <a:pt x="241" y="33"/>
                    </a:cubicBezTo>
                    <a:cubicBezTo>
                      <a:pt x="232" y="42"/>
                      <a:pt x="230" y="58"/>
                      <a:pt x="220" y="66"/>
                    </a:cubicBezTo>
                    <a:cubicBezTo>
                      <a:pt x="211" y="73"/>
                      <a:pt x="197" y="72"/>
                      <a:pt x="187" y="77"/>
                    </a:cubicBezTo>
                    <a:cubicBezTo>
                      <a:pt x="175" y="83"/>
                      <a:pt x="166" y="93"/>
                      <a:pt x="154" y="99"/>
                    </a:cubicBezTo>
                    <a:cubicBezTo>
                      <a:pt x="123" y="114"/>
                      <a:pt x="56" y="131"/>
                      <a:pt x="56" y="131"/>
                    </a:cubicBezTo>
                    <a:cubicBezTo>
                      <a:pt x="51" y="138"/>
                      <a:pt x="0" y="197"/>
                      <a:pt x="34" y="197"/>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3320" name="Freeform 8"/>
              <p:cNvSpPr>
                <a:spLocks/>
              </p:cNvSpPr>
              <p:nvPr/>
            </p:nvSpPr>
            <p:spPr bwMode="auto">
              <a:xfrm>
                <a:off x="2727" y="778"/>
                <a:ext cx="502" cy="858"/>
              </a:xfrm>
              <a:custGeom>
                <a:avLst/>
                <a:gdLst/>
                <a:ahLst/>
                <a:cxnLst>
                  <a:cxn ang="0">
                    <a:pos x="44" y="171"/>
                  </a:cxn>
                  <a:cxn ang="0">
                    <a:pos x="0" y="291"/>
                  </a:cxn>
                  <a:cxn ang="0">
                    <a:pos x="11" y="771"/>
                  </a:cxn>
                  <a:cxn ang="0">
                    <a:pos x="88" y="858"/>
                  </a:cxn>
                  <a:cxn ang="0">
                    <a:pos x="186" y="826"/>
                  </a:cxn>
                  <a:cxn ang="0">
                    <a:pos x="208" y="793"/>
                  </a:cxn>
                  <a:cxn ang="0">
                    <a:pos x="382" y="749"/>
                  </a:cxn>
                  <a:cxn ang="0">
                    <a:pos x="469" y="640"/>
                  </a:cxn>
                  <a:cxn ang="0">
                    <a:pos x="458" y="400"/>
                  </a:cxn>
                  <a:cxn ang="0">
                    <a:pos x="480" y="335"/>
                  </a:cxn>
                  <a:cxn ang="0">
                    <a:pos x="502" y="226"/>
                  </a:cxn>
                  <a:cxn ang="0">
                    <a:pos x="491" y="106"/>
                  </a:cxn>
                  <a:cxn ang="0">
                    <a:pos x="480" y="73"/>
                  </a:cxn>
                  <a:cxn ang="0">
                    <a:pos x="437" y="62"/>
                  </a:cxn>
                  <a:cxn ang="0">
                    <a:pos x="262" y="7"/>
                  </a:cxn>
                  <a:cxn ang="0">
                    <a:pos x="142" y="29"/>
                  </a:cxn>
                  <a:cxn ang="0">
                    <a:pos x="66" y="117"/>
                  </a:cxn>
                  <a:cxn ang="0">
                    <a:pos x="44" y="171"/>
                  </a:cxn>
                </a:cxnLst>
                <a:rect l="0" t="0" r="r" b="b"/>
                <a:pathLst>
                  <a:path w="502" h="858">
                    <a:moveTo>
                      <a:pt x="44" y="171"/>
                    </a:moveTo>
                    <a:cubicBezTo>
                      <a:pt x="34" y="221"/>
                      <a:pt x="28" y="249"/>
                      <a:pt x="0" y="291"/>
                    </a:cubicBezTo>
                    <a:cubicBezTo>
                      <a:pt x="4" y="451"/>
                      <a:pt x="4" y="611"/>
                      <a:pt x="11" y="771"/>
                    </a:cubicBezTo>
                    <a:cubicBezTo>
                      <a:pt x="13" y="810"/>
                      <a:pt x="88" y="858"/>
                      <a:pt x="88" y="858"/>
                    </a:cubicBezTo>
                    <a:cubicBezTo>
                      <a:pt x="129" y="851"/>
                      <a:pt x="156" y="855"/>
                      <a:pt x="186" y="826"/>
                    </a:cubicBezTo>
                    <a:cubicBezTo>
                      <a:pt x="195" y="817"/>
                      <a:pt x="197" y="800"/>
                      <a:pt x="208" y="793"/>
                    </a:cubicBezTo>
                    <a:cubicBezTo>
                      <a:pt x="253" y="764"/>
                      <a:pt x="331" y="756"/>
                      <a:pt x="382" y="749"/>
                    </a:cubicBezTo>
                    <a:cubicBezTo>
                      <a:pt x="440" y="730"/>
                      <a:pt x="452" y="691"/>
                      <a:pt x="469" y="640"/>
                    </a:cubicBezTo>
                    <a:cubicBezTo>
                      <a:pt x="444" y="543"/>
                      <a:pt x="440" y="530"/>
                      <a:pt x="458" y="400"/>
                    </a:cubicBezTo>
                    <a:cubicBezTo>
                      <a:pt x="461" y="377"/>
                      <a:pt x="475" y="357"/>
                      <a:pt x="480" y="335"/>
                    </a:cubicBezTo>
                    <a:cubicBezTo>
                      <a:pt x="487" y="299"/>
                      <a:pt x="502" y="226"/>
                      <a:pt x="502" y="226"/>
                    </a:cubicBezTo>
                    <a:cubicBezTo>
                      <a:pt x="498" y="186"/>
                      <a:pt x="497" y="146"/>
                      <a:pt x="491" y="106"/>
                    </a:cubicBezTo>
                    <a:cubicBezTo>
                      <a:pt x="489" y="95"/>
                      <a:pt x="489" y="80"/>
                      <a:pt x="480" y="73"/>
                    </a:cubicBezTo>
                    <a:cubicBezTo>
                      <a:pt x="469" y="64"/>
                      <a:pt x="451" y="66"/>
                      <a:pt x="437" y="62"/>
                    </a:cubicBezTo>
                    <a:cubicBezTo>
                      <a:pt x="378" y="44"/>
                      <a:pt x="322" y="22"/>
                      <a:pt x="262" y="7"/>
                    </a:cubicBezTo>
                    <a:cubicBezTo>
                      <a:pt x="222" y="12"/>
                      <a:pt x="171" y="0"/>
                      <a:pt x="142" y="29"/>
                    </a:cubicBezTo>
                    <a:cubicBezTo>
                      <a:pt x="9" y="162"/>
                      <a:pt x="160" y="52"/>
                      <a:pt x="66" y="117"/>
                    </a:cubicBezTo>
                    <a:cubicBezTo>
                      <a:pt x="40" y="155"/>
                      <a:pt x="44" y="136"/>
                      <a:pt x="44" y="171"/>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3321" name="Freeform 9"/>
              <p:cNvSpPr>
                <a:spLocks/>
              </p:cNvSpPr>
              <p:nvPr/>
            </p:nvSpPr>
            <p:spPr bwMode="auto">
              <a:xfrm>
                <a:off x="2112" y="816"/>
                <a:ext cx="611" cy="885"/>
              </a:xfrm>
              <a:custGeom>
                <a:avLst/>
                <a:gdLst/>
                <a:ahLst/>
                <a:cxnLst>
                  <a:cxn ang="0">
                    <a:pos x="153" y="753"/>
                  </a:cxn>
                  <a:cxn ang="0">
                    <a:pos x="295" y="829"/>
                  </a:cxn>
                  <a:cxn ang="0">
                    <a:pos x="524" y="884"/>
                  </a:cxn>
                  <a:cxn ang="0">
                    <a:pos x="601" y="873"/>
                  </a:cxn>
                  <a:cxn ang="0">
                    <a:pos x="611" y="840"/>
                  </a:cxn>
                  <a:cxn ang="0">
                    <a:pos x="601" y="568"/>
                  </a:cxn>
                  <a:cxn ang="0">
                    <a:pos x="579" y="502"/>
                  </a:cxn>
                  <a:cxn ang="0">
                    <a:pos x="568" y="469"/>
                  </a:cxn>
                  <a:cxn ang="0">
                    <a:pos x="557" y="360"/>
                  </a:cxn>
                  <a:cxn ang="0">
                    <a:pos x="535" y="328"/>
                  </a:cxn>
                  <a:cxn ang="0">
                    <a:pos x="491" y="109"/>
                  </a:cxn>
                  <a:cxn ang="0">
                    <a:pos x="470" y="44"/>
                  </a:cxn>
                  <a:cxn ang="0">
                    <a:pos x="404" y="0"/>
                  </a:cxn>
                  <a:cxn ang="0">
                    <a:pos x="262" y="33"/>
                  </a:cxn>
                  <a:cxn ang="0">
                    <a:pos x="230" y="44"/>
                  </a:cxn>
                  <a:cxn ang="0">
                    <a:pos x="44" y="44"/>
                  </a:cxn>
                  <a:cxn ang="0">
                    <a:pos x="110" y="480"/>
                  </a:cxn>
                  <a:cxn ang="0">
                    <a:pos x="142" y="709"/>
                  </a:cxn>
                  <a:cxn ang="0">
                    <a:pos x="153" y="753"/>
                  </a:cxn>
                </a:cxnLst>
                <a:rect l="0" t="0" r="r" b="b"/>
                <a:pathLst>
                  <a:path w="611" h="885">
                    <a:moveTo>
                      <a:pt x="153" y="753"/>
                    </a:moveTo>
                    <a:cubicBezTo>
                      <a:pt x="192" y="870"/>
                      <a:pt x="128" y="844"/>
                      <a:pt x="295" y="829"/>
                    </a:cubicBezTo>
                    <a:cubicBezTo>
                      <a:pt x="386" y="837"/>
                      <a:pt x="451" y="835"/>
                      <a:pt x="524" y="884"/>
                    </a:cubicBezTo>
                    <a:cubicBezTo>
                      <a:pt x="550" y="880"/>
                      <a:pt x="578" y="885"/>
                      <a:pt x="601" y="873"/>
                    </a:cubicBezTo>
                    <a:cubicBezTo>
                      <a:pt x="611" y="868"/>
                      <a:pt x="611" y="851"/>
                      <a:pt x="611" y="840"/>
                    </a:cubicBezTo>
                    <a:cubicBezTo>
                      <a:pt x="611" y="749"/>
                      <a:pt x="610" y="658"/>
                      <a:pt x="601" y="568"/>
                    </a:cubicBezTo>
                    <a:cubicBezTo>
                      <a:pt x="599" y="545"/>
                      <a:pt x="586" y="524"/>
                      <a:pt x="579" y="502"/>
                    </a:cubicBezTo>
                    <a:cubicBezTo>
                      <a:pt x="575" y="491"/>
                      <a:pt x="568" y="469"/>
                      <a:pt x="568" y="469"/>
                    </a:cubicBezTo>
                    <a:cubicBezTo>
                      <a:pt x="564" y="433"/>
                      <a:pt x="565" y="396"/>
                      <a:pt x="557" y="360"/>
                    </a:cubicBezTo>
                    <a:cubicBezTo>
                      <a:pt x="554" y="347"/>
                      <a:pt x="537" y="341"/>
                      <a:pt x="535" y="328"/>
                    </a:cubicBezTo>
                    <a:cubicBezTo>
                      <a:pt x="514" y="211"/>
                      <a:pt x="544" y="189"/>
                      <a:pt x="491" y="109"/>
                    </a:cubicBezTo>
                    <a:cubicBezTo>
                      <a:pt x="484" y="87"/>
                      <a:pt x="489" y="57"/>
                      <a:pt x="470" y="44"/>
                    </a:cubicBezTo>
                    <a:cubicBezTo>
                      <a:pt x="448" y="29"/>
                      <a:pt x="404" y="0"/>
                      <a:pt x="404" y="0"/>
                    </a:cubicBezTo>
                    <a:cubicBezTo>
                      <a:pt x="307" y="14"/>
                      <a:pt x="351" y="3"/>
                      <a:pt x="262" y="33"/>
                    </a:cubicBezTo>
                    <a:cubicBezTo>
                      <a:pt x="251" y="37"/>
                      <a:pt x="230" y="44"/>
                      <a:pt x="230" y="44"/>
                    </a:cubicBezTo>
                    <a:cubicBezTo>
                      <a:pt x="147" y="23"/>
                      <a:pt x="125" y="17"/>
                      <a:pt x="44" y="44"/>
                    </a:cubicBezTo>
                    <a:cubicBezTo>
                      <a:pt x="0" y="175"/>
                      <a:pt x="29" y="362"/>
                      <a:pt x="110" y="480"/>
                    </a:cubicBezTo>
                    <a:cubicBezTo>
                      <a:pt x="121" y="559"/>
                      <a:pt x="132" y="628"/>
                      <a:pt x="142" y="709"/>
                    </a:cubicBezTo>
                    <a:cubicBezTo>
                      <a:pt x="154" y="802"/>
                      <a:pt x="153" y="776"/>
                      <a:pt x="153" y="753"/>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3322" name="Freeform 10"/>
              <p:cNvSpPr>
                <a:spLocks/>
              </p:cNvSpPr>
              <p:nvPr/>
            </p:nvSpPr>
            <p:spPr bwMode="auto">
              <a:xfrm>
                <a:off x="3312" y="912"/>
                <a:ext cx="479" cy="380"/>
              </a:xfrm>
              <a:custGeom>
                <a:avLst/>
                <a:gdLst/>
                <a:ahLst/>
                <a:cxnLst>
                  <a:cxn ang="0">
                    <a:pos x="151" y="44"/>
                  </a:cxn>
                  <a:cxn ang="0">
                    <a:pos x="86" y="66"/>
                  </a:cxn>
                  <a:cxn ang="0">
                    <a:pos x="53" y="76"/>
                  </a:cxn>
                  <a:cxn ang="0">
                    <a:pos x="64" y="196"/>
                  </a:cxn>
                  <a:cxn ang="0">
                    <a:pos x="75" y="229"/>
                  </a:cxn>
                  <a:cxn ang="0">
                    <a:pos x="108" y="338"/>
                  </a:cxn>
                  <a:cxn ang="0">
                    <a:pos x="206" y="349"/>
                  </a:cxn>
                  <a:cxn ang="0">
                    <a:pos x="359" y="360"/>
                  </a:cxn>
                  <a:cxn ang="0">
                    <a:pos x="435" y="284"/>
                  </a:cxn>
                  <a:cxn ang="0">
                    <a:pos x="457" y="251"/>
                  </a:cxn>
                  <a:cxn ang="0">
                    <a:pos x="479" y="186"/>
                  </a:cxn>
                  <a:cxn ang="0">
                    <a:pos x="468" y="44"/>
                  </a:cxn>
                  <a:cxn ang="0">
                    <a:pos x="457" y="11"/>
                  </a:cxn>
                  <a:cxn ang="0">
                    <a:pos x="391" y="0"/>
                  </a:cxn>
                  <a:cxn ang="0">
                    <a:pos x="195" y="22"/>
                  </a:cxn>
                  <a:cxn ang="0">
                    <a:pos x="151" y="44"/>
                  </a:cxn>
                </a:cxnLst>
                <a:rect l="0" t="0" r="r" b="b"/>
                <a:pathLst>
                  <a:path w="479" h="380">
                    <a:moveTo>
                      <a:pt x="151" y="44"/>
                    </a:moveTo>
                    <a:cubicBezTo>
                      <a:pt x="129" y="51"/>
                      <a:pt x="108" y="59"/>
                      <a:pt x="86" y="66"/>
                    </a:cubicBezTo>
                    <a:cubicBezTo>
                      <a:pt x="75" y="70"/>
                      <a:pt x="53" y="76"/>
                      <a:pt x="53" y="76"/>
                    </a:cubicBezTo>
                    <a:cubicBezTo>
                      <a:pt x="16" y="132"/>
                      <a:pt x="0" y="155"/>
                      <a:pt x="64" y="196"/>
                    </a:cubicBezTo>
                    <a:cubicBezTo>
                      <a:pt x="68" y="207"/>
                      <a:pt x="75" y="217"/>
                      <a:pt x="75" y="229"/>
                    </a:cubicBezTo>
                    <a:cubicBezTo>
                      <a:pt x="75" y="266"/>
                      <a:pt x="42" y="321"/>
                      <a:pt x="108" y="338"/>
                    </a:cubicBezTo>
                    <a:cubicBezTo>
                      <a:pt x="140" y="346"/>
                      <a:pt x="173" y="345"/>
                      <a:pt x="206" y="349"/>
                    </a:cubicBezTo>
                    <a:cubicBezTo>
                      <a:pt x="299" y="380"/>
                      <a:pt x="248" y="374"/>
                      <a:pt x="359" y="360"/>
                    </a:cubicBezTo>
                    <a:cubicBezTo>
                      <a:pt x="416" y="341"/>
                      <a:pt x="385" y="358"/>
                      <a:pt x="435" y="284"/>
                    </a:cubicBezTo>
                    <a:cubicBezTo>
                      <a:pt x="442" y="273"/>
                      <a:pt x="453" y="264"/>
                      <a:pt x="457" y="251"/>
                    </a:cubicBezTo>
                    <a:cubicBezTo>
                      <a:pt x="464" y="229"/>
                      <a:pt x="479" y="186"/>
                      <a:pt x="479" y="186"/>
                    </a:cubicBezTo>
                    <a:cubicBezTo>
                      <a:pt x="475" y="139"/>
                      <a:pt x="474" y="91"/>
                      <a:pt x="468" y="44"/>
                    </a:cubicBezTo>
                    <a:cubicBezTo>
                      <a:pt x="467" y="32"/>
                      <a:pt x="467" y="17"/>
                      <a:pt x="457" y="11"/>
                    </a:cubicBezTo>
                    <a:cubicBezTo>
                      <a:pt x="438" y="0"/>
                      <a:pt x="413" y="4"/>
                      <a:pt x="391" y="0"/>
                    </a:cubicBezTo>
                    <a:cubicBezTo>
                      <a:pt x="322" y="6"/>
                      <a:pt x="262" y="10"/>
                      <a:pt x="195" y="22"/>
                    </a:cubicBezTo>
                    <a:cubicBezTo>
                      <a:pt x="147" y="31"/>
                      <a:pt x="151" y="19"/>
                      <a:pt x="151" y="44"/>
                    </a:cubicBezTo>
                    <a:close/>
                  </a:path>
                </a:pathLst>
              </a:custGeom>
              <a:solidFill>
                <a:srgbClr val="FF0000">
                  <a:alpha val="50000"/>
                </a:srgbClr>
              </a:solidFill>
              <a:ln w="9525">
                <a:noFill/>
                <a:round/>
                <a:headEnd/>
                <a:tailEnd/>
              </a:ln>
              <a:effectLst/>
            </p:spPr>
            <p:txBody>
              <a:bodyPr wrap="none" anchor="ctr"/>
              <a:lstStyle/>
              <a:p>
                <a:endParaRPr lang="en-US"/>
              </a:p>
            </p:txBody>
          </p:sp>
          <p:sp>
            <p:nvSpPr>
              <p:cNvPr id="13323" name="Freeform 11"/>
              <p:cNvSpPr>
                <a:spLocks/>
              </p:cNvSpPr>
              <p:nvPr/>
            </p:nvSpPr>
            <p:spPr bwMode="auto">
              <a:xfrm>
                <a:off x="1728" y="721"/>
                <a:ext cx="2112" cy="2399"/>
              </a:xfrm>
              <a:custGeom>
                <a:avLst/>
                <a:gdLst/>
                <a:ahLst/>
                <a:cxnLst>
                  <a:cxn ang="0">
                    <a:pos x="68" y="799"/>
                  </a:cxn>
                  <a:cxn ang="0">
                    <a:pos x="297" y="1464"/>
                  </a:cxn>
                  <a:cxn ang="0">
                    <a:pos x="570" y="1824"/>
                  </a:cxn>
                  <a:cxn ang="0">
                    <a:pos x="679" y="1966"/>
                  </a:cxn>
                  <a:cxn ang="0">
                    <a:pos x="876" y="2097"/>
                  </a:cxn>
                  <a:cxn ang="0">
                    <a:pos x="1072" y="2162"/>
                  </a:cxn>
                  <a:cxn ang="0">
                    <a:pos x="1410" y="2086"/>
                  </a:cxn>
                  <a:cxn ang="0">
                    <a:pos x="1497" y="2009"/>
                  </a:cxn>
                  <a:cxn ang="0">
                    <a:pos x="1737" y="1639"/>
                  </a:cxn>
                  <a:cxn ang="0">
                    <a:pos x="1977" y="1235"/>
                  </a:cxn>
                  <a:cxn ang="0">
                    <a:pos x="2087" y="1039"/>
                  </a:cxn>
                  <a:cxn ang="0">
                    <a:pos x="2152" y="809"/>
                  </a:cxn>
                  <a:cxn ang="0">
                    <a:pos x="2283" y="668"/>
                  </a:cxn>
                  <a:cxn ang="0">
                    <a:pos x="2370" y="439"/>
                  </a:cxn>
                  <a:cxn ang="0">
                    <a:pos x="2185" y="449"/>
                  </a:cxn>
                  <a:cxn ang="0">
                    <a:pos x="1999" y="635"/>
                  </a:cxn>
                  <a:cxn ang="0">
                    <a:pos x="1945" y="799"/>
                  </a:cxn>
                  <a:cxn ang="0">
                    <a:pos x="1999" y="886"/>
                  </a:cxn>
                  <a:cxn ang="0">
                    <a:pos x="1781" y="1039"/>
                  </a:cxn>
                  <a:cxn ang="0">
                    <a:pos x="1716" y="1126"/>
                  </a:cxn>
                  <a:cxn ang="0">
                    <a:pos x="1519" y="1409"/>
                  </a:cxn>
                  <a:cxn ang="0">
                    <a:pos x="1334" y="1715"/>
                  </a:cxn>
                  <a:cxn ang="0">
                    <a:pos x="1214" y="1759"/>
                  </a:cxn>
                  <a:cxn ang="0">
                    <a:pos x="1127" y="1213"/>
                  </a:cxn>
                  <a:cxn ang="0">
                    <a:pos x="1290" y="460"/>
                  </a:cxn>
                  <a:cxn ang="0">
                    <a:pos x="1257" y="46"/>
                  </a:cxn>
                  <a:cxn ang="0">
                    <a:pos x="1137" y="242"/>
                  </a:cxn>
                  <a:cxn ang="0">
                    <a:pos x="1061" y="439"/>
                  </a:cxn>
                  <a:cxn ang="0">
                    <a:pos x="876" y="57"/>
                  </a:cxn>
                  <a:cxn ang="0">
                    <a:pos x="941" y="231"/>
                  </a:cxn>
                  <a:cxn ang="0">
                    <a:pos x="908" y="449"/>
                  </a:cxn>
                  <a:cxn ang="0">
                    <a:pos x="1007" y="831"/>
                  </a:cxn>
                  <a:cxn ang="0">
                    <a:pos x="1061" y="1366"/>
                  </a:cxn>
                  <a:cxn ang="0">
                    <a:pos x="865" y="1671"/>
                  </a:cxn>
                  <a:cxn ang="0">
                    <a:pos x="647" y="1453"/>
                  </a:cxn>
                  <a:cxn ang="0">
                    <a:pos x="483" y="1366"/>
                  </a:cxn>
                  <a:cxn ang="0">
                    <a:pos x="417" y="1268"/>
                  </a:cxn>
                  <a:cxn ang="0">
                    <a:pos x="254" y="973"/>
                  </a:cxn>
                  <a:cxn ang="0">
                    <a:pos x="396" y="929"/>
                  </a:cxn>
                  <a:cxn ang="0">
                    <a:pos x="232" y="711"/>
                  </a:cxn>
                  <a:cxn ang="0">
                    <a:pos x="145" y="602"/>
                  </a:cxn>
                  <a:cxn ang="0">
                    <a:pos x="90" y="373"/>
                  </a:cxn>
                </a:cxnLst>
                <a:rect l="0" t="0" r="r" b="b"/>
                <a:pathLst>
                  <a:path w="2381" h="2184">
                    <a:moveTo>
                      <a:pt x="36" y="417"/>
                    </a:moveTo>
                    <a:cubicBezTo>
                      <a:pt x="17" y="472"/>
                      <a:pt x="10" y="521"/>
                      <a:pt x="3" y="580"/>
                    </a:cubicBezTo>
                    <a:cubicBezTo>
                      <a:pt x="10" y="656"/>
                      <a:pt x="0" y="752"/>
                      <a:pt x="68" y="799"/>
                    </a:cubicBezTo>
                    <a:cubicBezTo>
                      <a:pt x="83" y="821"/>
                      <a:pt x="97" y="842"/>
                      <a:pt x="112" y="864"/>
                    </a:cubicBezTo>
                    <a:cubicBezTo>
                      <a:pt x="119" y="875"/>
                      <a:pt x="134" y="897"/>
                      <a:pt x="134" y="897"/>
                    </a:cubicBezTo>
                    <a:cubicBezTo>
                      <a:pt x="158" y="1089"/>
                      <a:pt x="213" y="1290"/>
                      <a:pt x="297" y="1464"/>
                    </a:cubicBezTo>
                    <a:cubicBezTo>
                      <a:pt x="336" y="1545"/>
                      <a:pt x="373" y="1631"/>
                      <a:pt x="450" y="1682"/>
                    </a:cubicBezTo>
                    <a:cubicBezTo>
                      <a:pt x="501" y="1759"/>
                      <a:pt x="472" y="1734"/>
                      <a:pt x="527" y="1769"/>
                    </a:cubicBezTo>
                    <a:cubicBezTo>
                      <a:pt x="551" y="1849"/>
                      <a:pt x="515" y="1756"/>
                      <a:pt x="570" y="1824"/>
                    </a:cubicBezTo>
                    <a:cubicBezTo>
                      <a:pt x="631" y="1900"/>
                      <a:pt x="519" y="1816"/>
                      <a:pt x="614" y="1879"/>
                    </a:cubicBezTo>
                    <a:cubicBezTo>
                      <a:pt x="636" y="1942"/>
                      <a:pt x="608" y="1884"/>
                      <a:pt x="657" y="1933"/>
                    </a:cubicBezTo>
                    <a:cubicBezTo>
                      <a:pt x="666" y="1942"/>
                      <a:pt x="669" y="1957"/>
                      <a:pt x="679" y="1966"/>
                    </a:cubicBezTo>
                    <a:cubicBezTo>
                      <a:pt x="797" y="2068"/>
                      <a:pt x="702" y="1978"/>
                      <a:pt x="777" y="2020"/>
                    </a:cubicBezTo>
                    <a:cubicBezTo>
                      <a:pt x="800" y="2033"/>
                      <a:pt x="824" y="2045"/>
                      <a:pt x="843" y="2064"/>
                    </a:cubicBezTo>
                    <a:cubicBezTo>
                      <a:pt x="854" y="2075"/>
                      <a:pt x="862" y="2089"/>
                      <a:pt x="876" y="2097"/>
                    </a:cubicBezTo>
                    <a:cubicBezTo>
                      <a:pt x="896" y="2108"/>
                      <a:pt x="919" y="2112"/>
                      <a:pt x="941" y="2119"/>
                    </a:cubicBezTo>
                    <a:cubicBezTo>
                      <a:pt x="974" y="2130"/>
                      <a:pt x="1006" y="2140"/>
                      <a:pt x="1039" y="2151"/>
                    </a:cubicBezTo>
                    <a:cubicBezTo>
                      <a:pt x="1050" y="2155"/>
                      <a:pt x="1061" y="2158"/>
                      <a:pt x="1072" y="2162"/>
                    </a:cubicBezTo>
                    <a:cubicBezTo>
                      <a:pt x="1083" y="2166"/>
                      <a:pt x="1105" y="2173"/>
                      <a:pt x="1105" y="2173"/>
                    </a:cubicBezTo>
                    <a:cubicBezTo>
                      <a:pt x="1174" y="2169"/>
                      <a:pt x="1251" y="2184"/>
                      <a:pt x="1312" y="2151"/>
                    </a:cubicBezTo>
                    <a:cubicBezTo>
                      <a:pt x="1315" y="2149"/>
                      <a:pt x="1392" y="2098"/>
                      <a:pt x="1410" y="2086"/>
                    </a:cubicBezTo>
                    <a:cubicBezTo>
                      <a:pt x="1421" y="2079"/>
                      <a:pt x="1443" y="2064"/>
                      <a:pt x="1443" y="2064"/>
                    </a:cubicBezTo>
                    <a:cubicBezTo>
                      <a:pt x="1450" y="2053"/>
                      <a:pt x="1456" y="2040"/>
                      <a:pt x="1465" y="2031"/>
                    </a:cubicBezTo>
                    <a:cubicBezTo>
                      <a:pt x="1474" y="2022"/>
                      <a:pt x="1490" y="2020"/>
                      <a:pt x="1497" y="2009"/>
                    </a:cubicBezTo>
                    <a:cubicBezTo>
                      <a:pt x="1519" y="1973"/>
                      <a:pt x="1509" y="1939"/>
                      <a:pt x="1541" y="1911"/>
                    </a:cubicBezTo>
                    <a:cubicBezTo>
                      <a:pt x="1561" y="1894"/>
                      <a:pt x="1607" y="1868"/>
                      <a:pt x="1607" y="1868"/>
                    </a:cubicBezTo>
                    <a:cubicBezTo>
                      <a:pt x="1655" y="1794"/>
                      <a:pt x="1702" y="1719"/>
                      <a:pt x="1737" y="1639"/>
                    </a:cubicBezTo>
                    <a:cubicBezTo>
                      <a:pt x="1774" y="1554"/>
                      <a:pt x="1774" y="1442"/>
                      <a:pt x="1857" y="1388"/>
                    </a:cubicBezTo>
                    <a:cubicBezTo>
                      <a:pt x="1881" y="1315"/>
                      <a:pt x="1848" y="1393"/>
                      <a:pt x="1901" y="1333"/>
                    </a:cubicBezTo>
                    <a:cubicBezTo>
                      <a:pt x="1928" y="1302"/>
                      <a:pt x="1952" y="1268"/>
                      <a:pt x="1977" y="1235"/>
                    </a:cubicBezTo>
                    <a:cubicBezTo>
                      <a:pt x="1993" y="1214"/>
                      <a:pt x="2006" y="1191"/>
                      <a:pt x="2021" y="1169"/>
                    </a:cubicBezTo>
                    <a:cubicBezTo>
                      <a:pt x="2028" y="1158"/>
                      <a:pt x="2043" y="1137"/>
                      <a:pt x="2043" y="1137"/>
                    </a:cubicBezTo>
                    <a:cubicBezTo>
                      <a:pt x="2069" y="1059"/>
                      <a:pt x="2052" y="1090"/>
                      <a:pt x="2087" y="1039"/>
                    </a:cubicBezTo>
                    <a:cubicBezTo>
                      <a:pt x="2118" y="938"/>
                      <a:pt x="2071" y="1079"/>
                      <a:pt x="2119" y="973"/>
                    </a:cubicBezTo>
                    <a:cubicBezTo>
                      <a:pt x="2128" y="952"/>
                      <a:pt x="2141" y="908"/>
                      <a:pt x="2141" y="908"/>
                    </a:cubicBezTo>
                    <a:cubicBezTo>
                      <a:pt x="2145" y="875"/>
                      <a:pt x="2136" y="838"/>
                      <a:pt x="2152" y="809"/>
                    </a:cubicBezTo>
                    <a:cubicBezTo>
                      <a:pt x="2164" y="786"/>
                      <a:pt x="2217" y="766"/>
                      <a:pt x="2217" y="766"/>
                    </a:cubicBezTo>
                    <a:cubicBezTo>
                      <a:pt x="2232" y="744"/>
                      <a:pt x="2246" y="722"/>
                      <a:pt x="2261" y="700"/>
                    </a:cubicBezTo>
                    <a:cubicBezTo>
                      <a:pt x="2268" y="689"/>
                      <a:pt x="2283" y="668"/>
                      <a:pt x="2283" y="668"/>
                    </a:cubicBezTo>
                    <a:cubicBezTo>
                      <a:pt x="2309" y="589"/>
                      <a:pt x="2292" y="621"/>
                      <a:pt x="2327" y="569"/>
                    </a:cubicBezTo>
                    <a:cubicBezTo>
                      <a:pt x="2340" y="529"/>
                      <a:pt x="2347" y="507"/>
                      <a:pt x="2359" y="471"/>
                    </a:cubicBezTo>
                    <a:cubicBezTo>
                      <a:pt x="2363" y="460"/>
                      <a:pt x="2366" y="450"/>
                      <a:pt x="2370" y="439"/>
                    </a:cubicBezTo>
                    <a:cubicBezTo>
                      <a:pt x="2374" y="428"/>
                      <a:pt x="2381" y="406"/>
                      <a:pt x="2381" y="406"/>
                    </a:cubicBezTo>
                    <a:cubicBezTo>
                      <a:pt x="2368" y="306"/>
                      <a:pt x="2337" y="197"/>
                      <a:pt x="2305" y="100"/>
                    </a:cubicBezTo>
                    <a:cubicBezTo>
                      <a:pt x="2219" y="228"/>
                      <a:pt x="2334" y="351"/>
                      <a:pt x="2185" y="449"/>
                    </a:cubicBezTo>
                    <a:cubicBezTo>
                      <a:pt x="2126" y="537"/>
                      <a:pt x="2203" y="431"/>
                      <a:pt x="2130" y="504"/>
                    </a:cubicBezTo>
                    <a:cubicBezTo>
                      <a:pt x="2080" y="554"/>
                      <a:pt x="2139" y="526"/>
                      <a:pt x="2076" y="548"/>
                    </a:cubicBezTo>
                    <a:cubicBezTo>
                      <a:pt x="2025" y="624"/>
                      <a:pt x="2054" y="598"/>
                      <a:pt x="1999" y="635"/>
                    </a:cubicBezTo>
                    <a:cubicBezTo>
                      <a:pt x="1975" y="706"/>
                      <a:pt x="1921" y="769"/>
                      <a:pt x="1879" y="831"/>
                    </a:cubicBezTo>
                    <a:cubicBezTo>
                      <a:pt x="1872" y="841"/>
                      <a:pt x="1902" y="825"/>
                      <a:pt x="1912" y="820"/>
                    </a:cubicBezTo>
                    <a:cubicBezTo>
                      <a:pt x="1924" y="814"/>
                      <a:pt x="1934" y="806"/>
                      <a:pt x="1945" y="799"/>
                    </a:cubicBezTo>
                    <a:cubicBezTo>
                      <a:pt x="1974" y="802"/>
                      <a:pt x="2005" y="797"/>
                      <a:pt x="2032" y="809"/>
                    </a:cubicBezTo>
                    <a:cubicBezTo>
                      <a:pt x="2052" y="818"/>
                      <a:pt x="2041" y="866"/>
                      <a:pt x="2032" y="875"/>
                    </a:cubicBezTo>
                    <a:cubicBezTo>
                      <a:pt x="2024" y="883"/>
                      <a:pt x="2010" y="882"/>
                      <a:pt x="1999" y="886"/>
                    </a:cubicBezTo>
                    <a:cubicBezTo>
                      <a:pt x="1962" y="941"/>
                      <a:pt x="1902" y="958"/>
                      <a:pt x="1847" y="995"/>
                    </a:cubicBezTo>
                    <a:cubicBezTo>
                      <a:pt x="1836" y="1002"/>
                      <a:pt x="1825" y="1010"/>
                      <a:pt x="1814" y="1017"/>
                    </a:cubicBezTo>
                    <a:cubicBezTo>
                      <a:pt x="1803" y="1024"/>
                      <a:pt x="1781" y="1039"/>
                      <a:pt x="1781" y="1039"/>
                    </a:cubicBezTo>
                    <a:cubicBezTo>
                      <a:pt x="1774" y="1050"/>
                      <a:pt x="1768" y="1062"/>
                      <a:pt x="1759" y="1071"/>
                    </a:cubicBezTo>
                    <a:cubicBezTo>
                      <a:pt x="1750" y="1080"/>
                      <a:pt x="1735" y="1083"/>
                      <a:pt x="1727" y="1093"/>
                    </a:cubicBezTo>
                    <a:cubicBezTo>
                      <a:pt x="1720" y="1102"/>
                      <a:pt x="1721" y="1116"/>
                      <a:pt x="1716" y="1126"/>
                    </a:cubicBezTo>
                    <a:cubicBezTo>
                      <a:pt x="1687" y="1183"/>
                      <a:pt x="1661" y="1242"/>
                      <a:pt x="1607" y="1279"/>
                    </a:cubicBezTo>
                    <a:cubicBezTo>
                      <a:pt x="1589" y="1306"/>
                      <a:pt x="1561" y="1347"/>
                      <a:pt x="1541" y="1377"/>
                    </a:cubicBezTo>
                    <a:cubicBezTo>
                      <a:pt x="1534" y="1388"/>
                      <a:pt x="1519" y="1409"/>
                      <a:pt x="1519" y="1409"/>
                    </a:cubicBezTo>
                    <a:cubicBezTo>
                      <a:pt x="1480" y="1526"/>
                      <a:pt x="1541" y="1352"/>
                      <a:pt x="1487" y="1475"/>
                    </a:cubicBezTo>
                    <a:cubicBezTo>
                      <a:pt x="1454" y="1549"/>
                      <a:pt x="1451" y="1613"/>
                      <a:pt x="1377" y="1660"/>
                    </a:cubicBezTo>
                    <a:cubicBezTo>
                      <a:pt x="1358" y="1723"/>
                      <a:pt x="1383" y="1666"/>
                      <a:pt x="1334" y="1715"/>
                    </a:cubicBezTo>
                    <a:cubicBezTo>
                      <a:pt x="1325" y="1724"/>
                      <a:pt x="1323" y="1741"/>
                      <a:pt x="1312" y="1748"/>
                    </a:cubicBezTo>
                    <a:cubicBezTo>
                      <a:pt x="1293" y="1760"/>
                      <a:pt x="1247" y="1769"/>
                      <a:pt x="1247" y="1769"/>
                    </a:cubicBezTo>
                    <a:cubicBezTo>
                      <a:pt x="1236" y="1766"/>
                      <a:pt x="1222" y="1767"/>
                      <a:pt x="1214" y="1759"/>
                    </a:cubicBezTo>
                    <a:cubicBezTo>
                      <a:pt x="1206" y="1751"/>
                      <a:pt x="1204" y="1738"/>
                      <a:pt x="1203" y="1726"/>
                    </a:cubicBezTo>
                    <a:cubicBezTo>
                      <a:pt x="1196" y="1624"/>
                      <a:pt x="1201" y="1522"/>
                      <a:pt x="1192" y="1420"/>
                    </a:cubicBezTo>
                    <a:cubicBezTo>
                      <a:pt x="1186" y="1353"/>
                      <a:pt x="1142" y="1280"/>
                      <a:pt x="1127" y="1213"/>
                    </a:cubicBezTo>
                    <a:cubicBezTo>
                      <a:pt x="1142" y="1064"/>
                      <a:pt x="1165" y="915"/>
                      <a:pt x="1181" y="766"/>
                    </a:cubicBezTo>
                    <a:cubicBezTo>
                      <a:pt x="1203" y="553"/>
                      <a:pt x="1183" y="629"/>
                      <a:pt x="1225" y="504"/>
                    </a:cubicBezTo>
                    <a:cubicBezTo>
                      <a:pt x="1233" y="479"/>
                      <a:pt x="1290" y="460"/>
                      <a:pt x="1290" y="460"/>
                    </a:cubicBezTo>
                    <a:cubicBezTo>
                      <a:pt x="1243" y="444"/>
                      <a:pt x="1239" y="465"/>
                      <a:pt x="1192" y="449"/>
                    </a:cubicBezTo>
                    <a:cubicBezTo>
                      <a:pt x="1156" y="308"/>
                      <a:pt x="1234" y="147"/>
                      <a:pt x="1279" y="13"/>
                    </a:cubicBezTo>
                    <a:cubicBezTo>
                      <a:pt x="1283" y="0"/>
                      <a:pt x="1264" y="35"/>
                      <a:pt x="1257" y="46"/>
                    </a:cubicBezTo>
                    <a:cubicBezTo>
                      <a:pt x="1242" y="96"/>
                      <a:pt x="1210" y="134"/>
                      <a:pt x="1181" y="177"/>
                    </a:cubicBezTo>
                    <a:cubicBezTo>
                      <a:pt x="1174" y="188"/>
                      <a:pt x="1166" y="198"/>
                      <a:pt x="1159" y="209"/>
                    </a:cubicBezTo>
                    <a:cubicBezTo>
                      <a:pt x="1152" y="220"/>
                      <a:pt x="1137" y="242"/>
                      <a:pt x="1137" y="242"/>
                    </a:cubicBezTo>
                    <a:cubicBezTo>
                      <a:pt x="1123" y="289"/>
                      <a:pt x="1099" y="326"/>
                      <a:pt x="1083" y="373"/>
                    </a:cubicBezTo>
                    <a:cubicBezTo>
                      <a:pt x="1079" y="384"/>
                      <a:pt x="1076" y="395"/>
                      <a:pt x="1072" y="406"/>
                    </a:cubicBezTo>
                    <a:cubicBezTo>
                      <a:pt x="1068" y="417"/>
                      <a:pt x="1061" y="439"/>
                      <a:pt x="1061" y="439"/>
                    </a:cubicBezTo>
                    <a:cubicBezTo>
                      <a:pt x="1052" y="323"/>
                      <a:pt x="1042" y="150"/>
                      <a:pt x="930" y="79"/>
                    </a:cubicBezTo>
                    <a:cubicBezTo>
                      <a:pt x="926" y="66"/>
                      <a:pt x="917" y="16"/>
                      <a:pt x="887" y="24"/>
                    </a:cubicBezTo>
                    <a:cubicBezTo>
                      <a:pt x="876" y="27"/>
                      <a:pt x="880" y="46"/>
                      <a:pt x="876" y="57"/>
                    </a:cubicBezTo>
                    <a:cubicBezTo>
                      <a:pt x="880" y="68"/>
                      <a:pt x="882" y="79"/>
                      <a:pt x="887" y="89"/>
                    </a:cubicBezTo>
                    <a:cubicBezTo>
                      <a:pt x="893" y="101"/>
                      <a:pt x="903" y="110"/>
                      <a:pt x="908" y="122"/>
                    </a:cubicBezTo>
                    <a:cubicBezTo>
                      <a:pt x="932" y="177"/>
                      <a:pt x="926" y="181"/>
                      <a:pt x="941" y="231"/>
                    </a:cubicBezTo>
                    <a:cubicBezTo>
                      <a:pt x="964" y="308"/>
                      <a:pt x="993" y="383"/>
                      <a:pt x="1017" y="460"/>
                    </a:cubicBezTo>
                    <a:cubicBezTo>
                      <a:pt x="1018" y="463"/>
                      <a:pt x="945" y="440"/>
                      <a:pt x="941" y="439"/>
                    </a:cubicBezTo>
                    <a:cubicBezTo>
                      <a:pt x="930" y="442"/>
                      <a:pt x="908" y="438"/>
                      <a:pt x="908" y="449"/>
                    </a:cubicBezTo>
                    <a:cubicBezTo>
                      <a:pt x="908" y="462"/>
                      <a:pt x="932" y="461"/>
                      <a:pt x="941" y="471"/>
                    </a:cubicBezTo>
                    <a:cubicBezTo>
                      <a:pt x="980" y="515"/>
                      <a:pt x="1020" y="578"/>
                      <a:pt x="1039" y="635"/>
                    </a:cubicBezTo>
                    <a:cubicBezTo>
                      <a:pt x="1029" y="701"/>
                      <a:pt x="1016" y="765"/>
                      <a:pt x="1007" y="831"/>
                    </a:cubicBezTo>
                    <a:cubicBezTo>
                      <a:pt x="1010" y="955"/>
                      <a:pt x="1011" y="1078"/>
                      <a:pt x="1017" y="1202"/>
                    </a:cubicBezTo>
                    <a:cubicBezTo>
                      <a:pt x="1018" y="1216"/>
                      <a:pt x="1034" y="1283"/>
                      <a:pt x="1039" y="1300"/>
                    </a:cubicBezTo>
                    <a:cubicBezTo>
                      <a:pt x="1046" y="1322"/>
                      <a:pt x="1054" y="1344"/>
                      <a:pt x="1061" y="1366"/>
                    </a:cubicBezTo>
                    <a:cubicBezTo>
                      <a:pt x="1065" y="1377"/>
                      <a:pt x="1072" y="1399"/>
                      <a:pt x="1072" y="1399"/>
                    </a:cubicBezTo>
                    <a:cubicBezTo>
                      <a:pt x="1064" y="1606"/>
                      <a:pt x="1135" y="1656"/>
                      <a:pt x="996" y="1704"/>
                    </a:cubicBezTo>
                    <a:cubicBezTo>
                      <a:pt x="956" y="1696"/>
                      <a:pt x="902" y="1691"/>
                      <a:pt x="865" y="1671"/>
                    </a:cubicBezTo>
                    <a:cubicBezTo>
                      <a:pt x="842" y="1658"/>
                      <a:pt x="799" y="1628"/>
                      <a:pt x="799" y="1628"/>
                    </a:cubicBezTo>
                    <a:cubicBezTo>
                      <a:pt x="795" y="1621"/>
                      <a:pt x="727" y="1507"/>
                      <a:pt x="712" y="1497"/>
                    </a:cubicBezTo>
                    <a:cubicBezTo>
                      <a:pt x="690" y="1482"/>
                      <a:pt x="672" y="1461"/>
                      <a:pt x="647" y="1453"/>
                    </a:cubicBezTo>
                    <a:cubicBezTo>
                      <a:pt x="636" y="1449"/>
                      <a:pt x="624" y="1447"/>
                      <a:pt x="614" y="1442"/>
                    </a:cubicBezTo>
                    <a:cubicBezTo>
                      <a:pt x="592" y="1431"/>
                      <a:pt x="570" y="1421"/>
                      <a:pt x="548" y="1409"/>
                    </a:cubicBezTo>
                    <a:cubicBezTo>
                      <a:pt x="525" y="1396"/>
                      <a:pt x="483" y="1366"/>
                      <a:pt x="483" y="1366"/>
                    </a:cubicBezTo>
                    <a:cubicBezTo>
                      <a:pt x="476" y="1355"/>
                      <a:pt x="469" y="1343"/>
                      <a:pt x="461" y="1333"/>
                    </a:cubicBezTo>
                    <a:cubicBezTo>
                      <a:pt x="451" y="1321"/>
                      <a:pt x="437" y="1313"/>
                      <a:pt x="428" y="1300"/>
                    </a:cubicBezTo>
                    <a:cubicBezTo>
                      <a:pt x="422" y="1291"/>
                      <a:pt x="422" y="1278"/>
                      <a:pt x="417" y="1268"/>
                    </a:cubicBezTo>
                    <a:cubicBezTo>
                      <a:pt x="386" y="1211"/>
                      <a:pt x="344" y="1159"/>
                      <a:pt x="308" y="1104"/>
                    </a:cubicBezTo>
                    <a:cubicBezTo>
                      <a:pt x="276" y="1054"/>
                      <a:pt x="289" y="1079"/>
                      <a:pt x="265" y="1006"/>
                    </a:cubicBezTo>
                    <a:cubicBezTo>
                      <a:pt x="261" y="995"/>
                      <a:pt x="254" y="973"/>
                      <a:pt x="254" y="973"/>
                    </a:cubicBezTo>
                    <a:cubicBezTo>
                      <a:pt x="265" y="884"/>
                      <a:pt x="249" y="852"/>
                      <a:pt x="341" y="875"/>
                    </a:cubicBezTo>
                    <a:cubicBezTo>
                      <a:pt x="352" y="882"/>
                      <a:pt x="365" y="888"/>
                      <a:pt x="374" y="897"/>
                    </a:cubicBezTo>
                    <a:cubicBezTo>
                      <a:pt x="383" y="906"/>
                      <a:pt x="396" y="942"/>
                      <a:pt x="396" y="929"/>
                    </a:cubicBezTo>
                    <a:cubicBezTo>
                      <a:pt x="396" y="906"/>
                      <a:pt x="381" y="886"/>
                      <a:pt x="374" y="864"/>
                    </a:cubicBezTo>
                    <a:cubicBezTo>
                      <a:pt x="356" y="810"/>
                      <a:pt x="357" y="775"/>
                      <a:pt x="297" y="755"/>
                    </a:cubicBezTo>
                    <a:cubicBezTo>
                      <a:pt x="275" y="740"/>
                      <a:pt x="254" y="726"/>
                      <a:pt x="232" y="711"/>
                    </a:cubicBezTo>
                    <a:cubicBezTo>
                      <a:pt x="221" y="704"/>
                      <a:pt x="199" y="689"/>
                      <a:pt x="199" y="689"/>
                    </a:cubicBezTo>
                    <a:cubicBezTo>
                      <a:pt x="171" y="607"/>
                      <a:pt x="212" y="707"/>
                      <a:pt x="156" y="635"/>
                    </a:cubicBezTo>
                    <a:cubicBezTo>
                      <a:pt x="149" y="626"/>
                      <a:pt x="150" y="612"/>
                      <a:pt x="145" y="602"/>
                    </a:cubicBezTo>
                    <a:cubicBezTo>
                      <a:pt x="139" y="590"/>
                      <a:pt x="128" y="581"/>
                      <a:pt x="123" y="569"/>
                    </a:cubicBezTo>
                    <a:cubicBezTo>
                      <a:pt x="114" y="548"/>
                      <a:pt x="101" y="504"/>
                      <a:pt x="101" y="504"/>
                    </a:cubicBezTo>
                    <a:cubicBezTo>
                      <a:pt x="97" y="460"/>
                      <a:pt x="100" y="416"/>
                      <a:pt x="90" y="373"/>
                    </a:cubicBezTo>
                    <a:cubicBezTo>
                      <a:pt x="87" y="362"/>
                      <a:pt x="86" y="397"/>
                      <a:pt x="79" y="406"/>
                    </a:cubicBezTo>
                    <a:cubicBezTo>
                      <a:pt x="52" y="440"/>
                      <a:pt x="52" y="433"/>
                      <a:pt x="36" y="417"/>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3324" name="Freeform 12"/>
              <p:cNvSpPr>
                <a:spLocks/>
              </p:cNvSpPr>
              <p:nvPr/>
            </p:nvSpPr>
            <p:spPr bwMode="auto">
              <a:xfrm>
                <a:off x="2073" y="993"/>
                <a:ext cx="305" cy="736"/>
              </a:xfrm>
              <a:custGeom>
                <a:avLst/>
                <a:gdLst/>
                <a:ahLst/>
                <a:cxnLst>
                  <a:cxn ang="0">
                    <a:pos x="11" y="0"/>
                  </a:cxn>
                  <a:cxn ang="0">
                    <a:pos x="54" y="98"/>
                  </a:cxn>
                  <a:cxn ang="0">
                    <a:pos x="142" y="338"/>
                  </a:cxn>
                  <a:cxn ang="0">
                    <a:pos x="76" y="600"/>
                  </a:cxn>
                  <a:cxn ang="0">
                    <a:pos x="65" y="632"/>
                  </a:cxn>
                  <a:cxn ang="0">
                    <a:pos x="22" y="698"/>
                  </a:cxn>
                  <a:cxn ang="0">
                    <a:pos x="11" y="731"/>
                  </a:cxn>
                  <a:cxn ang="0">
                    <a:pos x="76" y="709"/>
                  </a:cxn>
                  <a:cxn ang="0">
                    <a:pos x="109" y="698"/>
                  </a:cxn>
                  <a:cxn ang="0">
                    <a:pos x="174" y="654"/>
                  </a:cxn>
                  <a:cxn ang="0">
                    <a:pos x="240" y="556"/>
                  </a:cxn>
                  <a:cxn ang="0">
                    <a:pos x="262" y="523"/>
                  </a:cxn>
                  <a:cxn ang="0">
                    <a:pos x="305" y="338"/>
                  </a:cxn>
                  <a:cxn ang="0">
                    <a:pos x="283" y="316"/>
                  </a:cxn>
                  <a:cxn ang="0">
                    <a:pos x="251" y="338"/>
                  </a:cxn>
                  <a:cxn ang="0">
                    <a:pos x="218" y="327"/>
                  </a:cxn>
                  <a:cxn ang="0">
                    <a:pos x="196" y="240"/>
                  </a:cxn>
                  <a:cxn ang="0">
                    <a:pos x="152" y="142"/>
                  </a:cxn>
                  <a:cxn ang="0">
                    <a:pos x="11" y="0"/>
                  </a:cxn>
                </a:cxnLst>
                <a:rect l="0" t="0" r="r" b="b"/>
                <a:pathLst>
                  <a:path w="305" h="736">
                    <a:moveTo>
                      <a:pt x="11" y="0"/>
                    </a:moveTo>
                    <a:cubicBezTo>
                      <a:pt x="31" y="30"/>
                      <a:pt x="34" y="68"/>
                      <a:pt x="54" y="98"/>
                    </a:cubicBezTo>
                    <a:cubicBezTo>
                      <a:pt x="101" y="169"/>
                      <a:pt x="115" y="258"/>
                      <a:pt x="142" y="338"/>
                    </a:cubicBezTo>
                    <a:cubicBezTo>
                      <a:pt x="132" y="457"/>
                      <a:pt x="125" y="504"/>
                      <a:pt x="76" y="600"/>
                    </a:cubicBezTo>
                    <a:cubicBezTo>
                      <a:pt x="71" y="610"/>
                      <a:pt x="70" y="622"/>
                      <a:pt x="65" y="632"/>
                    </a:cubicBezTo>
                    <a:cubicBezTo>
                      <a:pt x="52" y="655"/>
                      <a:pt x="36" y="676"/>
                      <a:pt x="22" y="698"/>
                    </a:cubicBezTo>
                    <a:cubicBezTo>
                      <a:pt x="16" y="708"/>
                      <a:pt x="0" y="729"/>
                      <a:pt x="11" y="731"/>
                    </a:cubicBezTo>
                    <a:cubicBezTo>
                      <a:pt x="33" y="736"/>
                      <a:pt x="54" y="716"/>
                      <a:pt x="76" y="709"/>
                    </a:cubicBezTo>
                    <a:cubicBezTo>
                      <a:pt x="87" y="705"/>
                      <a:pt x="99" y="704"/>
                      <a:pt x="109" y="698"/>
                    </a:cubicBezTo>
                    <a:cubicBezTo>
                      <a:pt x="131" y="683"/>
                      <a:pt x="174" y="654"/>
                      <a:pt x="174" y="654"/>
                    </a:cubicBezTo>
                    <a:cubicBezTo>
                      <a:pt x="225" y="578"/>
                      <a:pt x="203" y="611"/>
                      <a:pt x="240" y="556"/>
                    </a:cubicBezTo>
                    <a:cubicBezTo>
                      <a:pt x="247" y="545"/>
                      <a:pt x="262" y="523"/>
                      <a:pt x="262" y="523"/>
                    </a:cubicBezTo>
                    <a:cubicBezTo>
                      <a:pt x="282" y="461"/>
                      <a:pt x="289" y="401"/>
                      <a:pt x="305" y="338"/>
                    </a:cubicBezTo>
                    <a:cubicBezTo>
                      <a:pt x="284" y="234"/>
                      <a:pt x="305" y="288"/>
                      <a:pt x="283" y="316"/>
                    </a:cubicBezTo>
                    <a:cubicBezTo>
                      <a:pt x="275" y="326"/>
                      <a:pt x="262" y="331"/>
                      <a:pt x="251" y="338"/>
                    </a:cubicBezTo>
                    <a:cubicBezTo>
                      <a:pt x="240" y="334"/>
                      <a:pt x="224" y="337"/>
                      <a:pt x="218" y="327"/>
                    </a:cubicBezTo>
                    <a:cubicBezTo>
                      <a:pt x="203" y="301"/>
                      <a:pt x="205" y="268"/>
                      <a:pt x="196" y="240"/>
                    </a:cubicBezTo>
                    <a:cubicBezTo>
                      <a:pt x="170" y="162"/>
                      <a:pt x="187" y="193"/>
                      <a:pt x="152" y="142"/>
                    </a:cubicBezTo>
                    <a:cubicBezTo>
                      <a:pt x="122" y="42"/>
                      <a:pt x="91" y="42"/>
                      <a:pt x="11" y="0"/>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3325" name="Freeform 13"/>
              <p:cNvSpPr>
                <a:spLocks/>
              </p:cNvSpPr>
              <p:nvPr/>
            </p:nvSpPr>
            <p:spPr bwMode="auto">
              <a:xfrm>
                <a:off x="3022" y="764"/>
                <a:ext cx="513" cy="852"/>
              </a:xfrm>
              <a:custGeom>
                <a:avLst/>
                <a:gdLst/>
                <a:ahLst/>
                <a:cxnLst>
                  <a:cxn ang="0">
                    <a:pos x="185" y="0"/>
                  </a:cxn>
                  <a:cxn ang="0">
                    <a:pos x="142" y="251"/>
                  </a:cxn>
                  <a:cxn ang="0">
                    <a:pos x="109" y="360"/>
                  </a:cxn>
                  <a:cxn ang="0">
                    <a:pos x="65" y="469"/>
                  </a:cxn>
                  <a:cxn ang="0">
                    <a:pos x="0" y="491"/>
                  </a:cxn>
                  <a:cxn ang="0">
                    <a:pos x="87" y="567"/>
                  </a:cxn>
                  <a:cxn ang="0">
                    <a:pos x="185" y="687"/>
                  </a:cxn>
                  <a:cxn ang="0">
                    <a:pos x="240" y="741"/>
                  </a:cxn>
                  <a:cxn ang="0">
                    <a:pos x="262" y="774"/>
                  </a:cxn>
                  <a:cxn ang="0">
                    <a:pos x="327" y="807"/>
                  </a:cxn>
                  <a:cxn ang="0">
                    <a:pos x="360" y="829"/>
                  </a:cxn>
                  <a:cxn ang="0">
                    <a:pos x="393" y="840"/>
                  </a:cxn>
                  <a:cxn ang="0">
                    <a:pos x="360" y="818"/>
                  </a:cxn>
                  <a:cxn ang="0">
                    <a:pos x="327" y="752"/>
                  </a:cxn>
                  <a:cxn ang="0">
                    <a:pos x="262" y="709"/>
                  </a:cxn>
                  <a:cxn ang="0">
                    <a:pos x="185" y="545"/>
                  </a:cxn>
                  <a:cxn ang="0">
                    <a:pos x="207" y="425"/>
                  </a:cxn>
                  <a:cxn ang="0">
                    <a:pos x="414" y="261"/>
                  </a:cxn>
                  <a:cxn ang="0">
                    <a:pos x="436" y="229"/>
                  </a:cxn>
                  <a:cxn ang="0">
                    <a:pos x="469" y="207"/>
                  </a:cxn>
                  <a:cxn ang="0">
                    <a:pos x="513" y="141"/>
                  </a:cxn>
                  <a:cxn ang="0">
                    <a:pos x="480" y="131"/>
                  </a:cxn>
                  <a:cxn ang="0">
                    <a:pos x="458" y="163"/>
                  </a:cxn>
                  <a:cxn ang="0">
                    <a:pos x="294" y="261"/>
                  </a:cxn>
                  <a:cxn ang="0">
                    <a:pos x="240" y="251"/>
                  </a:cxn>
                  <a:cxn ang="0">
                    <a:pos x="218" y="185"/>
                  </a:cxn>
                  <a:cxn ang="0">
                    <a:pos x="185" y="0"/>
                  </a:cxn>
                </a:cxnLst>
                <a:rect l="0" t="0" r="r" b="b"/>
                <a:pathLst>
                  <a:path w="513" h="852">
                    <a:moveTo>
                      <a:pt x="185" y="0"/>
                    </a:moveTo>
                    <a:cubicBezTo>
                      <a:pt x="157" y="80"/>
                      <a:pt x="157" y="168"/>
                      <a:pt x="142" y="251"/>
                    </a:cubicBezTo>
                    <a:cubicBezTo>
                      <a:pt x="135" y="287"/>
                      <a:pt x="119" y="324"/>
                      <a:pt x="109" y="360"/>
                    </a:cubicBezTo>
                    <a:cubicBezTo>
                      <a:pt x="101" y="389"/>
                      <a:pt x="94" y="450"/>
                      <a:pt x="65" y="469"/>
                    </a:cubicBezTo>
                    <a:cubicBezTo>
                      <a:pt x="46" y="481"/>
                      <a:pt x="0" y="491"/>
                      <a:pt x="0" y="491"/>
                    </a:cubicBezTo>
                    <a:cubicBezTo>
                      <a:pt x="37" y="514"/>
                      <a:pt x="51" y="543"/>
                      <a:pt x="87" y="567"/>
                    </a:cubicBezTo>
                    <a:cubicBezTo>
                      <a:pt x="105" y="622"/>
                      <a:pt x="137" y="654"/>
                      <a:pt x="185" y="687"/>
                    </a:cubicBezTo>
                    <a:cubicBezTo>
                      <a:pt x="244" y="776"/>
                      <a:pt x="166" y="669"/>
                      <a:pt x="240" y="741"/>
                    </a:cubicBezTo>
                    <a:cubicBezTo>
                      <a:pt x="249" y="750"/>
                      <a:pt x="253" y="765"/>
                      <a:pt x="262" y="774"/>
                    </a:cubicBezTo>
                    <a:cubicBezTo>
                      <a:pt x="293" y="806"/>
                      <a:pt x="291" y="789"/>
                      <a:pt x="327" y="807"/>
                    </a:cubicBezTo>
                    <a:cubicBezTo>
                      <a:pt x="339" y="813"/>
                      <a:pt x="348" y="823"/>
                      <a:pt x="360" y="829"/>
                    </a:cubicBezTo>
                    <a:cubicBezTo>
                      <a:pt x="370" y="834"/>
                      <a:pt x="393" y="852"/>
                      <a:pt x="393" y="840"/>
                    </a:cubicBezTo>
                    <a:cubicBezTo>
                      <a:pt x="393" y="827"/>
                      <a:pt x="371" y="825"/>
                      <a:pt x="360" y="818"/>
                    </a:cubicBezTo>
                    <a:cubicBezTo>
                      <a:pt x="352" y="794"/>
                      <a:pt x="347" y="770"/>
                      <a:pt x="327" y="752"/>
                    </a:cubicBezTo>
                    <a:cubicBezTo>
                      <a:pt x="307" y="735"/>
                      <a:pt x="262" y="709"/>
                      <a:pt x="262" y="709"/>
                    </a:cubicBezTo>
                    <a:cubicBezTo>
                      <a:pt x="243" y="651"/>
                      <a:pt x="204" y="603"/>
                      <a:pt x="185" y="545"/>
                    </a:cubicBezTo>
                    <a:cubicBezTo>
                      <a:pt x="187" y="527"/>
                      <a:pt x="191" y="454"/>
                      <a:pt x="207" y="425"/>
                    </a:cubicBezTo>
                    <a:cubicBezTo>
                      <a:pt x="251" y="347"/>
                      <a:pt x="330" y="290"/>
                      <a:pt x="414" y="261"/>
                    </a:cubicBezTo>
                    <a:cubicBezTo>
                      <a:pt x="421" y="250"/>
                      <a:pt x="427" y="238"/>
                      <a:pt x="436" y="229"/>
                    </a:cubicBezTo>
                    <a:cubicBezTo>
                      <a:pt x="445" y="220"/>
                      <a:pt x="460" y="217"/>
                      <a:pt x="469" y="207"/>
                    </a:cubicBezTo>
                    <a:cubicBezTo>
                      <a:pt x="486" y="187"/>
                      <a:pt x="513" y="141"/>
                      <a:pt x="513" y="141"/>
                    </a:cubicBezTo>
                    <a:cubicBezTo>
                      <a:pt x="502" y="138"/>
                      <a:pt x="491" y="127"/>
                      <a:pt x="480" y="131"/>
                    </a:cubicBezTo>
                    <a:cubicBezTo>
                      <a:pt x="468" y="136"/>
                      <a:pt x="468" y="154"/>
                      <a:pt x="458" y="163"/>
                    </a:cubicBezTo>
                    <a:cubicBezTo>
                      <a:pt x="414" y="202"/>
                      <a:pt x="351" y="244"/>
                      <a:pt x="294" y="261"/>
                    </a:cubicBezTo>
                    <a:cubicBezTo>
                      <a:pt x="276" y="258"/>
                      <a:pt x="253" y="264"/>
                      <a:pt x="240" y="251"/>
                    </a:cubicBezTo>
                    <a:cubicBezTo>
                      <a:pt x="224" y="235"/>
                      <a:pt x="225" y="207"/>
                      <a:pt x="218" y="185"/>
                    </a:cubicBezTo>
                    <a:cubicBezTo>
                      <a:pt x="196" y="118"/>
                      <a:pt x="185" y="74"/>
                      <a:pt x="185" y="0"/>
                    </a:cubicBezTo>
                    <a:close/>
                  </a:path>
                </a:pathLst>
              </a:custGeom>
              <a:solidFill>
                <a:srgbClr val="FF0000"/>
              </a:solidFill>
              <a:ln w="9525">
                <a:solidFill>
                  <a:schemeClr val="tx1"/>
                </a:solidFill>
                <a:round/>
                <a:headEnd/>
                <a:tailEnd/>
              </a:ln>
              <a:effectLst/>
            </p:spPr>
            <p:txBody>
              <a:bodyPr wrap="none" anchor="ctr"/>
              <a:lstStyle/>
              <a:p>
                <a:endParaRPr lang="en-US"/>
              </a:p>
            </p:txBody>
          </p:sp>
          <p:sp>
            <p:nvSpPr>
              <p:cNvPr id="13326" name="Line 14"/>
              <p:cNvSpPr>
                <a:spLocks noChangeShapeType="1"/>
              </p:cNvSpPr>
              <p:nvPr/>
            </p:nvSpPr>
            <p:spPr bwMode="auto">
              <a:xfrm flipV="1">
                <a:off x="2352" y="1728"/>
                <a:ext cx="48" cy="288"/>
              </a:xfrm>
              <a:prstGeom prst="line">
                <a:avLst/>
              </a:prstGeom>
              <a:noFill/>
              <a:ln w="57150">
                <a:solidFill>
                  <a:schemeClr val="tx1"/>
                </a:solidFill>
                <a:round/>
                <a:headEnd/>
                <a:tailEnd type="triangle" w="med" len="med"/>
              </a:ln>
              <a:effectLst/>
            </p:spPr>
            <p:txBody>
              <a:bodyPr wrap="none" anchor="ctr"/>
              <a:lstStyle/>
              <a:p>
                <a:endParaRPr lang="en-US"/>
              </a:p>
            </p:txBody>
          </p:sp>
          <p:sp>
            <p:nvSpPr>
              <p:cNvPr id="13327" name="Line 15"/>
              <p:cNvSpPr>
                <a:spLocks noChangeShapeType="1"/>
              </p:cNvSpPr>
              <p:nvPr/>
            </p:nvSpPr>
            <p:spPr bwMode="auto">
              <a:xfrm rot="20316501" flipV="1">
                <a:off x="2976" y="1632"/>
                <a:ext cx="48" cy="288"/>
              </a:xfrm>
              <a:prstGeom prst="line">
                <a:avLst/>
              </a:prstGeom>
              <a:noFill/>
              <a:ln w="57150">
                <a:solidFill>
                  <a:schemeClr val="tx1"/>
                </a:solidFill>
                <a:round/>
                <a:headEnd/>
                <a:tailEnd type="triangle" w="med" len="med"/>
              </a:ln>
              <a:effectLst/>
            </p:spPr>
            <p:txBody>
              <a:bodyPr wrap="none" anchor="ctr"/>
              <a:lstStyle/>
              <a:p>
                <a:endParaRPr lang="en-US"/>
              </a:p>
            </p:txBody>
          </p:sp>
          <p:sp>
            <p:nvSpPr>
              <p:cNvPr id="13328" name="Line 16"/>
              <p:cNvSpPr>
                <a:spLocks noChangeShapeType="1"/>
              </p:cNvSpPr>
              <p:nvPr/>
            </p:nvSpPr>
            <p:spPr bwMode="auto">
              <a:xfrm>
                <a:off x="1728" y="720"/>
                <a:ext cx="144" cy="288"/>
              </a:xfrm>
              <a:prstGeom prst="line">
                <a:avLst/>
              </a:prstGeom>
              <a:noFill/>
              <a:ln w="57150">
                <a:solidFill>
                  <a:schemeClr val="tx1"/>
                </a:solidFill>
                <a:round/>
                <a:headEnd/>
                <a:tailEnd type="triangle" w="med" len="med"/>
              </a:ln>
              <a:effectLst/>
            </p:spPr>
            <p:txBody>
              <a:bodyPr wrap="none" anchor="ctr"/>
              <a:lstStyle/>
              <a:p>
                <a:endParaRPr lang="en-US"/>
              </a:p>
            </p:txBody>
          </p:sp>
          <p:sp>
            <p:nvSpPr>
              <p:cNvPr id="13329" name="Line 17"/>
              <p:cNvSpPr>
                <a:spLocks noChangeShapeType="1"/>
              </p:cNvSpPr>
              <p:nvPr/>
            </p:nvSpPr>
            <p:spPr bwMode="auto">
              <a:xfrm flipH="1">
                <a:off x="3648" y="576"/>
                <a:ext cx="96" cy="240"/>
              </a:xfrm>
              <a:prstGeom prst="line">
                <a:avLst/>
              </a:prstGeom>
              <a:noFill/>
              <a:ln w="57150">
                <a:solidFill>
                  <a:schemeClr val="tx1"/>
                </a:solidFill>
                <a:round/>
                <a:headEnd/>
                <a:tailEnd type="triangle" w="med" len="med"/>
              </a:ln>
              <a:effectLst/>
            </p:spPr>
            <p:txBody>
              <a:bodyPr wrap="none" anchor="ctr"/>
              <a:lstStyle/>
              <a:p>
                <a:endParaRPr lang="en-US"/>
              </a:p>
            </p:txBody>
          </p:sp>
        </p:grpSp>
        <p:sp>
          <p:nvSpPr>
            <p:cNvPr id="13330" name="Text Box 18"/>
            <p:cNvSpPr txBox="1">
              <a:spLocks noChangeArrowheads="1"/>
            </p:cNvSpPr>
            <p:nvPr/>
          </p:nvSpPr>
          <p:spPr bwMode="auto">
            <a:xfrm>
              <a:off x="2352" y="912"/>
              <a:ext cx="2879" cy="2406"/>
            </a:xfrm>
            <a:prstGeom prst="rect">
              <a:avLst/>
            </a:prstGeom>
            <a:noFill/>
            <a:ln w="9525">
              <a:noFill/>
              <a:miter lim="800000"/>
              <a:headEnd/>
              <a:tailEnd/>
            </a:ln>
            <a:effectLst/>
          </p:spPr>
          <p:txBody>
            <a:bodyPr>
              <a:spAutoFit/>
            </a:bodyPr>
            <a:lstStyle/>
            <a:p>
              <a:pPr marL="457200" indent="-457200" eaLnBrk="0" hangingPunct="0">
                <a:spcBef>
                  <a:spcPct val="50000"/>
                </a:spcBef>
              </a:pPr>
              <a:r>
                <a:rPr lang="en-GB" sz="2000" dirty="0"/>
                <a:t>The valves </a:t>
              </a:r>
              <a:r>
                <a:rPr lang="en-GB" sz="2000" b="1" dirty="0"/>
                <a:t>close</a:t>
              </a:r>
              <a:r>
                <a:rPr lang="en-GB" sz="2000" dirty="0"/>
                <a:t> to stop blood</a:t>
              </a:r>
            </a:p>
            <a:p>
              <a:pPr marL="457200" indent="-457200" eaLnBrk="0" hangingPunct="0">
                <a:spcBef>
                  <a:spcPct val="50000"/>
                </a:spcBef>
              </a:pPr>
              <a:r>
                <a:rPr lang="en-GB" sz="2000" dirty="0"/>
                <a:t>flowing backwards.</a:t>
              </a:r>
            </a:p>
            <a:p>
              <a:pPr marL="457200" indent="-457200" eaLnBrk="0" hangingPunct="0">
                <a:lnSpc>
                  <a:spcPct val="0"/>
                </a:lnSpc>
                <a:spcBef>
                  <a:spcPct val="50000"/>
                </a:spcBef>
              </a:pPr>
              <a:endParaRPr lang="en-GB" sz="2000" dirty="0"/>
            </a:p>
            <a:p>
              <a:pPr marL="457200" indent="-457200" eaLnBrk="0" hangingPunct="0">
                <a:spcBef>
                  <a:spcPct val="50000"/>
                </a:spcBef>
              </a:pPr>
              <a:r>
                <a:rPr lang="en-GB" sz="2000" dirty="0"/>
                <a:t>The ventricles </a:t>
              </a:r>
              <a:r>
                <a:rPr lang="en-GB" sz="2000" b="1" dirty="0"/>
                <a:t>contract</a:t>
              </a:r>
              <a:r>
                <a:rPr lang="en-GB" sz="2000" dirty="0"/>
                <a:t> forcing </a:t>
              </a:r>
            </a:p>
            <a:p>
              <a:pPr marL="457200" indent="-457200" eaLnBrk="0" hangingPunct="0">
                <a:spcBef>
                  <a:spcPct val="50000"/>
                </a:spcBef>
              </a:pPr>
              <a:r>
                <a:rPr lang="en-GB" sz="2000" dirty="0"/>
                <a:t>the blood to leave the heart.</a:t>
              </a:r>
            </a:p>
            <a:p>
              <a:pPr marL="457200" indent="-457200" eaLnBrk="0" hangingPunct="0">
                <a:lnSpc>
                  <a:spcPct val="10000"/>
                </a:lnSpc>
                <a:spcBef>
                  <a:spcPct val="50000"/>
                </a:spcBef>
              </a:pPr>
              <a:endParaRPr lang="en-GB" sz="2000" dirty="0"/>
            </a:p>
            <a:p>
              <a:pPr marL="457200" indent="-457200" eaLnBrk="0" hangingPunct="0">
                <a:spcBef>
                  <a:spcPct val="50000"/>
                </a:spcBef>
              </a:pPr>
              <a:r>
                <a:rPr lang="en-GB" sz="2000" dirty="0"/>
                <a:t>At the same time, the atria are</a:t>
              </a:r>
            </a:p>
            <a:p>
              <a:pPr marL="457200" indent="-457200" eaLnBrk="0" hangingPunct="0">
                <a:spcBef>
                  <a:spcPct val="50000"/>
                </a:spcBef>
              </a:pPr>
              <a:r>
                <a:rPr lang="en-GB" sz="2000" b="1" dirty="0"/>
                <a:t>relaxing</a:t>
              </a:r>
              <a:r>
                <a:rPr lang="en-GB" sz="2000" dirty="0"/>
                <a:t> and once again filling with</a:t>
              </a:r>
            </a:p>
            <a:p>
              <a:pPr marL="457200" indent="-457200" eaLnBrk="0" hangingPunct="0">
                <a:spcBef>
                  <a:spcPct val="50000"/>
                </a:spcBef>
              </a:pPr>
              <a:r>
                <a:rPr lang="en-GB" sz="2000" dirty="0"/>
                <a:t>blood.</a:t>
              </a:r>
            </a:p>
            <a:p>
              <a:pPr marL="457200" indent="-457200" eaLnBrk="0" hangingPunct="0">
                <a:buFontTx/>
                <a:buChar char="•"/>
              </a:pPr>
              <a:endParaRPr lang="en-GB" sz="2000" dirty="0">
                <a:solidFill>
                  <a:srgbClr val="006600"/>
                </a:solidFill>
              </a:endParaRPr>
            </a:p>
          </p:txBody>
        </p:sp>
      </p:grpSp>
      <p:sp>
        <p:nvSpPr>
          <p:cNvPr id="13331" name="Text Box 19"/>
          <p:cNvSpPr txBox="1">
            <a:spLocks noChangeArrowheads="1"/>
          </p:cNvSpPr>
          <p:nvPr/>
        </p:nvSpPr>
        <p:spPr bwMode="auto">
          <a:xfrm>
            <a:off x="1905000" y="6172200"/>
            <a:ext cx="5334000" cy="369332"/>
          </a:xfrm>
          <a:prstGeom prst="rect">
            <a:avLst/>
          </a:prstGeom>
          <a:noFill/>
          <a:ln w="9525">
            <a:solidFill>
              <a:srgbClr val="006600"/>
            </a:solidFill>
            <a:miter lim="800000"/>
            <a:headEnd/>
            <a:tailEnd/>
          </a:ln>
          <a:effectLst/>
        </p:spPr>
        <p:txBody>
          <a:bodyPr>
            <a:spAutoFit/>
          </a:bodyPr>
          <a:lstStyle/>
          <a:p>
            <a:pPr algn="ctr" eaLnBrk="0" hangingPunct="0">
              <a:spcBef>
                <a:spcPct val="50000"/>
              </a:spcBef>
            </a:pPr>
            <a:r>
              <a:rPr lang="en-GB" dirty="0"/>
              <a:t>The cycle then repeats itself</a:t>
            </a:r>
            <a:r>
              <a:rPr lang="en-GB" dirty="0">
                <a:latin typeface="Arial" charset="0"/>
              </a:rPr>
              <a:t>.</a:t>
            </a:r>
          </a:p>
        </p:txBody>
      </p:sp>
      <p:sp>
        <p:nvSpPr>
          <p:cNvPr id="13332" name="Text Box 20"/>
          <p:cNvSpPr txBox="1">
            <a:spLocks noChangeArrowheads="1"/>
          </p:cNvSpPr>
          <p:nvPr/>
        </p:nvSpPr>
        <p:spPr bwMode="auto">
          <a:xfrm>
            <a:off x="457200" y="1447800"/>
            <a:ext cx="2808287" cy="369332"/>
          </a:xfrm>
          <a:prstGeom prst="rect">
            <a:avLst/>
          </a:prstGeom>
          <a:noFill/>
          <a:ln w="9525">
            <a:noFill/>
            <a:miter lim="800000"/>
            <a:headEnd/>
            <a:tailEnd/>
          </a:ln>
          <a:effectLst/>
        </p:spPr>
        <p:txBody>
          <a:bodyPr>
            <a:spAutoFit/>
          </a:bodyPr>
          <a:lstStyle/>
          <a:p>
            <a:pPr>
              <a:spcBef>
                <a:spcPct val="50000"/>
              </a:spcBef>
            </a:pPr>
            <a:r>
              <a:rPr lang="en-GB" u="sng" dirty="0"/>
              <a:t>STEP THREE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Beat</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Normal heart beat sounds are “</a:t>
            </a:r>
            <a:r>
              <a:rPr lang="en-US" dirty="0" err="1" smtClean="0"/>
              <a:t>lub</a:t>
            </a:r>
            <a:r>
              <a:rPr lang="en-US" dirty="0" smtClean="0"/>
              <a:t>-dub”…..</a:t>
            </a:r>
          </a:p>
          <a:p>
            <a:pPr>
              <a:buFont typeface="Wingdings" pitchFamily="2" charset="2"/>
              <a:buChar char="Ø"/>
            </a:pPr>
            <a:r>
              <a:rPr lang="en-US" dirty="0" err="1" smtClean="0"/>
              <a:t>Shhh</a:t>
            </a:r>
            <a:r>
              <a:rPr lang="en-US" dirty="0" smtClean="0"/>
              <a:t>…. Sounds or </a:t>
            </a:r>
            <a:r>
              <a:rPr lang="en-US" dirty="0" err="1" smtClean="0"/>
              <a:t>lub</a:t>
            </a:r>
            <a:r>
              <a:rPr lang="en-US" dirty="0" smtClean="0"/>
              <a:t>-</a:t>
            </a:r>
            <a:r>
              <a:rPr lang="en-US" dirty="0" err="1" smtClean="0"/>
              <a:t>lub</a:t>
            </a:r>
            <a:r>
              <a:rPr lang="en-US" dirty="0" smtClean="0"/>
              <a:t>-dub or </a:t>
            </a:r>
            <a:r>
              <a:rPr lang="en-US" dirty="0" err="1" smtClean="0"/>
              <a:t>lub</a:t>
            </a:r>
            <a:r>
              <a:rPr lang="en-US" dirty="0" smtClean="0"/>
              <a:t>-dub-dub indicates malfunctions</a:t>
            </a:r>
          </a:p>
          <a:p>
            <a:pPr lvl="1">
              <a:buFont typeface="Wingdings" pitchFamily="2" charset="2"/>
              <a:buChar char="Ø"/>
            </a:pPr>
            <a:r>
              <a:rPr lang="en-US" dirty="0" err="1" smtClean="0"/>
              <a:t>Shhhhh</a:t>
            </a:r>
            <a:r>
              <a:rPr lang="en-US" dirty="0" smtClean="0"/>
              <a:t>……. Is sometimes caused by damaged heart valves</a:t>
            </a:r>
          </a:p>
          <a:p>
            <a:pPr lvl="2">
              <a:buFont typeface="Wingdings" pitchFamily="2" charset="2"/>
              <a:buChar char="Ø"/>
            </a:pPr>
            <a:r>
              <a:rPr lang="en-US" dirty="0" smtClean="0"/>
              <a:t>Heart disorders may include</a:t>
            </a:r>
          </a:p>
          <a:p>
            <a:pPr lvl="3">
              <a:buFont typeface="Wingdings" pitchFamily="2" charset="2"/>
              <a:buChar char="Ø"/>
            </a:pPr>
            <a:r>
              <a:rPr lang="en-US" dirty="0" smtClean="0"/>
              <a:t>Heart murmur- usually caused by defective heart valves</a:t>
            </a:r>
          </a:p>
          <a:p>
            <a:pPr lvl="3">
              <a:buFont typeface="Wingdings" pitchFamily="2" charset="2"/>
              <a:buChar char="Ø"/>
            </a:pPr>
            <a:r>
              <a:rPr lang="en-US" dirty="0" smtClean="0"/>
              <a:t>Arrhythmia- abnormal heart beat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260350"/>
            <a:ext cx="9144000" cy="641350"/>
          </a:xfrm>
          <a:prstGeom prst="rect">
            <a:avLst/>
          </a:prstGeom>
          <a:noFill/>
          <a:ln w="9525">
            <a:noFill/>
            <a:miter lim="800000"/>
            <a:headEnd/>
            <a:tailEnd/>
          </a:ln>
          <a:effectLst/>
        </p:spPr>
        <p:txBody>
          <a:bodyPr>
            <a:spAutoFit/>
          </a:bodyPr>
          <a:lstStyle/>
          <a:p>
            <a:pPr algn="ctr">
              <a:spcBef>
                <a:spcPct val="50000"/>
              </a:spcBef>
            </a:pPr>
            <a:r>
              <a:rPr lang="en-GB" sz="3600" b="1" dirty="0">
                <a:solidFill>
                  <a:srgbClr val="FFFF00"/>
                </a:solidFill>
                <a:latin typeface="Engravers MT" pitchFamily="18" charset="0"/>
              </a:rPr>
              <a:t>what’s in</a:t>
            </a:r>
          </a:p>
        </p:txBody>
      </p:sp>
      <p:sp>
        <p:nvSpPr>
          <p:cNvPr id="16390" name="Text Box 6"/>
          <p:cNvSpPr txBox="1">
            <a:spLocks noChangeArrowheads="1"/>
          </p:cNvSpPr>
          <p:nvPr/>
        </p:nvSpPr>
        <p:spPr bwMode="auto">
          <a:xfrm>
            <a:off x="684213" y="1628775"/>
            <a:ext cx="2305050" cy="369332"/>
          </a:xfrm>
          <a:prstGeom prst="rect">
            <a:avLst/>
          </a:prstGeom>
          <a:noFill/>
          <a:ln w="9525">
            <a:noFill/>
            <a:miter lim="800000"/>
            <a:headEnd/>
            <a:tailEnd/>
          </a:ln>
          <a:effectLst/>
        </p:spPr>
        <p:txBody>
          <a:bodyPr>
            <a:spAutoFit/>
          </a:bodyPr>
          <a:lstStyle/>
          <a:p>
            <a:pPr>
              <a:spcBef>
                <a:spcPct val="50000"/>
              </a:spcBef>
            </a:pPr>
            <a:r>
              <a:rPr lang="en-GB" dirty="0"/>
              <a:t>red blood cells</a:t>
            </a:r>
          </a:p>
        </p:txBody>
      </p:sp>
      <p:sp>
        <p:nvSpPr>
          <p:cNvPr id="16392" name="Text Box 8"/>
          <p:cNvSpPr txBox="1">
            <a:spLocks noChangeArrowheads="1"/>
          </p:cNvSpPr>
          <p:nvPr/>
        </p:nvSpPr>
        <p:spPr bwMode="auto">
          <a:xfrm>
            <a:off x="6084888" y="1700213"/>
            <a:ext cx="2592387" cy="369332"/>
          </a:xfrm>
          <a:prstGeom prst="rect">
            <a:avLst/>
          </a:prstGeom>
          <a:noFill/>
          <a:ln w="9525">
            <a:noFill/>
            <a:miter lim="800000"/>
            <a:headEnd/>
            <a:tailEnd/>
          </a:ln>
          <a:effectLst/>
        </p:spPr>
        <p:txBody>
          <a:bodyPr>
            <a:spAutoFit/>
          </a:bodyPr>
          <a:lstStyle/>
          <a:p>
            <a:pPr>
              <a:spcBef>
                <a:spcPct val="50000"/>
              </a:spcBef>
            </a:pPr>
            <a:r>
              <a:rPr lang="en-GB" dirty="0"/>
              <a:t>white blood cells</a:t>
            </a:r>
          </a:p>
        </p:txBody>
      </p:sp>
      <p:sp>
        <p:nvSpPr>
          <p:cNvPr id="16393" name="Text Box 9"/>
          <p:cNvSpPr txBox="1">
            <a:spLocks noChangeArrowheads="1"/>
          </p:cNvSpPr>
          <p:nvPr/>
        </p:nvSpPr>
        <p:spPr bwMode="auto">
          <a:xfrm>
            <a:off x="7019925" y="4724400"/>
            <a:ext cx="1511300" cy="369332"/>
          </a:xfrm>
          <a:prstGeom prst="rect">
            <a:avLst/>
          </a:prstGeom>
          <a:noFill/>
          <a:ln w="9525">
            <a:noFill/>
            <a:miter lim="800000"/>
            <a:headEnd/>
            <a:tailEnd/>
          </a:ln>
          <a:effectLst/>
        </p:spPr>
        <p:txBody>
          <a:bodyPr>
            <a:spAutoFit/>
          </a:bodyPr>
          <a:lstStyle/>
          <a:p>
            <a:pPr>
              <a:spcBef>
                <a:spcPct val="50000"/>
              </a:spcBef>
            </a:pPr>
            <a:r>
              <a:rPr lang="en-GB" dirty="0"/>
              <a:t>platelets</a:t>
            </a:r>
          </a:p>
        </p:txBody>
      </p:sp>
      <p:sp>
        <p:nvSpPr>
          <p:cNvPr id="16394" name="Text Box 10"/>
          <p:cNvSpPr txBox="1">
            <a:spLocks noChangeArrowheads="1"/>
          </p:cNvSpPr>
          <p:nvPr/>
        </p:nvSpPr>
        <p:spPr bwMode="auto">
          <a:xfrm>
            <a:off x="3132138" y="5516563"/>
            <a:ext cx="1223962" cy="369332"/>
          </a:xfrm>
          <a:prstGeom prst="rect">
            <a:avLst/>
          </a:prstGeom>
          <a:noFill/>
          <a:ln w="9525">
            <a:noFill/>
            <a:miter lim="800000"/>
            <a:headEnd/>
            <a:tailEnd/>
          </a:ln>
          <a:effectLst/>
        </p:spPr>
        <p:txBody>
          <a:bodyPr>
            <a:spAutoFit/>
          </a:bodyPr>
          <a:lstStyle/>
          <a:p>
            <a:pPr>
              <a:spcBef>
                <a:spcPct val="50000"/>
              </a:spcBef>
            </a:pPr>
            <a:r>
              <a:rPr lang="en-GB" dirty="0"/>
              <a:t>plasma</a:t>
            </a:r>
          </a:p>
        </p:txBody>
      </p:sp>
      <p:sp>
        <p:nvSpPr>
          <p:cNvPr id="16395" name="Text Box 11"/>
          <p:cNvSpPr txBox="1">
            <a:spLocks noChangeArrowheads="1"/>
          </p:cNvSpPr>
          <p:nvPr/>
        </p:nvSpPr>
        <p:spPr bwMode="auto">
          <a:xfrm>
            <a:off x="395288" y="4797425"/>
            <a:ext cx="2374900" cy="369332"/>
          </a:xfrm>
          <a:prstGeom prst="rect">
            <a:avLst/>
          </a:prstGeom>
          <a:noFill/>
          <a:ln w="9525">
            <a:noFill/>
            <a:miter lim="800000"/>
            <a:headEnd/>
            <a:tailEnd/>
          </a:ln>
          <a:effectLst/>
        </p:spPr>
        <p:txBody>
          <a:bodyPr>
            <a:spAutoFit/>
          </a:bodyPr>
          <a:lstStyle/>
          <a:p>
            <a:pPr>
              <a:spcBef>
                <a:spcPct val="50000"/>
              </a:spcBef>
            </a:pPr>
            <a:r>
              <a:rPr lang="en-GB" dirty="0"/>
              <a:t>carbon dioxide</a:t>
            </a:r>
          </a:p>
        </p:txBody>
      </p:sp>
      <p:sp>
        <p:nvSpPr>
          <p:cNvPr id="16396" name="Text Box 12"/>
          <p:cNvSpPr txBox="1">
            <a:spLocks noChangeArrowheads="1"/>
          </p:cNvSpPr>
          <p:nvPr/>
        </p:nvSpPr>
        <p:spPr bwMode="auto">
          <a:xfrm>
            <a:off x="3492500" y="1196975"/>
            <a:ext cx="2160588" cy="369332"/>
          </a:xfrm>
          <a:prstGeom prst="rect">
            <a:avLst/>
          </a:prstGeom>
          <a:noFill/>
          <a:ln w="9525">
            <a:noFill/>
            <a:miter lim="800000"/>
            <a:headEnd/>
            <a:tailEnd/>
          </a:ln>
          <a:effectLst/>
        </p:spPr>
        <p:txBody>
          <a:bodyPr>
            <a:spAutoFit/>
          </a:bodyPr>
          <a:lstStyle/>
          <a:p>
            <a:pPr>
              <a:spcBef>
                <a:spcPct val="50000"/>
              </a:spcBef>
            </a:pPr>
            <a:r>
              <a:rPr lang="en-GB" dirty="0"/>
              <a:t>digested food</a:t>
            </a:r>
          </a:p>
        </p:txBody>
      </p:sp>
      <p:sp>
        <p:nvSpPr>
          <p:cNvPr id="16397" name="Text Box 13"/>
          <p:cNvSpPr txBox="1">
            <a:spLocks noChangeArrowheads="1"/>
          </p:cNvSpPr>
          <p:nvPr/>
        </p:nvSpPr>
        <p:spPr bwMode="auto">
          <a:xfrm>
            <a:off x="7127875" y="3213100"/>
            <a:ext cx="2016125" cy="369332"/>
          </a:xfrm>
          <a:prstGeom prst="rect">
            <a:avLst/>
          </a:prstGeom>
          <a:noFill/>
          <a:ln w="9525">
            <a:noFill/>
            <a:miter lim="800000"/>
            <a:headEnd/>
            <a:tailEnd/>
          </a:ln>
          <a:effectLst/>
        </p:spPr>
        <p:txBody>
          <a:bodyPr>
            <a:spAutoFit/>
          </a:bodyPr>
          <a:lstStyle/>
          <a:p>
            <a:pPr>
              <a:spcBef>
                <a:spcPct val="50000"/>
              </a:spcBef>
            </a:pPr>
            <a:r>
              <a:rPr lang="en-GB" dirty="0"/>
              <a:t>waste (urea)</a:t>
            </a:r>
          </a:p>
        </p:txBody>
      </p:sp>
      <p:sp>
        <p:nvSpPr>
          <p:cNvPr id="16398" name="Text Box 14"/>
          <p:cNvSpPr txBox="1">
            <a:spLocks noChangeArrowheads="1"/>
          </p:cNvSpPr>
          <p:nvPr/>
        </p:nvSpPr>
        <p:spPr bwMode="auto">
          <a:xfrm>
            <a:off x="4787900" y="5445125"/>
            <a:ext cx="1584325" cy="369332"/>
          </a:xfrm>
          <a:prstGeom prst="rect">
            <a:avLst/>
          </a:prstGeom>
          <a:noFill/>
          <a:ln w="9525">
            <a:noFill/>
            <a:miter lim="800000"/>
            <a:headEnd/>
            <a:tailEnd/>
          </a:ln>
          <a:effectLst/>
        </p:spPr>
        <p:txBody>
          <a:bodyPr>
            <a:spAutoFit/>
          </a:bodyPr>
          <a:lstStyle/>
          <a:p>
            <a:pPr>
              <a:spcBef>
                <a:spcPct val="50000"/>
              </a:spcBef>
            </a:pPr>
            <a:r>
              <a:rPr lang="en-GB" dirty="0"/>
              <a:t>hormones</a:t>
            </a:r>
          </a:p>
        </p:txBody>
      </p:sp>
      <p:sp>
        <p:nvSpPr>
          <p:cNvPr id="16399" name="Text Box 15"/>
          <p:cNvSpPr txBox="1">
            <a:spLocks noChangeArrowheads="1"/>
          </p:cNvSpPr>
          <p:nvPr/>
        </p:nvSpPr>
        <p:spPr bwMode="auto">
          <a:xfrm>
            <a:off x="468313" y="3213100"/>
            <a:ext cx="1225550" cy="369332"/>
          </a:xfrm>
          <a:prstGeom prst="rect">
            <a:avLst/>
          </a:prstGeom>
          <a:noFill/>
          <a:ln w="9525">
            <a:noFill/>
            <a:miter lim="800000"/>
            <a:headEnd/>
            <a:tailEnd/>
          </a:ln>
          <a:effectLst/>
        </p:spPr>
        <p:txBody>
          <a:bodyPr>
            <a:spAutoFit/>
          </a:bodyPr>
          <a:lstStyle/>
          <a:p>
            <a:pPr>
              <a:spcBef>
                <a:spcPct val="50000"/>
              </a:spcBef>
            </a:pPr>
            <a:r>
              <a:rPr lang="en-GB" dirty="0"/>
              <a:t>oxygen</a:t>
            </a:r>
          </a:p>
        </p:txBody>
      </p:sp>
      <p:sp>
        <p:nvSpPr>
          <p:cNvPr id="16400" name="WordArt 16"/>
          <p:cNvSpPr>
            <a:spLocks noChangeArrowheads="1" noChangeShapeType="1" noTextEdit="1"/>
          </p:cNvSpPr>
          <p:nvPr/>
        </p:nvSpPr>
        <p:spPr bwMode="auto">
          <a:xfrm>
            <a:off x="2555875" y="2708275"/>
            <a:ext cx="4032250" cy="1524000"/>
          </a:xfrm>
          <a:prstGeom prst="rect">
            <a:avLst/>
          </a:prstGeom>
        </p:spPr>
        <p:txBody>
          <a:bodyPr wrap="none" fromWordArt="1">
            <a:prstTxWarp prst="textDeflate">
              <a:avLst>
                <a:gd name="adj" fmla="val 26227"/>
              </a:avLst>
            </a:prstTxWarp>
          </a:bodyPr>
          <a:lstStyle/>
          <a:p>
            <a:pPr algn="ctr"/>
            <a:r>
              <a:rPr lang="en-US" sz="2800" b="1" kern="10">
                <a:ln w="9525">
                  <a:solidFill>
                    <a:srgbClr val="800080"/>
                  </a:solidFill>
                  <a:round/>
                  <a:headEnd/>
                  <a:tailEnd/>
                </a:ln>
                <a:solidFill>
                  <a:srgbClr val="FF3300"/>
                </a:solidFill>
                <a:latin typeface="Comic Sans MS"/>
              </a:rPr>
              <a:t>BLOOD</a:t>
            </a:r>
          </a:p>
        </p:txBody>
      </p:sp>
      <p:sp>
        <p:nvSpPr>
          <p:cNvPr id="16401" name="Line 17"/>
          <p:cNvSpPr>
            <a:spLocks noChangeShapeType="1"/>
          </p:cNvSpPr>
          <p:nvPr/>
        </p:nvSpPr>
        <p:spPr bwMode="auto">
          <a:xfrm flipH="1" flipV="1">
            <a:off x="2051050" y="2133600"/>
            <a:ext cx="504825" cy="431800"/>
          </a:xfrm>
          <a:prstGeom prst="line">
            <a:avLst/>
          </a:prstGeom>
          <a:noFill/>
          <a:ln w="38100">
            <a:solidFill>
              <a:srgbClr val="CC0099"/>
            </a:solidFill>
            <a:round/>
            <a:headEnd/>
            <a:tailEnd type="triangle" w="med" len="med"/>
          </a:ln>
          <a:effectLst/>
        </p:spPr>
        <p:txBody>
          <a:bodyPr/>
          <a:lstStyle/>
          <a:p>
            <a:endParaRPr lang="en-US"/>
          </a:p>
        </p:txBody>
      </p:sp>
      <p:sp>
        <p:nvSpPr>
          <p:cNvPr id="16402" name="Line 18"/>
          <p:cNvSpPr>
            <a:spLocks noChangeShapeType="1"/>
          </p:cNvSpPr>
          <p:nvPr/>
        </p:nvSpPr>
        <p:spPr bwMode="auto">
          <a:xfrm flipV="1">
            <a:off x="4427538" y="1773238"/>
            <a:ext cx="0" cy="719137"/>
          </a:xfrm>
          <a:prstGeom prst="line">
            <a:avLst/>
          </a:prstGeom>
          <a:noFill/>
          <a:ln w="38100">
            <a:solidFill>
              <a:srgbClr val="CC0099"/>
            </a:solidFill>
            <a:round/>
            <a:headEnd/>
            <a:tailEnd type="triangle" w="med" len="med"/>
          </a:ln>
          <a:effectLst/>
        </p:spPr>
        <p:txBody>
          <a:bodyPr/>
          <a:lstStyle/>
          <a:p>
            <a:endParaRPr lang="en-US"/>
          </a:p>
        </p:txBody>
      </p:sp>
      <p:sp>
        <p:nvSpPr>
          <p:cNvPr id="16403" name="Line 19"/>
          <p:cNvSpPr>
            <a:spLocks noChangeShapeType="1"/>
          </p:cNvSpPr>
          <p:nvPr/>
        </p:nvSpPr>
        <p:spPr bwMode="auto">
          <a:xfrm flipV="1">
            <a:off x="6227763" y="2205038"/>
            <a:ext cx="360362" cy="431800"/>
          </a:xfrm>
          <a:prstGeom prst="line">
            <a:avLst/>
          </a:prstGeom>
          <a:noFill/>
          <a:ln w="38100">
            <a:solidFill>
              <a:srgbClr val="CC0099"/>
            </a:solidFill>
            <a:round/>
            <a:headEnd/>
            <a:tailEnd type="triangle" w="med" len="med"/>
          </a:ln>
          <a:effectLst/>
        </p:spPr>
        <p:txBody>
          <a:bodyPr/>
          <a:lstStyle/>
          <a:p>
            <a:endParaRPr lang="en-US"/>
          </a:p>
        </p:txBody>
      </p:sp>
      <p:sp>
        <p:nvSpPr>
          <p:cNvPr id="16404" name="Line 20"/>
          <p:cNvSpPr>
            <a:spLocks noChangeShapeType="1"/>
          </p:cNvSpPr>
          <p:nvPr/>
        </p:nvSpPr>
        <p:spPr bwMode="auto">
          <a:xfrm>
            <a:off x="6804025" y="3500438"/>
            <a:ext cx="360363" cy="0"/>
          </a:xfrm>
          <a:prstGeom prst="line">
            <a:avLst/>
          </a:prstGeom>
          <a:noFill/>
          <a:ln w="38100">
            <a:solidFill>
              <a:srgbClr val="CC0099"/>
            </a:solidFill>
            <a:round/>
            <a:headEnd/>
            <a:tailEnd type="triangle" w="med" len="med"/>
          </a:ln>
          <a:effectLst/>
        </p:spPr>
        <p:txBody>
          <a:bodyPr/>
          <a:lstStyle/>
          <a:p>
            <a:endParaRPr lang="en-US"/>
          </a:p>
        </p:txBody>
      </p:sp>
      <p:sp>
        <p:nvSpPr>
          <p:cNvPr id="16405" name="Line 21"/>
          <p:cNvSpPr>
            <a:spLocks noChangeShapeType="1"/>
          </p:cNvSpPr>
          <p:nvPr/>
        </p:nvSpPr>
        <p:spPr bwMode="auto">
          <a:xfrm>
            <a:off x="6443663" y="4221163"/>
            <a:ext cx="649287" cy="576262"/>
          </a:xfrm>
          <a:prstGeom prst="line">
            <a:avLst/>
          </a:prstGeom>
          <a:noFill/>
          <a:ln w="38100">
            <a:solidFill>
              <a:srgbClr val="CC0099"/>
            </a:solidFill>
            <a:round/>
            <a:headEnd/>
            <a:tailEnd type="triangle" w="med" len="med"/>
          </a:ln>
          <a:effectLst/>
        </p:spPr>
        <p:txBody>
          <a:bodyPr/>
          <a:lstStyle/>
          <a:p>
            <a:endParaRPr lang="en-US"/>
          </a:p>
        </p:txBody>
      </p:sp>
      <p:sp>
        <p:nvSpPr>
          <p:cNvPr id="16406" name="Line 22"/>
          <p:cNvSpPr>
            <a:spLocks noChangeShapeType="1"/>
          </p:cNvSpPr>
          <p:nvPr/>
        </p:nvSpPr>
        <p:spPr bwMode="auto">
          <a:xfrm>
            <a:off x="5580063" y="4437063"/>
            <a:ext cx="0" cy="936625"/>
          </a:xfrm>
          <a:prstGeom prst="line">
            <a:avLst/>
          </a:prstGeom>
          <a:noFill/>
          <a:ln w="38100">
            <a:solidFill>
              <a:srgbClr val="CC0099"/>
            </a:solidFill>
            <a:round/>
            <a:headEnd/>
            <a:tailEnd type="triangle" w="med" len="med"/>
          </a:ln>
          <a:effectLst/>
        </p:spPr>
        <p:txBody>
          <a:bodyPr/>
          <a:lstStyle/>
          <a:p>
            <a:endParaRPr lang="en-US"/>
          </a:p>
        </p:txBody>
      </p:sp>
      <p:sp>
        <p:nvSpPr>
          <p:cNvPr id="16407" name="Line 23"/>
          <p:cNvSpPr>
            <a:spLocks noChangeShapeType="1"/>
          </p:cNvSpPr>
          <p:nvPr/>
        </p:nvSpPr>
        <p:spPr bwMode="auto">
          <a:xfrm>
            <a:off x="3708400" y="4437063"/>
            <a:ext cx="0" cy="936625"/>
          </a:xfrm>
          <a:prstGeom prst="line">
            <a:avLst/>
          </a:prstGeom>
          <a:noFill/>
          <a:ln w="38100">
            <a:solidFill>
              <a:srgbClr val="CC0099"/>
            </a:solidFill>
            <a:round/>
            <a:headEnd/>
            <a:tailEnd type="triangle" w="med" len="med"/>
          </a:ln>
          <a:effectLst/>
        </p:spPr>
        <p:txBody>
          <a:bodyPr/>
          <a:lstStyle/>
          <a:p>
            <a:endParaRPr lang="en-US"/>
          </a:p>
        </p:txBody>
      </p:sp>
      <p:sp>
        <p:nvSpPr>
          <p:cNvPr id="16408" name="Line 24"/>
          <p:cNvSpPr>
            <a:spLocks noChangeShapeType="1"/>
          </p:cNvSpPr>
          <p:nvPr/>
        </p:nvSpPr>
        <p:spPr bwMode="auto">
          <a:xfrm flipH="1">
            <a:off x="1835150" y="4292600"/>
            <a:ext cx="649288" cy="504825"/>
          </a:xfrm>
          <a:prstGeom prst="line">
            <a:avLst/>
          </a:prstGeom>
          <a:noFill/>
          <a:ln w="38100">
            <a:solidFill>
              <a:srgbClr val="CC0099"/>
            </a:solidFill>
            <a:round/>
            <a:headEnd/>
            <a:tailEnd type="triangle" w="med" len="med"/>
          </a:ln>
          <a:effectLst/>
        </p:spPr>
        <p:txBody>
          <a:bodyPr/>
          <a:lstStyle/>
          <a:p>
            <a:endParaRPr lang="en-US"/>
          </a:p>
        </p:txBody>
      </p:sp>
      <p:sp>
        <p:nvSpPr>
          <p:cNvPr id="16409" name="Line 25"/>
          <p:cNvSpPr>
            <a:spLocks noChangeShapeType="1"/>
          </p:cNvSpPr>
          <p:nvPr/>
        </p:nvSpPr>
        <p:spPr bwMode="auto">
          <a:xfrm flipH="1">
            <a:off x="1692275" y="3429000"/>
            <a:ext cx="431800" cy="0"/>
          </a:xfrm>
          <a:prstGeom prst="line">
            <a:avLst/>
          </a:prstGeom>
          <a:noFill/>
          <a:ln w="38100">
            <a:solidFill>
              <a:srgbClr val="CC0099"/>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box(in)">
                                      <p:cBhvr>
                                        <p:cTn id="7" dur="500"/>
                                        <p:tgtEl>
                                          <p:spTgt spid="1640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405"/>
                                        </p:tgtEl>
                                        <p:attrNameLst>
                                          <p:attrName>style.visibility</p:attrName>
                                        </p:attrNameLst>
                                      </p:cBhvr>
                                      <p:to>
                                        <p:strVal val="visible"/>
                                      </p:to>
                                    </p:set>
                                    <p:animEffect transition="in" filter="box(in)">
                                      <p:cBhvr>
                                        <p:cTn id="15" dur="500"/>
                                        <p:tgtEl>
                                          <p:spTgt spid="1640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403"/>
                                        </p:tgtEl>
                                        <p:attrNameLst>
                                          <p:attrName>style.visibility</p:attrName>
                                        </p:attrNameLst>
                                      </p:cBhvr>
                                      <p:to>
                                        <p:strVal val="visible"/>
                                      </p:to>
                                    </p:set>
                                    <p:animEffect transition="in" filter="box(in)">
                                      <p:cBhvr>
                                        <p:cTn id="23" dur="500"/>
                                        <p:tgtEl>
                                          <p:spTgt spid="16403"/>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408"/>
                                        </p:tgtEl>
                                        <p:attrNameLst>
                                          <p:attrName>style.visibility</p:attrName>
                                        </p:attrNameLst>
                                      </p:cBhvr>
                                      <p:to>
                                        <p:strVal val="visible"/>
                                      </p:to>
                                    </p:set>
                                    <p:animEffect transition="in" filter="box(in)">
                                      <p:cBhvr>
                                        <p:cTn id="31" dur="500"/>
                                        <p:tgtEl>
                                          <p:spTgt spid="16408"/>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63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402"/>
                                        </p:tgtEl>
                                        <p:attrNameLst>
                                          <p:attrName>style.visibility</p:attrName>
                                        </p:attrNameLst>
                                      </p:cBhvr>
                                      <p:to>
                                        <p:strVal val="visible"/>
                                      </p:to>
                                    </p:set>
                                    <p:animEffect transition="in" filter="box(in)">
                                      <p:cBhvr>
                                        <p:cTn id="39" dur="500"/>
                                        <p:tgtEl>
                                          <p:spTgt spid="1640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63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407"/>
                                        </p:tgtEl>
                                        <p:attrNameLst>
                                          <p:attrName>style.visibility</p:attrName>
                                        </p:attrNameLst>
                                      </p:cBhvr>
                                      <p:to>
                                        <p:strVal val="visible"/>
                                      </p:to>
                                    </p:set>
                                    <p:animEffect transition="in" filter="box(in)">
                                      <p:cBhvr>
                                        <p:cTn id="47" dur="500"/>
                                        <p:tgtEl>
                                          <p:spTgt spid="1640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63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6406"/>
                                        </p:tgtEl>
                                        <p:attrNameLst>
                                          <p:attrName>style.visibility</p:attrName>
                                        </p:attrNameLst>
                                      </p:cBhvr>
                                      <p:to>
                                        <p:strVal val="visible"/>
                                      </p:to>
                                    </p:set>
                                    <p:animEffect transition="in" filter="box(in)">
                                      <p:cBhvr>
                                        <p:cTn id="55" dur="500"/>
                                        <p:tgtEl>
                                          <p:spTgt spid="16406"/>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63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6409"/>
                                        </p:tgtEl>
                                        <p:attrNameLst>
                                          <p:attrName>style.visibility</p:attrName>
                                        </p:attrNameLst>
                                      </p:cBhvr>
                                      <p:to>
                                        <p:strVal val="visible"/>
                                      </p:to>
                                    </p:set>
                                    <p:animEffect transition="in" filter="box(in)">
                                      <p:cBhvr>
                                        <p:cTn id="63" dur="500"/>
                                        <p:tgtEl>
                                          <p:spTgt spid="16409"/>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639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6404"/>
                                        </p:tgtEl>
                                        <p:attrNameLst>
                                          <p:attrName>style.visibility</p:attrName>
                                        </p:attrNameLst>
                                      </p:cBhvr>
                                      <p:to>
                                        <p:strVal val="visible"/>
                                      </p:to>
                                    </p:set>
                                    <p:animEffect transition="in" filter="box(in)">
                                      <p:cBhvr>
                                        <p:cTn id="71" dur="500"/>
                                        <p:tgtEl>
                                          <p:spTgt spid="16404"/>
                                        </p:tgtEl>
                                      </p:cBhvr>
                                    </p:animEffec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2" grpId="0"/>
      <p:bldP spid="16393" grpId="0"/>
      <p:bldP spid="16394" grpId="0"/>
      <p:bldP spid="16395" grpId="0"/>
      <p:bldP spid="16396" grpId="0"/>
      <p:bldP spid="16397" grpId="0"/>
      <p:bldP spid="16398" grpId="0"/>
      <p:bldP spid="16399" grpId="0"/>
      <p:bldP spid="16401" grpId="0" animBg="1"/>
      <p:bldP spid="16402" grpId="0" animBg="1"/>
      <p:bldP spid="16403" grpId="0" animBg="1"/>
      <p:bldP spid="16404" grpId="0" animBg="1"/>
      <p:bldP spid="16405" grpId="0" animBg="1"/>
      <p:bldP spid="16406" grpId="0" animBg="1"/>
      <p:bldP spid="16407" grpId="0" animBg="1"/>
      <p:bldP spid="16408" grpId="0" animBg="1"/>
      <p:bldP spid="1640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9" name="Picture 21" descr="biblood"/>
          <p:cNvPicPr>
            <a:picLocks noChangeAspect="1" noChangeArrowheads="1"/>
          </p:cNvPicPr>
          <p:nvPr/>
        </p:nvPicPr>
        <p:blipFill>
          <a:blip r:embed="rId3" cstate="print"/>
          <a:srcRect/>
          <a:stretch>
            <a:fillRect/>
          </a:stretch>
        </p:blipFill>
        <p:spPr bwMode="auto">
          <a:xfrm>
            <a:off x="381000" y="1524000"/>
            <a:ext cx="8037512" cy="3786187"/>
          </a:xfrm>
          <a:prstGeom prst="rect">
            <a:avLst/>
          </a:prstGeom>
          <a:noFill/>
        </p:spPr>
      </p:pic>
      <p:sp>
        <p:nvSpPr>
          <p:cNvPr id="17415" name="Text Box 7"/>
          <p:cNvSpPr txBox="1">
            <a:spLocks noChangeArrowheads="1"/>
          </p:cNvSpPr>
          <p:nvPr/>
        </p:nvSpPr>
        <p:spPr bwMode="auto">
          <a:xfrm>
            <a:off x="0" y="260350"/>
            <a:ext cx="9144000" cy="579438"/>
          </a:xfrm>
          <a:prstGeom prst="rect">
            <a:avLst/>
          </a:prstGeom>
          <a:noFill/>
          <a:ln w="9525">
            <a:noFill/>
            <a:miter lim="800000"/>
            <a:headEnd/>
            <a:tailEnd/>
          </a:ln>
          <a:effectLst/>
        </p:spPr>
        <p:txBody>
          <a:bodyPr>
            <a:spAutoFit/>
          </a:bodyPr>
          <a:lstStyle/>
          <a:p>
            <a:pPr algn="ctr">
              <a:spcBef>
                <a:spcPct val="50000"/>
              </a:spcBef>
            </a:pPr>
            <a:r>
              <a:rPr lang="en-GB" sz="3200" b="1">
                <a:solidFill>
                  <a:srgbClr val="006600"/>
                </a:solidFill>
              </a:rPr>
              <a:t>The Blood</a:t>
            </a:r>
          </a:p>
        </p:txBody>
      </p:sp>
      <p:sp>
        <p:nvSpPr>
          <p:cNvPr id="17419" name="Text Box 11"/>
          <p:cNvSpPr txBox="1">
            <a:spLocks noChangeArrowheads="1"/>
          </p:cNvSpPr>
          <p:nvPr/>
        </p:nvSpPr>
        <p:spPr bwMode="auto">
          <a:xfrm>
            <a:off x="6156325" y="4724400"/>
            <a:ext cx="1225550" cy="366713"/>
          </a:xfrm>
          <a:prstGeom prst="rect">
            <a:avLst/>
          </a:prstGeom>
          <a:noFill/>
          <a:ln w="9525">
            <a:noFill/>
            <a:miter lim="800000"/>
            <a:headEnd/>
            <a:tailEnd/>
          </a:ln>
          <a:effectLst/>
        </p:spPr>
        <p:txBody>
          <a:bodyPr>
            <a:spAutoFit/>
          </a:bodyPr>
          <a:lstStyle/>
          <a:p>
            <a:pPr>
              <a:spcBef>
                <a:spcPct val="50000"/>
              </a:spcBef>
            </a:pPr>
            <a:r>
              <a:rPr lang="en-GB" sz="1800" b="1">
                <a:solidFill>
                  <a:srgbClr val="006600"/>
                </a:solidFill>
                <a:latin typeface="Arial" charset="0"/>
              </a:rPr>
              <a:t>plasma</a:t>
            </a:r>
          </a:p>
        </p:txBody>
      </p:sp>
      <p:sp>
        <p:nvSpPr>
          <p:cNvPr id="17423" name="Text Box 15"/>
          <p:cNvSpPr txBox="1">
            <a:spLocks noChangeArrowheads="1"/>
          </p:cNvSpPr>
          <p:nvPr/>
        </p:nvSpPr>
        <p:spPr bwMode="auto">
          <a:xfrm>
            <a:off x="468313" y="1916113"/>
            <a:ext cx="1800225" cy="396875"/>
          </a:xfrm>
          <a:prstGeom prst="rect">
            <a:avLst/>
          </a:prstGeom>
          <a:noFill/>
          <a:ln w="9525">
            <a:noFill/>
            <a:miter lim="800000"/>
            <a:headEnd/>
            <a:tailEnd/>
          </a:ln>
          <a:effectLst/>
        </p:spPr>
        <p:txBody>
          <a:bodyPr>
            <a:spAutoFit/>
          </a:bodyPr>
          <a:lstStyle/>
          <a:p>
            <a:pPr>
              <a:spcBef>
                <a:spcPct val="50000"/>
              </a:spcBef>
            </a:pPr>
            <a:r>
              <a:rPr lang="en-GB" sz="2000">
                <a:solidFill>
                  <a:srgbClr val="006600"/>
                </a:solidFill>
              </a:rPr>
              <a:t>red blood cell</a:t>
            </a:r>
          </a:p>
        </p:txBody>
      </p:sp>
      <p:sp>
        <p:nvSpPr>
          <p:cNvPr id="17425" name="Text Box 17"/>
          <p:cNvSpPr txBox="1">
            <a:spLocks noChangeArrowheads="1"/>
          </p:cNvSpPr>
          <p:nvPr/>
        </p:nvSpPr>
        <p:spPr bwMode="auto">
          <a:xfrm>
            <a:off x="6659563" y="1844675"/>
            <a:ext cx="2160587" cy="396875"/>
          </a:xfrm>
          <a:prstGeom prst="rect">
            <a:avLst/>
          </a:prstGeom>
          <a:noFill/>
          <a:ln w="9525">
            <a:noFill/>
            <a:miter lim="800000"/>
            <a:headEnd/>
            <a:tailEnd/>
          </a:ln>
          <a:effectLst/>
        </p:spPr>
        <p:txBody>
          <a:bodyPr>
            <a:spAutoFit/>
          </a:bodyPr>
          <a:lstStyle/>
          <a:p>
            <a:pPr>
              <a:spcBef>
                <a:spcPct val="50000"/>
              </a:spcBef>
            </a:pPr>
            <a:r>
              <a:rPr lang="en-GB" sz="2000">
                <a:solidFill>
                  <a:srgbClr val="006600"/>
                </a:solidFill>
              </a:rPr>
              <a:t>white blood cell</a:t>
            </a:r>
          </a:p>
        </p:txBody>
      </p:sp>
      <p:sp>
        <p:nvSpPr>
          <p:cNvPr id="17426" name="Text Box 18"/>
          <p:cNvSpPr txBox="1">
            <a:spLocks noChangeArrowheads="1"/>
          </p:cNvSpPr>
          <p:nvPr/>
        </p:nvSpPr>
        <p:spPr bwMode="auto">
          <a:xfrm>
            <a:off x="468313" y="4797425"/>
            <a:ext cx="1368425" cy="396875"/>
          </a:xfrm>
          <a:prstGeom prst="rect">
            <a:avLst/>
          </a:prstGeom>
          <a:noFill/>
          <a:ln w="9525">
            <a:noFill/>
            <a:miter lim="800000"/>
            <a:headEnd/>
            <a:tailEnd/>
          </a:ln>
          <a:effectLst/>
        </p:spPr>
        <p:txBody>
          <a:bodyPr>
            <a:spAutoFit/>
          </a:bodyPr>
          <a:lstStyle/>
          <a:p>
            <a:pPr>
              <a:spcBef>
                <a:spcPct val="50000"/>
              </a:spcBef>
            </a:pPr>
            <a:r>
              <a:rPr lang="en-GB" sz="2000">
                <a:solidFill>
                  <a:srgbClr val="006600"/>
                </a:solidFill>
              </a:rPr>
              <a:t>platelets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blinds(horizontal)">
                                      <p:cBhvr>
                                        <p:cTn id="7" dur="500"/>
                                        <p:tgtEl>
                                          <p:spTgt spid="174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5"/>
                                        </p:tgtEl>
                                        <p:attrNameLst>
                                          <p:attrName>style.visibility</p:attrName>
                                        </p:attrNameLst>
                                      </p:cBhvr>
                                      <p:to>
                                        <p:strVal val="visible"/>
                                      </p:to>
                                    </p:set>
                                    <p:animEffect transition="in" filter="blinds(horizontal)">
                                      <p:cBhvr>
                                        <p:cTn id="12" dur="500"/>
                                        <p:tgtEl>
                                          <p:spTgt spid="174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26"/>
                                        </p:tgtEl>
                                        <p:attrNameLst>
                                          <p:attrName>style.visibility</p:attrName>
                                        </p:attrNameLst>
                                      </p:cBhvr>
                                      <p:to>
                                        <p:strVal val="visible"/>
                                      </p:to>
                                    </p:set>
                                    <p:animEffect transition="in" filter="blinds(horizontal)">
                                      <p:cBhvr>
                                        <p:cTn id="17" dur="500"/>
                                        <p:tgtEl>
                                          <p:spTgt spid="17426"/>
                                        </p:tgtEl>
                                      </p:cBhvr>
                                    </p:animEffect>
                                  </p:childTnLst>
                                </p:cTn>
                              </p:par>
                            </p:childTnLst>
                          </p:cTn>
                        </p:par>
                        <p:par>
                          <p:cTn id="18" fill="hold">
                            <p:stCondLst>
                              <p:cond delay="500"/>
                            </p:stCondLst>
                            <p:childTnLst>
                              <p:par>
                                <p:cTn id="19" presetID="3" presetClass="entr" presetSubtype="10" fill="hold" grpId="0" nodeType="afterEffect">
                                  <p:stCondLst>
                                    <p:cond delay="500"/>
                                  </p:stCondLst>
                                  <p:childTnLst>
                                    <p:set>
                                      <p:cBhvr>
                                        <p:cTn id="20" dur="1" fill="hold">
                                          <p:stCondLst>
                                            <p:cond delay="0"/>
                                          </p:stCondLst>
                                        </p:cTn>
                                        <p:tgtEl>
                                          <p:spTgt spid="17419"/>
                                        </p:tgtEl>
                                        <p:attrNameLst>
                                          <p:attrName>style.visibility</p:attrName>
                                        </p:attrNameLst>
                                      </p:cBhvr>
                                      <p:to>
                                        <p:strVal val="visible"/>
                                      </p:to>
                                    </p:set>
                                    <p:animEffect transition="in" filter="blinds(horizontal)">
                                      <p:cBhvr>
                                        <p:cTn id="21"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3" grpId="0"/>
      <p:bldP spid="17425" grpId="0"/>
      <p:bldP spid="174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The Blood</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r>
              <a:rPr lang="en-US" dirty="0" smtClean="0"/>
              <a:t>Your body has 3-5 liters of blood running through it at all times</a:t>
            </a:r>
          </a:p>
          <a:p>
            <a:r>
              <a:rPr lang="en-US" dirty="0" smtClean="0"/>
              <a:t>Blood can be separated into three parts</a:t>
            </a:r>
          </a:p>
          <a:p>
            <a:pPr lvl="1"/>
            <a:r>
              <a:rPr lang="en-US" dirty="0" smtClean="0"/>
              <a:t>Red blood cells- heaviest layer, makes up less than half of the total composition</a:t>
            </a:r>
          </a:p>
          <a:p>
            <a:pPr lvl="1"/>
            <a:r>
              <a:rPr lang="en-US" dirty="0" smtClean="0"/>
              <a:t>Blood plasma- top layer, more than half of the blood’s composition  </a:t>
            </a:r>
          </a:p>
          <a:p>
            <a:pPr lvl="1"/>
            <a:r>
              <a:rPr lang="en-US" dirty="0" smtClean="0"/>
              <a:t>White blood cells- middle, lightest layer; thinnest layer, made of white blood cells and platelets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304800" y="1447800"/>
            <a:ext cx="8458200" cy="3886200"/>
          </a:xfrm>
        </p:spPr>
        <p:txBody>
          <a:bodyPr/>
          <a:lstStyle/>
          <a:p>
            <a:pPr algn="l">
              <a:buFont typeface="Wingdings" pitchFamily="2" charset="2"/>
              <a:buChar char="Ø"/>
            </a:pPr>
            <a:r>
              <a:rPr lang="en-US" dirty="0"/>
              <a:t>Transportation system by which oxygen and nutrients reach the body's cells, and waste materials are carried away. </a:t>
            </a:r>
          </a:p>
        </p:txBody>
      </p:sp>
      <p:sp>
        <p:nvSpPr>
          <p:cNvPr id="3" name="TextBox 2"/>
          <p:cNvSpPr txBox="1"/>
          <p:nvPr/>
        </p:nvSpPr>
        <p:spPr>
          <a:xfrm>
            <a:off x="0" y="228600"/>
            <a:ext cx="9144000" cy="1015663"/>
          </a:xfrm>
          <a:prstGeom prst="rect">
            <a:avLst/>
          </a:prstGeom>
          <a:noFill/>
        </p:spPr>
        <p:txBody>
          <a:bodyPr wrap="square" rtlCol="0">
            <a:spAutoFit/>
          </a:bodyPr>
          <a:lstStyle/>
          <a:p>
            <a:pPr algn="ctr"/>
            <a:r>
              <a:rPr lang="en-US" sz="3000" dirty="0" smtClean="0">
                <a:solidFill>
                  <a:srgbClr val="FFFF00"/>
                </a:solidFill>
                <a:latin typeface="Engravers MT" pitchFamily="18" charset="0"/>
              </a:rPr>
              <a:t>What is the circulatory system?</a:t>
            </a:r>
            <a:endParaRPr lang="en-US" sz="30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Blood Composition </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1676400" y="1371600"/>
            <a:ext cx="6324600" cy="5059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Red Blood Cells</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Erythrocytes- red blood cells; made in the bone marrow</a:t>
            </a:r>
          </a:p>
          <a:p>
            <a:pPr lvl="2">
              <a:buFont typeface="Wingdings" pitchFamily="2" charset="2"/>
              <a:buChar char="Ø"/>
            </a:pPr>
            <a:r>
              <a:rPr lang="en-US" dirty="0" err="1" smtClean="0"/>
              <a:t>Erythro</a:t>
            </a:r>
            <a:r>
              <a:rPr lang="en-US" dirty="0" smtClean="0"/>
              <a:t>- red</a:t>
            </a:r>
          </a:p>
          <a:p>
            <a:pPr lvl="2">
              <a:buFont typeface="Wingdings" pitchFamily="2" charset="2"/>
              <a:buChar char="Ø"/>
            </a:pPr>
            <a:r>
              <a:rPr lang="en-US" dirty="0" err="1" smtClean="0"/>
              <a:t>Cytes</a:t>
            </a:r>
            <a:r>
              <a:rPr lang="en-US" dirty="0" smtClean="0"/>
              <a:t>- cells</a:t>
            </a:r>
          </a:p>
          <a:p>
            <a:pPr lvl="1">
              <a:buFont typeface="Wingdings" pitchFamily="2" charset="2"/>
              <a:buChar char="Ø"/>
            </a:pPr>
            <a:r>
              <a:rPr lang="en-US" dirty="0" smtClean="0"/>
              <a:t>Contain hemoglobin: iron-containing pigment in the blood</a:t>
            </a:r>
          </a:p>
          <a:p>
            <a:pPr lvl="2">
              <a:buFont typeface="Wingdings" pitchFamily="2" charset="2"/>
              <a:buChar char="Ø"/>
            </a:pPr>
            <a:r>
              <a:rPr lang="en-US" dirty="0" smtClean="0"/>
              <a:t>Carries oxygen through the blood vessels to the body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Red Blood Cells</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pPr marL="342900" lvl="2" indent="-342900">
              <a:buFont typeface="Wingdings" pitchFamily="2" charset="2"/>
              <a:buChar char="Ø"/>
            </a:pPr>
            <a:r>
              <a:rPr lang="en-US" dirty="0" smtClean="0"/>
              <a:t>Blood Disorders</a:t>
            </a:r>
          </a:p>
          <a:p>
            <a:pPr marL="342900" lvl="2" indent="-342900">
              <a:buFont typeface="Wingdings" pitchFamily="2" charset="2"/>
              <a:buChar char="Ø"/>
            </a:pPr>
            <a:r>
              <a:rPr lang="en-US" dirty="0" smtClean="0"/>
              <a:t>Anemia- lack of hemoglobin, which diminishes the amount of oxygen in the body</a:t>
            </a:r>
          </a:p>
          <a:p>
            <a:pPr marL="800100" lvl="3" indent="-342900">
              <a:buFont typeface="Wingdings" pitchFamily="2" charset="2"/>
              <a:buChar char="Ø"/>
            </a:pPr>
            <a:r>
              <a:rPr lang="en-US" dirty="0" smtClean="0"/>
              <a:t>Symptoms</a:t>
            </a:r>
          </a:p>
          <a:p>
            <a:pPr marL="1257300" lvl="4" indent="-342900">
              <a:buFont typeface="Wingdings" pitchFamily="2" charset="2"/>
              <a:buChar char="Ø"/>
            </a:pPr>
            <a:r>
              <a:rPr lang="en-US" dirty="0" smtClean="0"/>
              <a:t>Tired</a:t>
            </a:r>
          </a:p>
          <a:p>
            <a:pPr marL="1257300" lvl="4" indent="-342900">
              <a:buFont typeface="Wingdings" pitchFamily="2" charset="2"/>
              <a:buChar char="Ø"/>
            </a:pPr>
            <a:r>
              <a:rPr lang="en-US" dirty="0" smtClean="0"/>
              <a:t>Pale</a:t>
            </a:r>
          </a:p>
          <a:p>
            <a:pPr marL="1257300" lvl="4" indent="-342900">
              <a:buFont typeface="Wingdings" pitchFamily="2" charset="2"/>
              <a:buChar char="Ø"/>
            </a:pPr>
            <a:r>
              <a:rPr lang="en-US" dirty="0" smtClean="0"/>
              <a:t>Fainting/dizziness  </a:t>
            </a:r>
          </a:p>
          <a:p>
            <a:pPr marL="800100" lvl="3" indent="-342900">
              <a:buFont typeface="Wingdings" pitchFamily="2" charset="2"/>
              <a:buChar char="Ø"/>
            </a:pPr>
            <a:r>
              <a:rPr lang="en-US" dirty="0" smtClean="0"/>
              <a:t>Treatment </a:t>
            </a:r>
          </a:p>
          <a:p>
            <a:pPr marL="1257300" lvl="4" indent="-342900">
              <a:buFont typeface="Wingdings" pitchFamily="2" charset="2"/>
              <a:buChar char="Ø"/>
            </a:pPr>
            <a:r>
              <a:rPr lang="en-US" dirty="0" smtClean="0"/>
              <a:t>Intake more iron </a:t>
            </a:r>
          </a:p>
          <a:p>
            <a:pPr marL="1714500" lvl="5" indent="-342900">
              <a:buFont typeface="Wingdings" pitchFamily="2" charset="2"/>
              <a:buChar char="Ø"/>
            </a:pPr>
            <a:r>
              <a:rPr lang="en-US" dirty="0" smtClean="0"/>
              <a:t>Diet (eat iron rich foods; red meat and beans are great!)</a:t>
            </a:r>
          </a:p>
          <a:p>
            <a:pPr marL="1714500" lvl="5" indent="-342900">
              <a:buFont typeface="Wingdings" pitchFamily="2" charset="2"/>
              <a:buChar char="Ø"/>
            </a:pPr>
            <a:r>
              <a:rPr lang="en-US" dirty="0" smtClean="0"/>
              <a:t>Through supplements (vitamins)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81000" y="228600"/>
            <a:ext cx="8763000" cy="2139047"/>
          </a:xfrm>
          <a:prstGeom prst="rect">
            <a:avLst/>
          </a:prstGeom>
          <a:noFill/>
          <a:ln w="9525">
            <a:noFill/>
            <a:miter lim="800000"/>
            <a:headEnd/>
            <a:tailEnd/>
          </a:ln>
          <a:effectLst/>
        </p:spPr>
        <p:txBody>
          <a:bodyPr>
            <a:spAutoFit/>
          </a:bodyPr>
          <a:lstStyle/>
          <a:p>
            <a:pPr>
              <a:spcBef>
                <a:spcPct val="50000"/>
              </a:spcBef>
            </a:pPr>
            <a:r>
              <a:rPr lang="en-US" sz="3800" b="1" dirty="0">
                <a:solidFill>
                  <a:srgbClr val="FFFF00"/>
                </a:solidFill>
              </a:rPr>
              <a:t>Anemia</a:t>
            </a:r>
            <a:r>
              <a:rPr lang="en-US" sz="3800" dirty="0"/>
              <a:t> is a condition caused by low levels of red blood cells and hemoglobin.</a:t>
            </a:r>
          </a:p>
          <a:p>
            <a:pPr>
              <a:spcBef>
                <a:spcPct val="50000"/>
              </a:spcBef>
            </a:pPr>
            <a:r>
              <a:rPr lang="en-US" sz="3800" dirty="0"/>
              <a:t>Anemia can be caused by the following:</a:t>
            </a:r>
          </a:p>
        </p:txBody>
      </p:sp>
      <p:sp>
        <p:nvSpPr>
          <p:cNvPr id="87043" name="Text Box 3"/>
          <p:cNvSpPr txBox="1">
            <a:spLocks noChangeArrowheads="1"/>
          </p:cNvSpPr>
          <p:nvPr/>
        </p:nvSpPr>
        <p:spPr bwMode="auto">
          <a:xfrm>
            <a:off x="533400" y="2971800"/>
            <a:ext cx="8382000" cy="3570288"/>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sz="3800" dirty="0"/>
              <a:t> Loss of blood due to injury,</a:t>
            </a:r>
          </a:p>
          <a:p>
            <a:pPr>
              <a:spcBef>
                <a:spcPct val="50000"/>
              </a:spcBef>
              <a:buFont typeface="Wingdings" pitchFamily="2" charset="2"/>
              <a:buChar char="Ø"/>
            </a:pPr>
            <a:r>
              <a:rPr lang="en-US" sz="3800" dirty="0"/>
              <a:t> Infestations of blood-sucking 	parasites, or</a:t>
            </a:r>
          </a:p>
          <a:p>
            <a:pPr>
              <a:spcBef>
                <a:spcPct val="50000"/>
              </a:spcBef>
              <a:buFont typeface="Wingdings" pitchFamily="2" charset="2"/>
              <a:buChar char="Ø"/>
            </a:pPr>
            <a:r>
              <a:rPr lang="en-US" sz="3800" dirty="0"/>
              <a:t> Low levels of red cell production due 	to poor nutrition.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81000" y="381000"/>
            <a:ext cx="8382000" cy="954107"/>
          </a:xfrm>
          <a:prstGeom prst="rect">
            <a:avLst/>
          </a:prstGeom>
          <a:noFill/>
          <a:ln w="9525">
            <a:noFill/>
            <a:miter lim="800000"/>
            <a:headEnd/>
            <a:tailEnd/>
          </a:ln>
          <a:effectLst/>
        </p:spPr>
        <p:txBody>
          <a:bodyPr>
            <a:spAutoFit/>
          </a:bodyPr>
          <a:lstStyle/>
          <a:p>
            <a:pPr algn="ctr">
              <a:spcBef>
                <a:spcPct val="50000"/>
              </a:spcBef>
            </a:pPr>
            <a:r>
              <a:rPr lang="en-US" sz="2800" dirty="0">
                <a:solidFill>
                  <a:srgbClr val="FFFF00"/>
                </a:solidFill>
                <a:latin typeface="Engravers MT" pitchFamily="18" charset="0"/>
              </a:rPr>
              <a:t>Red blood cells are produced in the red marrow of bones.</a:t>
            </a:r>
          </a:p>
        </p:txBody>
      </p:sp>
      <p:grpSp>
        <p:nvGrpSpPr>
          <p:cNvPr id="2" name="Group 6"/>
          <p:cNvGrpSpPr>
            <a:grpSpLocks/>
          </p:cNvGrpSpPr>
          <p:nvPr/>
        </p:nvGrpSpPr>
        <p:grpSpPr bwMode="auto">
          <a:xfrm>
            <a:off x="1752600" y="1905000"/>
            <a:ext cx="5562600" cy="4648200"/>
            <a:chOff x="1104" y="1200"/>
            <a:chExt cx="3504" cy="2928"/>
          </a:xfrm>
        </p:grpSpPr>
        <p:sp>
          <p:nvSpPr>
            <p:cNvPr id="84997" name="Rectangle 5"/>
            <p:cNvSpPr>
              <a:spLocks noChangeArrowheads="1"/>
            </p:cNvSpPr>
            <p:nvPr/>
          </p:nvSpPr>
          <p:spPr bwMode="auto">
            <a:xfrm>
              <a:off x="1104" y="1200"/>
              <a:ext cx="3504" cy="2928"/>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84996" name="Picture 4" descr="Bone2"/>
            <p:cNvPicPr>
              <a:picLocks noChangeAspect="1" noChangeArrowheads="1"/>
            </p:cNvPicPr>
            <p:nvPr/>
          </p:nvPicPr>
          <p:blipFill>
            <a:blip r:embed="rId3" cstate="print"/>
            <a:srcRect/>
            <a:stretch>
              <a:fillRect/>
            </a:stretch>
          </p:blipFill>
          <p:spPr bwMode="auto">
            <a:xfrm>
              <a:off x="1385" y="1325"/>
              <a:ext cx="2989" cy="2659"/>
            </a:xfrm>
            <a:prstGeom prst="rect">
              <a:avLst/>
            </a:prstGeom>
            <a:noFill/>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Leukocytes</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Leukocyte= White Blood Cells</a:t>
            </a:r>
          </a:p>
          <a:p>
            <a:pPr lvl="2">
              <a:buFont typeface="Wingdings" pitchFamily="2" charset="2"/>
              <a:buChar char="Ø"/>
            </a:pPr>
            <a:r>
              <a:rPr lang="en-US" dirty="0" err="1" smtClean="0"/>
              <a:t>Leuko</a:t>
            </a:r>
            <a:r>
              <a:rPr lang="en-US" dirty="0" smtClean="0"/>
              <a:t>= white</a:t>
            </a:r>
          </a:p>
          <a:p>
            <a:pPr lvl="2">
              <a:buFont typeface="Wingdings" pitchFamily="2" charset="2"/>
              <a:buChar char="Ø"/>
            </a:pPr>
            <a:r>
              <a:rPr lang="en-US" dirty="0" err="1" smtClean="0"/>
              <a:t>Cyte</a:t>
            </a:r>
            <a:r>
              <a:rPr lang="en-US" dirty="0" smtClean="0"/>
              <a:t>= cell</a:t>
            </a:r>
          </a:p>
          <a:p>
            <a:pPr lvl="1">
              <a:buFont typeface="Wingdings" pitchFamily="2" charset="2"/>
              <a:buChar char="Ø"/>
            </a:pPr>
            <a:r>
              <a:rPr lang="en-US" dirty="0" smtClean="0"/>
              <a:t>Some leukocytes destroy bacteria and other foreign matter by engulfing and digesting them</a:t>
            </a:r>
          </a:p>
          <a:p>
            <a:pPr lvl="1">
              <a:buFont typeface="Wingdings" pitchFamily="2" charset="2"/>
              <a:buChar char="Ø"/>
            </a:pPr>
            <a:r>
              <a:rPr lang="en-US" dirty="0" smtClean="0"/>
              <a:t>Responsible for making antibodies</a:t>
            </a:r>
          </a:p>
          <a:p>
            <a:pPr lvl="2">
              <a:buFont typeface="Wingdings" pitchFamily="2" charset="2"/>
              <a:buChar char="Ø"/>
            </a:pPr>
            <a:r>
              <a:rPr lang="en-US" dirty="0" smtClean="0"/>
              <a:t>Chemical that attacks invading organism or poisons</a:t>
            </a:r>
          </a:p>
          <a:p>
            <a:pPr lvl="3">
              <a:buFont typeface="Wingdings" pitchFamily="2" charset="2"/>
              <a:buChar char="Ø"/>
            </a:pPr>
            <a:r>
              <a:rPr lang="en-US" dirty="0" smtClean="0"/>
              <a:t>They are the little soldier of your immune system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838200" y="1524000"/>
            <a:ext cx="7848600" cy="4278094"/>
          </a:xfrm>
          <a:prstGeom prst="rect">
            <a:avLst/>
          </a:prstGeom>
          <a:noFill/>
          <a:ln w="9525">
            <a:noFill/>
            <a:miter lim="800000"/>
            <a:headEnd/>
            <a:tailEnd/>
          </a:ln>
          <a:effectLst/>
        </p:spPr>
        <p:txBody>
          <a:bodyPr wrap="square">
            <a:spAutoFit/>
          </a:bodyPr>
          <a:lstStyle/>
          <a:p>
            <a:pPr>
              <a:spcBef>
                <a:spcPct val="50000"/>
              </a:spcBef>
            </a:pPr>
            <a:r>
              <a:rPr lang="en-US" sz="3400" dirty="0"/>
              <a:t>When bacterial infections occur, the number of white blood cells normally increases.</a:t>
            </a:r>
          </a:p>
          <a:p>
            <a:pPr>
              <a:spcBef>
                <a:spcPct val="50000"/>
              </a:spcBef>
            </a:pPr>
            <a:r>
              <a:rPr lang="en-US" sz="3400" dirty="0"/>
              <a:t>When viral infections occur, the number of white blood cells normally decreases.</a:t>
            </a:r>
          </a:p>
          <a:p>
            <a:pPr>
              <a:spcBef>
                <a:spcPct val="50000"/>
              </a:spcBef>
            </a:pPr>
            <a:r>
              <a:rPr lang="en-US" sz="3400" dirty="0"/>
              <a:t>Therefore, the concentration of white blood cells can help diagnose disease.</a:t>
            </a:r>
          </a:p>
        </p:txBody>
      </p:sp>
      <p:sp>
        <p:nvSpPr>
          <p:cNvPr id="3" name="TextBox 2"/>
          <p:cNvSpPr txBox="1"/>
          <p:nvPr/>
        </p:nvSpPr>
        <p:spPr>
          <a:xfrm>
            <a:off x="990600" y="304800"/>
            <a:ext cx="6886822" cy="677108"/>
          </a:xfrm>
          <a:prstGeom prst="rect">
            <a:avLst/>
          </a:prstGeom>
          <a:noFill/>
        </p:spPr>
        <p:txBody>
          <a:bodyPr wrap="none" rtlCol="0">
            <a:spAutoFit/>
          </a:bodyPr>
          <a:lstStyle/>
          <a:p>
            <a:r>
              <a:rPr lang="en-US" sz="3800" dirty="0" smtClean="0">
                <a:solidFill>
                  <a:srgbClr val="FFFF00"/>
                </a:solidFill>
                <a:latin typeface="Engravers MT" pitchFamily="18" charset="0"/>
              </a:rPr>
              <a:t>White Blood Cells</a:t>
            </a:r>
            <a:endParaRPr lang="en-US" sz="38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Red_White_Blood_cells"/>
          <p:cNvPicPr>
            <a:picLocks noChangeAspect="1" noChangeArrowheads="1"/>
          </p:cNvPicPr>
          <p:nvPr/>
        </p:nvPicPr>
        <p:blipFill>
          <a:blip r:embed="rId3" cstate="print"/>
          <a:srcRect/>
          <a:stretch>
            <a:fillRect/>
          </a:stretch>
        </p:blipFill>
        <p:spPr bwMode="auto">
          <a:xfrm>
            <a:off x="3352800" y="2438400"/>
            <a:ext cx="5524500" cy="3602038"/>
          </a:xfrm>
          <a:prstGeom prst="rect">
            <a:avLst/>
          </a:prstGeom>
          <a:noFill/>
        </p:spPr>
      </p:pic>
      <p:sp>
        <p:nvSpPr>
          <p:cNvPr id="81924" name="Text Box 4"/>
          <p:cNvSpPr txBox="1">
            <a:spLocks noChangeArrowheads="1"/>
          </p:cNvSpPr>
          <p:nvPr/>
        </p:nvSpPr>
        <p:spPr bwMode="auto">
          <a:xfrm>
            <a:off x="5638800" y="6019800"/>
            <a:ext cx="3276600" cy="214313"/>
          </a:xfrm>
          <a:prstGeom prst="rect">
            <a:avLst/>
          </a:prstGeom>
          <a:noFill/>
          <a:ln w="9525">
            <a:noFill/>
            <a:miter lim="800000"/>
            <a:headEnd/>
            <a:tailEnd/>
          </a:ln>
          <a:effectLst/>
        </p:spPr>
        <p:txBody>
          <a:bodyPr>
            <a:spAutoFit/>
          </a:bodyPr>
          <a:lstStyle/>
          <a:p>
            <a:pPr algn="r">
              <a:spcBef>
                <a:spcPct val="50000"/>
              </a:spcBef>
            </a:pPr>
            <a:r>
              <a:rPr lang="en-US" sz="800"/>
              <a:t>Photo from U. S. Federal Government courtesy of Wikipedia.</a:t>
            </a:r>
          </a:p>
        </p:txBody>
      </p:sp>
      <p:sp>
        <p:nvSpPr>
          <p:cNvPr id="81925" name="Text Box 5"/>
          <p:cNvSpPr txBox="1">
            <a:spLocks noChangeArrowheads="1"/>
          </p:cNvSpPr>
          <p:nvPr/>
        </p:nvSpPr>
        <p:spPr bwMode="auto">
          <a:xfrm>
            <a:off x="228600" y="2514600"/>
            <a:ext cx="3048000" cy="3081338"/>
          </a:xfrm>
          <a:prstGeom prst="rect">
            <a:avLst/>
          </a:prstGeom>
          <a:noFill/>
          <a:ln w="9525">
            <a:noFill/>
            <a:miter lim="800000"/>
            <a:headEnd/>
            <a:tailEnd/>
          </a:ln>
          <a:effectLst/>
        </p:spPr>
        <p:txBody>
          <a:bodyPr>
            <a:spAutoFit/>
          </a:bodyPr>
          <a:lstStyle/>
          <a:p>
            <a:pPr>
              <a:spcBef>
                <a:spcPct val="50000"/>
              </a:spcBef>
            </a:pPr>
            <a:r>
              <a:rPr lang="en-US" sz="2800" i="1">
                <a:solidFill>
                  <a:schemeClr val="tx1"/>
                </a:solidFill>
              </a:rPr>
              <a:t>From left to right: </a:t>
            </a:r>
            <a:r>
              <a:rPr lang="en-US" sz="2800" b="1" i="1">
                <a:solidFill>
                  <a:schemeClr val="tx1"/>
                </a:solidFill>
              </a:rPr>
              <a:t>Red blood cell</a:t>
            </a:r>
            <a:r>
              <a:rPr lang="en-US" sz="2800" i="1">
                <a:solidFill>
                  <a:schemeClr val="tx1"/>
                </a:solidFill>
              </a:rPr>
              <a:t> (erythrocyte); </a:t>
            </a:r>
            <a:r>
              <a:rPr lang="en-US" sz="2800" b="1" i="1">
                <a:solidFill>
                  <a:schemeClr val="tx1"/>
                </a:solidFill>
              </a:rPr>
              <a:t>Platelet </a:t>
            </a:r>
            <a:r>
              <a:rPr lang="en-US" sz="2800" i="1">
                <a:solidFill>
                  <a:schemeClr val="tx1"/>
                </a:solidFill>
              </a:rPr>
              <a:t>(thrombocyte); </a:t>
            </a:r>
            <a:r>
              <a:rPr lang="en-US" sz="2800" b="1" i="1">
                <a:solidFill>
                  <a:schemeClr val="tx1"/>
                </a:solidFill>
              </a:rPr>
              <a:t>White blood cell</a:t>
            </a:r>
            <a:r>
              <a:rPr lang="en-US" sz="2800" i="1">
                <a:solidFill>
                  <a:schemeClr val="tx1"/>
                </a:solidFill>
              </a:rPr>
              <a:t> (leukocyte).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09600" y="2286000"/>
            <a:ext cx="8077200" cy="4524315"/>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3600" dirty="0"/>
              <a:t>Platelets </a:t>
            </a:r>
            <a:r>
              <a:rPr lang="en-US" sz="3600" dirty="0" smtClean="0"/>
              <a:t>are small fragments that help the blood to clot</a:t>
            </a:r>
          </a:p>
          <a:p>
            <a:pPr lvl="1">
              <a:spcBef>
                <a:spcPct val="50000"/>
              </a:spcBef>
              <a:buFont typeface="Wingdings" pitchFamily="2" charset="2"/>
              <a:buChar char="Ø"/>
            </a:pPr>
            <a:r>
              <a:rPr lang="en-US" sz="3600" dirty="0" smtClean="0"/>
              <a:t>They may </a:t>
            </a:r>
            <a:r>
              <a:rPr lang="en-US" sz="3600" dirty="0"/>
              <a:t>secrete a substance that causes the clot to contract and solidify.</a:t>
            </a:r>
          </a:p>
          <a:p>
            <a:pPr>
              <a:spcBef>
                <a:spcPct val="50000"/>
              </a:spcBef>
              <a:buFont typeface="Wingdings" pitchFamily="2" charset="2"/>
              <a:buChar char="Ø"/>
            </a:pPr>
            <a:r>
              <a:rPr lang="en-US" sz="3600" dirty="0"/>
              <a:t>Platelets may also secrete a substance that causes an injured vessel to constrict at the injury.</a:t>
            </a:r>
          </a:p>
        </p:txBody>
      </p:sp>
      <p:sp>
        <p:nvSpPr>
          <p:cNvPr id="3" name="TextBox 2"/>
          <p:cNvSpPr txBox="1"/>
          <p:nvPr/>
        </p:nvSpPr>
        <p:spPr>
          <a:xfrm>
            <a:off x="152400" y="152400"/>
            <a:ext cx="8991600" cy="1261884"/>
          </a:xfrm>
          <a:prstGeom prst="rect">
            <a:avLst/>
          </a:prstGeom>
          <a:noFill/>
        </p:spPr>
        <p:txBody>
          <a:bodyPr wrap="square" rtlCol="0">
            <a:spAutoFit/>
          </a:bodyPr>
          <a:lstStyle/>
          <a:p>
            <a:pPr algn="ctr"/>
            <a:r>
              <a:rPr lang="en-US" sz="3800" dirty="0" smtClean="0">
                <a:solidFill>
                  <a:srgbClr val="FFFF00"/>
                </a:solidFill>
                <a:latin typeface="Engravers MT" pitchFamily="18" charset="0"/>
              </a:rPr>
              <a:t>Platelets and blood clotting</a:t>
            </a:r>
            <a:endParaRPr lang="en-US" sz="38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09600" y="2590800"/>
            <a:ext cx="8305800" cy="289310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2800" b="1" dirty="0"/>
              <a:t>Plasma</a:t>
            </a:r>
            <a:r>
              <a:rPr lang="en-US" sz="2800" dirty="0"/>
              <a:t>, which makes up 50 – 65% of the total volume of blood, is a straw-colored liquid containing </a:t>
            </a:r>
            <a:r>
              <a:rPr lang="en-US" sz="2800" b="1" dirty="0"/>
              <a:t>water</a:t>
            </a:r>
            <a:r>
              <a:rPr lang="en-US" sz="2800" dirty="0"/>
              <a:t> (90%) and </a:t>
            </a:r>
            <a:r>
              <a:rPr lang="en-US" sz="2800" b="1" dirty="0"/>
              <a:t>solids</a:t>
            </a:r>
            <a:r>
              <a:rPr lang="en-US" sz="2800" dirty="0"/>
              <a:t> (10%).</a:t>
            </a:r>
          </a:p>
          <a:p>
            <a:pPr>
              <a:spcBef>
                <a:spcPct val="50000"/>
              </a:spcBef>
              <a:buFont typeface="Wingdings" pitchFamily="2" charset="2"/>
              <a:buChar char="Ø"/>
            </a:pPr>
            <a:r>
              <a:rPr lang="en-US" sz="2800" dirty="0"/>
              <a:t>The solids in plasma include inorganic salts and organic substances such as antibodies, hormones, vitamins, enzymes, proteins, and glucose (blood sugar).</a:t>
            </a:r>
          </a:p>
        </p:txBody>
      </p:sp>
      <p:sp>
        <p:nvSpPr>
          <p:cNvPr id="3" name="TextBox 2"/>
          <p:cNvSpPr txBox="1"/>
          <p:nvPr/>
        </p:nvSpPr>
        <p:spPr>
          <a:xfrm>
            <a:off x="1981200" y="304800"/>
            <a:ext cx="5173211" cy="677108"/>
          </a:xfrm>
          <a:prstGeom prst="rect">
            <a:avLst/>
          </a:prstGeom>
          <a:noFill/>
        </p:spPr>
        <p:txBody>
          <a:bodyPr wrap="none" rtlCol="0">
            <a:spAutoFit/>
          </a:bodyPr>
          <a:lstStyle/>
          <a:p>
            <a:pPr algn="ctr"/>
            <a:r>
              <a:rPr lang="en-US" sz="3800" dirty="0" smtClean="0">
                <a:solidFill>
                  <a:srgbClr val="FFFF00"/>
                </a:solidFill>
                <a:latin typeface="Engravers MT" pitchFamily="18" charset="0"/>
              </a:rPr>
              <a:t>Blood Plasma</a:t>
            </a:r>
            <a:endParaRPr lang="en-US" sz="38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609600" y="1219200"/>
            <a:ext cx="7848600" cy="4343400"/>
          </a:xfrm>
        </p:spPr>
        <p:txBody>
          <a:bodyPr/>
          <a:lstStyle/>
          <a:p>
            <a:pPr algn="l">
              <a:buFont typeface="Wingdings" pitchFamily="2" charset="2"/>
              <a:buChar char="Ø"/>
            </a:pPr>
            <a:r>
              <a:rPr lang="en-US" dirty="0"/>
              <a:t>Also carries substances called hormones, which control body processes, and antibodies to fight invading germs. </a:t>
            </a:r>
          </a:p>
        </p:txBody>
      </p:sp>
      <p:sp>
        <p:nvSpPr>
          <p:cNvPr id="3" name="Rectangle 2"/>
          <p:cNvSpPr/>
          <p:nvPr/>
        </p:nvSpPr>
        <p:spPr>
          <a:xfrm>
            <a:off x="228600" y="0"/>
            <a:ext cx="8915400" cy="1015663"/>
          </a:xfrm>
          <a:prstGeom prst="rect">
            <a:avLst/>
          </a:prstGeom>
        </p:spPr>
        <p:txBody>
          <a:bodyPr wrap="square">
            <a:spAutoFit/>
          </a:bodyPr>
          <a:lstStyle/>
          <a:p>
            <a:pPr algn="ctr"/>
            <a:r>
              <a:rPr lang="en-US" sz="3000" dirty="0" smtClean="0">
                <a:solidFill>
                  <a:srgbClr val="FFFF00"/>
                </a:solidFill>
                <a:latin typeface="Engravers MT" pitchFamily="18" charset="0"/>
              </a:rPr>
              <a:t>What is the circulatory system?</a:t>
            </a:r>
            <a:endParaRPr lang="en-US" sz="3000" dirty="0">
              <a:solidFill>
                <a:srgbClr val="FFFF00"/>
              </a:solidFill>
              <a:latin typeface="Engravers MT"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333375"/>
            <a:ext cx="9144000" cy="677108"/>
          </a:xfrm>
          <a:prstGeom prst="rect">
            <a:avLst/>
          </a:prstGeom>
          <a:noFill/>
          <a:ln w="9525">
            <a:noFill/>
            <a:miter lim="800000"/>
            <a:headEnd/>
            <a:tailEnd/>
          </a:ln>
          <a:effectLst/>
        </p:spPr>
        <p:txBody>
          <a:bodyPr>
            <a:spAutoFit/>
          </a:bodyPr>
          <a:lstStyle/>
          <a:p>
            <a:pPr algn="ctr">
              <a:spcBef>
                <a:spcPct val="50000"/>
              </a:spcBef>
            </a:pPr>
            <a:r>
              <a:rPr lang="en-GB" sz="3800" b="1" u="sng" dirty="0">
                <a:solidFill>
                  <a:srgbClr val="FFFF00"/>
                </a:solidFill>
                <a:latin typeface="Engravers MT" pitchFamily="18" charset="0"/>
              </a:rPr>
              <a:t>SUMMARY</a:t>
            </a:r>
          </a:p>
        </p:txBody>
      </p:sp>
      <p:sp>
        <p:nvSpPr>
          <p:cNvPr id="25606" name="Text Box 6"/>
          <p:cNvSpPr txBox="1">
            <a:spLocks noChangeArrowheads="1"/>
          </p:cNvSpPr>
          <p:nvPr/>
        </p:nvSpPr>
        <p:spPr bwMode="auto">
          <a:xfrm>
            <a:off x="395288" y="1557338"/>
            <a:ext cx="8424862" cy="4154984"/>
          </a:xfrm>
          <a:prstGeom prst="rect">
            <a:avLst/>
          </a:prstGeom>
          <a:noFill/>
          <a:ln w="9525">
            <a:noFill/>
            <a:miter lim="800000"/>
            <a:headEnd/>
            <a:tailEnd/>
          </a:ln>
          <a:effectLst/>
        </p:spPr>
        <p:txBody>
          <a:bodyPr>
            <a:spAutoFit/>
          </a:bodyPr>
          <a:lstStyle/>
          <a:p>
            <a:pPr>
              <a:lnSpc>
                <a:spcPct val="220000"/>
              </a:lnSpc>
              <a:spcBef>
                <a:spcPct val="50000"/>
              </a:spcBef>
            </a:pPr>
            <a:r>
              <a:rPr lang="en-GB" sz="2000" dirty="0"/>
              <a:t>Arteries take blood ______ from the heart. The walls of an artery are made up of thick _________ walls and elastic </a:t>
            </a:r>
            <a:r>
              <a:rPr lang="en-GB" sz="2000" dirty="0" err="1" smtClean="0"/>
              <a:t>fibers</a:t>
            </a:r>
            <a:r>
              <a:rPr lang="en-GB" sz="2000" dirty="0"/>
              <a:t>. Veins carry blood ________ the heart and also have valves. The _________ link arteries and veins, and have a one cell thick wall. Blood is made up of four main things ______, the liquid part of the blood; Red Blood Cells to carry ______; White Blood cells to protect the body from disease and _________ to help blood clot.</a:t>
            </a:r>
            <a:r>
              <a:rPr lang="en-GB" sz="2000" dirty="0">
                <a:solidFill>
                  <a:srgbClr val="006600"/>
                </a:solidFill>
              </a:rPr>
              <a:t> </a:t>
            </a:r>
          </a:p>
        </p:txBody>
      </p:sp>
      <p:sp>
        <p:nvSpPr>
          <p:cNvPr id="25607" name="Text Box 7"/>
          <p:cNvSpPr txBox="1">
            <a:spLocks noChangeArrowheads="1"/>
          </p:cNvSpPr>
          <p:nvPr/>
        </p:nvSpPr>
        <p:spPr bwMode="auto">
          <a:xfrm>
            <a:off x="2514600" y="1752600"/>
            <a:ext cx="935037" cy="396875"/>
          </a:xfrm>
          <a:prstGeom prst="rect">
            <a:avLst/>
          </a:prstGeom>
          <a:noFill/>
          <a:ln w="9525">
            <a:noFill/>
            <a:miter lim="800000"/>
            <a:headEnd/>
            <a:tailEnd/>
          </a:ln>
          <a:effectLst/>
        </p:spPr>
        <p:txBody>
          <a:bodyPr>
            <a:spAutoFit/>
          </a:bodyPr>
          <a:lstStyle/>
          <a:p>
            <a:pPr algn="ctr">
              <a:spcBef>
                <a:spcPct val="50000"/>
              </a:spcBef>
            </a:pPr>
            <a:r>
              <a:rPr lang="en-GB" sz="2000" b="1" dirty="0">
                <a:solidFill>
                  <a:srgbClr val="9900CC"/>
                </a:solidFill>
              </a:rPr>
              <a:t>away</a:t>
            </a:r>
          </a:p>
        </p:txBody>
      </p:sp>
      <p:sp>
        <p:nvSpPr>
          <p:cNvPr id="25608" name="Text Box 8"/>
          <p:cNvSpPr txBox="1">
            <a:spLocks noChangeArrowheads="1"/>
          </p:cNvSpPr>
          <p:nvPr/>
        </p:nvSpPr>
        <p:spPr bwMode="auto">
          <a:xfrm>
            <a:off x="2819400" y="5105400"/>
            <a:ext cx="1296987" cy="396875"/>
          </a:xfrm>
          <a:prstGeom prst="rect">
            <a:avLst/>
          </a:prstGeom>
          <a:noFill/>
          <a:ln w="9525">
            <a:noFill/>
            <a:miter lim="800000"/>
            <a:headEnd/>
            <a:tailEnd/>
          </a:ln>
          <a:effectLst/>
        </p:spPr>
        <p:txBody>
          <a:bodyPr>
            <a:spAutoFit/>
          </a:bodyPr>
          <a:lstStyle/>
          <a:p>
            <a:pPr>
              <a:spcBef>
                <a:spcPct val="50000"/>
              </a:spcBef>
            </a:pPr>
            <a:r>
              <a:rPr lang="en-GB" sz="2000" b="1" dirty="0">
                <a:solidFill>
                  <a:srgbClr val="9900CC"/>
                </a:solidFill>
              </a:rPr>
              <a:t>platelets</a:t>
            </a:r>
          </a:p>
        </p:txBody>
      </p:sp>
      <p:sp>
        <p:nvSpPr>
          <p:cNvPr id="25609" name="Text Box 9"/>
          <p:cNvSpPr txBox="1">
            <a:spLocks noChangeArrowheads="1"/>
          </p:cNvSpPr>
          <p:nvPr/>
        </p:nvSpPr>
        <p:spPr bwMode="auto">
          <a:xfrm>
            <a:off x="6705600" y="2438400"/>
            <a:ext cx="1223963" cy="396875"/>
          </a:xfrm>
          <a:prstGeom prst="rect">
            <a:avLst/>
          </a:prstGeom>
          <a:noFill/>
          <a:ln w="9525">
            <a:noFill/>
            <a:miter lim="800000"/>
            <a:headEnd/>
            <a:tailEnd/>
          </a:ln>
          <a:effectLst/>
        </p:spPr>
        <p:txBody>
          <a:bodyPr>
            <a:spAutoFit/>
          </a:bodyPr>
          <a:lstStyle/>
          <a:p>
            <a:pPr>
              <a:spcBef>
                <a:spcPct val="50000"/>
              </a:spcBef>
            </a:pPr>
            <a:r>
              <a:rPr lang="en-GB" sz="2000" b="1" dirty="0">
                <a:solidFill>
                  <a:srgbClr val="9900CC"/>
                </a:solidFill>
              </a:rPr>
              <a:t>towards</a:t>
            </a:r>
          </a:p>
        </p:txBody>
      </p:sp>
      <p:sp>
        <p:nvSpPr>
          <p:cNvPr id="25611" name="Text Box 11"/>
          <p:cNvSpPr txBox="1">
            <a:spLocks noChangeArrowheads="1"/>
          </p:cNvSpPr>
          <p:nvPr/>
        </p:nvSpPr>
        <p:spPr bwMode="auto">
          <a:xfrm>
            <a:off x="3657600" y="3124200"/>
            <a:ext cx="1512887" cy="396875"/>
          </a:xfrm>
          <a:prstGeom prst="rect">
            <a:avLst/>
          </a:prstGeom>
          <a:noFill/>
          <a:ln w="9525">
            <a:noFill/>
            <a:miter lim="800000"/>
            <a:headEnd/>
            <a:tailEnd/>
          </a:ln>
          <a:effectLst/>
        </p:spPr>
        <p:txBody>
          <a:bodyPr>
            <a:spAutoFit/>
          </a:bodyPr>
          <a:lstStyle/>
          <a:p>
            <a:pPr>
              <a:spcBef>
                <a:spcPct val="50000"/>
              </a:spcBef>
            </a:pPr>
            <a:r>
              <a:rPr lang="en-GB" sz="2000" b="1" dirty="0">
                <a:solidFill>
                  <a:srgbClr val="9900CC"/>
                </a:solidFill>
              </a:rPr>
              <a:t>capillaries</a:t>
            </a:r>
          </a:p>
        </p:txBody>
      </p:sp>
      <p:sp>
        <p:nvSpPr>
          <p:cNvPr id="25612" name="Text Box 12"/>
          <p:cNvSpPr txBox="1">
            <a:spLocks noChangeArrowheads="1"/>
          </p:cNvSpPr>
          <p:nvPr/>
        </p:nvSpPr>
        <p:spPr bwMode="auto">
          <a:xfrm>
            <a:off x="6172200" y="3733800"/>
            <a:ext cx="1081087" cy="396875"/>
          </a:xfrm>
          <a:prstGeom prst="rect">
            <a:avLst/>
          </a:prstGeom>
          <a:noFill/>
          <a:ln w="9525">
            <a:noFill/>
            <a:miter lim="800000"/>
            <a:headEnd/>
            <a:tailEnd/>
          </a:ln>
          <a:effectLst/>
        </p:spPr>
        <p:txBody>
          <a:bodyPr>
            <a:spAutoFit/>
          </a:bodyPr>
          <a:lstStyle/>
          <a:p>
            <a:pPr>
              <a:spcBef>
                <a:spcPct val="50000"/>
              </a:spcBef>
            </a:pPr>
            <a:r>
              <a:rPr lang="en-GB" sz="2000" b="1" dirty="0">
                <a:solidFill>
                  <a:srgbClr val="9900CC"/>
                </a:solidFill>
              </a:rPr>
              <a:t>plasma</a:t>
            </a:r>
          </a:p>
        </p:txBody>
      </p:sp>
      <p:sp>
        <p:nvSpPr>
          <p:cNvPr id="25613" name="Text Box 13"/>
          <p:cNvSpPr txBox="1">
            <a:spLocks noChangeArrowheads="1"/>
          </p:cNvSpPr>
          <p:nvPr/>
        </p:nvSpPr>
        <p:spPr bwMode="auto">
          <a:xfrm>
            <a:off x="4267200" y="4495800"/>
            <a:ext cx="1079500" cy="396875"/>
          </a:xfrm>
          <a:prstGeom prst="rect">
            <a:avLst/>
          </a:prstGeom>
          <a:noFill/>
          <a:ln w="9525">
            <a:noFill/>
            <a:miter lim="800000"/>
            <a:headEnd/>
            <a:tailEnd/>
          </a:ln>
          <a:effectLst/>
        </p:spPr>
        <p:txBody>
          <a:bodyPr>
            <a:spAutoFit/>
          </a:bodyPr>
          <a:lstStyle/>
          <a:p>
            <a:pPr>
              <a:spcBef>
                <a:spcPct val="50000"/>
              </a:spcBef>
            </a:pPr>
            <a:r>
              <a:rPr lang="en-GB" sz="2000" b="1" dirty="0">
                <a:solidFill>
                  <a:srgbClr val="9900CC"/>
                </a:solidFill>
              </a:rPr>
              <a:t>oxygen</a:t>
            </a:r>
          </a:p>
        </p:txBody>
      </p:sp>
      <p:sp>
        <p:nvSpPr>
          <p:cNvPr id="25615" name="Text Box 15"/>
          <p:cNvSpPr txBox="1">
            <a:spLocks noChangeArrowheads="1"/>
          </p:cNvSpPr>
          <p:nvPr/>
        </p:nvSpPr>
        <p:spPr bwMode="auto">
          <a:xfrm>
            <a:off x="1219200" y="2438400"/>
            <a:ext cx="1379538" cy="396875"/>
          </a:xfrm>
          <a:prstGeom prst="rect">
            <a:avLst/>
          </a:prstGeom>
          <a:noFill/>
          <a:ln w="9525">
            <a:noFill/>
            <a:miter lim="800000"/>
            <a:headEnd/>
            <a:tailEnd/>
          </a:ln>
          <a:effectLst/>
        </p:spPr>
        <p:txBody>
          <a:bodyPr wrap="square">
            <a:spAutoFit/>
          </a:bodyPr>
          <a:lstStyle/>
          <a:p>
            <a:pPr algn="ctr">
              <a:spcBef>
                <a:spcPct val="50000"/>
              </a:spcBef>
            </a:pPr>
            <a:r>
              <a:rPr lang="en-GB" sz="2000" b="1" dirty="0">
                <a:solidFill>
                  <a:srgbClr val="9900CC"/>
                </a:solidFill>
              </a:rPr>
              <a:t>muscular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ox(in)">
                                      <p:cBhvr>
                                        <p:cTn id="7" dur="5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15"/>
                                        </p:tgtEl>
                                        <p:attrNameLst>
                                          <p:attrName>style.visibility</p:attrName>
                                        </p:attrNameLst>
                                      </p:cBhvr>
                                      <p:to>
                                        <p:strVal val="visible"/>
                                      </p:to>
                                    </p:set>
                                    <p:animEffect transition="in" filter="box(in)">
                                      <p:cBhvr>
                                        <p:cTn id="12" dur="500"/>
                                        <p:tgtEl>
                                          <p:spTgt spid="256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box(in)">
                                      <p:cBhvr>
                                        <p:cTn id="17" dur="500"/>
                                        <p:tgtEl>
                                          <p:spTgt spid="2560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box(in)">
                                      <p:cBhvr>
                                        <p:cTn id="22" dur="500"/>
                                        <p:tgtEl>
                                          <p:spTgt spid="256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12"/>
                                        </p:tgtEl>
                                        <p:attrNameLst>
                                          <p:attrName>style.visibility</p:attrName>
                                        </p:attrNameLst>
                                      </p:cBhvr>
                                      <p:to>
                                        <p:strVal val="visible"/>
                                      </p:to>
                                    </p:set>
                                    <p:animEffect transition="in" filter="box(in)">
                                      <p:cBhvr>
                                        <p:cTn id="27" dur="500"/>
                                        <p:tgtEl>
                                          <p:spTgt spid="256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13"/>
                                        </p:tgtEl>
                                        <p:attrNameLst>
                                          <p:attrName>style.visibility</p:attrName>
                                        </p:attrNameLst>
                                      </p:cBhvr>
                                      <p:to>
                                        <p:strVal val="visible"/>
                                      </p:to>
                                    </p:set>
                                    <p:animEffect transition="in" filter="box(in)">
                                      <p:cBhvr>
                                        <p:cTn id="32" dur="500"/>
                                        <p:tgtEl>
                                          <p:spTgt spid="256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608"/>
                                        </p:tgtEl>
                                        <p:attrNameLst>
                                          <p:attrName>style.visibility</p:attrName>
                                        </p:attrNameLst>
                                      </p:cBhvr>
                                      <p:to>
                                        <p:strVal val="visible"/>
                                      </p:to>
                                    </p:set>
                                    <p:animEffect transition="in" filter="box(in)">
                                      <p:cBhvr>
                                        <p:cTn id="37"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p:bldP spid="25609" grpId="0"/>
      <p:bldP spid="25611" grpId="0"/>
      <p:bldP spid="25612" grpId="0"/>
      <p:bldP spid="25613" grpId="0"/>
      <p:bldP spid="256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Engravers MT" pitchFamily="18" charset="0"/>
              </a:rPr>
              <a:t>Blood Pressure</a:t>
            </a:r>
            <a:endParaRPr lang="en-US" dirty="0">
              <a:solidFill>
                <a:srgbClr val="FFFF00"/>
              </a:solidFill>
              <a:latin typeface="Engravers MT" pitchFamily="18" charset="0"/>
            </a:endParaRPr>
          </a:p>
        </p:txBody>
      </p:sp>
      <p:sp>
        <p:nvSpPr>
          <p:cNvPr id="3" name="Content Placeholder 2"/>
          <p:cNvSpPr>
            <a:spLocks noGrp="1"/>
          </p:cNvSpPr>
          <p:nvPr>
            <p:ph idx="1"/>
          </p:nvPr>
        </p:nvSpPr>
        <p:spPr/>
        <p:txBody>
          <a:bodyPr/>
          <a:lstStyle/>
          <a:p>
            <a:r>
              <a:rPr lang="en-US" dirty="0" smtClean="0"/>
              <a:t>The pressure of circulating blood against the walls of the arteries is called the </a:t>
            </a:r>
            <a:r>
              <a:rPr lang="en-US" b="1" dirty="0" smtClean="0"/>
              <a:t>blood pressure</a:t>
            </a:r>
          </a:p>
          <a:p>
            <a:r>
              <a:rPr lang="en-US" dirty="0" smtClean="0"/>
              <a:t>You can feel the pumping of blood by pressing an artery against a bone in what is called the </a:t>
            </a:r>
            <a:r>
              <a:rPr lang="en-US" b="1" dirty="0" smtClean="0"/>
              <a:t>pulse</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latin typeface="Engravers MT" pitchFamily="18" charset="0"/>
              </a:rPr>
              <a:t>Blood Pressure</a:t>
            </a:r>
            <a:endParaRPr lang="en-US">
              <a:solidFill>
                <a:srgbClr val="FFFF00"/>
              </a:solidFill>
              <a:latin typeface="Engravers MT" pitchFamily="18" charset="0"/>
            </a:endParaRPr>
          </a:p>
        </p:txBody>
      </p:sp>
      <p:sp>
        <p:nvSpPr>
          <p:cNvPr id="3" name="Content Placeholder 2"/>
          <p:cNvSpPr>
            <a:spLocks noGrp="1"/>
          </p:cNvSpPr>
          <p:nvPr>
            <p:ph idx="1"/>
          </p:nvPr>
        </p:nvSpPr>
        <p:spPr/>
        <p:txBody>
          <a:bodyPr/>
          <a:lstStyle/>
          <a:p>
            <a:r>
              <a:rPr lang="en-US" dirty="0" smtClean="0"/>
              <a:t>Disorders:</a:t>
            </a:r>
          </a:p>
          <a:p>
            <a:pPr lvl="1"/>
            <a:r>
              <a:rPr lang="en-US" dirty="0" smtClean="0"/>
              <a:t>Low blood pressure will cause the cells not to receive adequate nourishment</a:t>
            </a:r>
          </a:p>
          <a:p>
            <a:pPr lvl="2"/>
            <a:r>
              <a:rPr lang="en-US" dirty="0" smtClean="0"/>
              <a:t>Can cause a loss of consciousness</a:t>
            </a:r>
          </a:p>
          <a:p>
            <a:pPr lvl="1"/>
            <a:r>
              <a:rPr lang="en-US" dirty="0" smtClean="0"/>
              <a:t>High blood  pressure can be caused by age, tension, diet and medications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Body’s Defense System</a:t>
            </a:r>
            <a:endParaRPr lang="en-US" dirty="0"/>
          </a:p>
        </p:txBody>
      </p:sp>
      <p:sp>
        <p:nvSpPr>
          <p:cNvPr id="3" name="Content Placeholder 2"/>
          <p:cNvSpPr>
            <a:spLocks noGrp="1"/>
          </p:cNvSpPr>
          <p:nvPr>
            <p:ph idx="1"/>
          </p:nvPr>
        </p:nvSpPr>
        <p:spPr/>
        <p:txBody>
          <a:bodyPr/>
          <a:lstStyle/>
          <a:p>
            <a:r>
              <a:rPr lang="en-US" dirty="0" smtClean="0"/>
              <a:t>Our body’s are designed to resist or overcome disease </a:t>
            </a:r>
          </a:p>
          <a:p>
            <a:pPr lvl="1"/>
            <a:r>
              <a:rPr lang="en-US" dirty="0" smtClean="0"/>
              <a:t>It does this through our immune system</a:t>
            </a:r>
            <a:endParaRPr lang="en-US" dirty="0"/>
          </a:p>
        </p:txBody>
      </p:sp>
      <p:pic>
        <p:nvPicPr>
          <p:cNvPr id="4" name="Picture 4" descr="F:\College Stuff\Student Teaching - De Soto\8th Grade\Immune System\35A5C297.jpg"/>
          <p:cNvPicPr>
            <a:picLocks noChangeAspect="1" noChangeArrowheads="1"/>
          </p:cNvPicPr>
          <p:nvPr/>
        </p:nvPicPr>
        <p:blipFill>
          <a:blip r:embed="rId2" cstate="print"/>
          <a:srcRect/>
          <a:stretch>
            <a:fillRect/>
          </a:stretch>
        </p:blipFill>
        <p:spPr bwMode="auto">
          <a:xfrm>
            <a:off x="2362201" y="3423874"/>
            <a:ext cx="4648200" cy="3202351"/>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rgbClr val="FF0000"/>
                </a:solidFill>
              </a:rPr>
              <a:t>Introduction</a:t>
            </a:r>
          </a:p>
        </p:txBody>
      </p:sp>
      <p:sp>
        <p:nvSpPr>
          <p:cNvPr id="7171" name="Rectangle 3"/>
          <p:cNvSpPr>
            <a:spLocks noGrp="1" noChangeArrowheads="1"/>
          </p:cNvSpPr>
          <p:nvPr>
            <p:ph type="body" idx="1"/>
          </p:nvPr>
        </p:nvSpPr>
        <p:spPr>
          <a:ln/>
        </p:spPr>
        <p:txBody>
          <a:bodyPr/>
          <a:lstStyle/>
          <a:p>
            <a:pPr>
              <a:lnSpc>
                <a:spcPct val="90000"/>
              </a:lnSpc>
              <a:buFont typeface="Wingdings" pitchFamily="2" charset="2"/>
              <a:buNone/>
            </a:pPr>
            <a:r>
              <a:rPr lang="en-US" dirty="0">
                <a:solidFill>
                  <a:srgbClr val="FFFF00"/>
                </a:solidFill>
              </a:rPr>
              <a:t>The immune system must be able to: differentiate between material that is a normal component of the body (“</a:t>
            </a:r>
            <a:r>
              <a:rPr lang="en-US" dirty="0"/>
              <a:t>self</a:t>
            </a:r>
            <a:r>
              <a:rPr lang="en-US" dirty="0">
                <a:solidFill>
                  <a:srgbClr val="FFFF00"/>
                </a:solidFill>
              </a:rPr>
              <a:t>”) and material that is not native to the body “</a:t>
            </a:r>
            <a:r>
              <a:rPr lang="en-US" dirty="0" err="1"/>
              <a:t>nonself</a:t>
            </a:r>
            <a:r>
              <a:rPr lang="en-US" dirty="0">
                <a:solidFill>
                  <a:srgbClr val="FFFF00"/>
                </a:solidFill>
              </a:rPr>
              <a:t>” </a:t>
            </a:r>
          </a:p>
          <a:p>
            <a:pPr>
              <a:lnSpc>
                <a:spcPct val="90000"/>
              </a:lnSpc>
              <a:buFont typeface="Wingdings" pitchFamily="2" charset="2"/>
              <a:buNone/>
            </a:pPr>
            <a:endParaRPr lang="en-US" dirty="0"/>
          </a:p>
          <a:p>
            <a:pPr>
              <a:lnSpc>
                <a:spcPct val="90000"/>
              </a:lnSpc>
              <a:buFont typeface="Wingdings" pitchFamily="2" charset="2"/>
              <a:buNone/>
            </a:pPr>
            <a:r>
              <a:rPr lang="en-US" dirty="0">
                <a:solidFill>
                  <a:srgbClr val="FFFF00"/>
                </a:solidFill>
              </a:rPr>
              <a:t>A </a:t>
            </a:r>
            <a:r>
              <a:rPr lang="en-US" dirty="0"/>
              <a:t>highly specialized receptors</a:t>
            </a:r>
            <a:r>
              <a:rPr lang="en-US" dirty="0">
                <a:solidFill>
                  <a:srgbClr val="FFFF00"/>
                </a:solidFill>
              </a:rPr>
              <a:t> present for discriminating between ”</a:t>
            </a:r>
            <a:r>
              <a:rPr lang="en-US" dirty="0"/>
              <a:t>self</a:t>
            </a:r>
            <a:r>
              <a:rPr lang="en-US" dirty="0">
                <a:solidFill>
                  <a:srgbClr val="FFFF00"/>
                </a:solidFill>
              </a:rPr>
              <a:t>” and “</a:t>
            </a:r>
            <a:r>
              <a:rPr lang="en-US" dirty="0" err="1"/>
              <a:t>nonself</a:t>
            </a:r>
            <a:r>
              <a:rPr lang="en-US" dirty="0">
                <a:solidFill>
                  <a:srgbClr val="FFFF00"/>
                </a:solidFill>
              </a:rPr>
              <a:t>” body components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is the immune system?</a:t>
            </a:r>
          </a:p>
        </p:txBody>
      </p:sp>
      <p:sp>
        <p:nvSpPr>
          <p:cNvPr id="3075" name="Rectangle 3"/>
          <p:cNvSpPr>
            <a:spLocks noGrp="1" noChangeArrowheads="1"/>
          </p:cNvSpPr>
          <p:nvPr>
            <p:ph type="body" idx="1"/>
          </p:nvPr>
        </p:nvSpPr>
        <p:spPr/>
        <p:txBody>
          <a:bodyPr/>
          <a:lstStyle/>
          <a:p>
            <a:r>
              <a:rPr lang="en-US" dirty="0"/>
              <a:t>The body’s defense against disease causing organisms, malfunctioning cells, and foreign </a:t>
            </a:r>
            <a:r>
              <a:rPr lang="en-US" dirty="0" smtClean="0"/>
              <a:t>particles</a:t>
            </a:r>
          </a:p>
          <a:p>
            <a:pPr lvl="3"/>
            <a:r>
              <a:rPr lang="en-US" sz="2600" dirty="0" smtClean="0"/>
              <a:t>These are called </a:t>
            </a:r>
            <a:r>
              <a:rPr lang="en-US" sz="2600" b="1" dirty="0" smtClean="0"/>
              <a:t>PATHOGENS</a:t>
            </a:r>
            <a:endParaRPr lang="en-US" sz="2600" b="1" dirty="0"/>
          </a:p>
          <a:p>
            <a:endParaRPr lang="en-US" dirty="0"/>
          </a:p>
        </p:txBody>
      </p:sp>
      <p:pic>
        <p:nvPicPr>
          <p:cNvPr id="3076" name="Picture 4" descr="F:\College Stuff\Student Teaching - De Soto\8th Grade\Immune System\allergy_385x261.jpg"/>
          <p:cNvPicPr>
            <a:picLocks noChangeAspect="1" noChangeArrowheads="1"/>
          </p:cNvPicPr>
          <p:nvPr/>
        </p:nvPicPr>
        <p:blipFill>
          <a:blip r:embed="rId2" cstate="print"/>
          <a:srcRect/>
          <a:stretch>
            <a:fillRect/>
          </a:stretch>
        </p:blipFill>
        <p:spPr bwMode="auto">
          <a:xfrm>
            <a:off x="5715000" y="3962400"/>
            <a:ext cx="3200400" cy="2170113"/>
          </a:xfrm>
          <a:prstGeom prst="rect">
            <a:avLst/>
          </a:prstGeom>
          <a:noFill/>
          <a:ln w="38100">
            <a:solidFill>
              <a:schemeClr val="bg1"/>
            </a:solidFill>
            <a:miter lim="800000"/>
            <a:headEnd/>
            <a:tailEnd/>
          </a:ln>
        </p:spPr>
      </p:pic>
      <p:pic>
        <p:nvPicPr>
          <p:cNvPr id="3077" name="Picture 5" descr="F:\College Stuff\Student Teaching - De Soto\8th Grade\Immune System\Dividing_Cancer_Cell-small.jpg"/>
          <p:cNvPicPr>
            <a:picLocks noChangeAspect="1" noChangeArrowheads="1"/>
          </p:cNvPicPr>
          <p:nvPr/>
        </p:nvPicPr>
        <p:blipFill>
          <a:blip r:embed="rId3" cstate="print"/>
          <a:srcRect/>
          <a:stretch>
            <a:fillRect/>
          </a:stretch>
        </p:blipFill>
        <p:spPr bwMode="auto">
          <a:xfrm>
            <a:off x="3505200" y="3733800"/>
            <a:ext cx="1831975" cy="2447925"/>
          </a:xfrm>
          <a:prstGeom prst="rect">
            <a:avLst/>
          </a:prstGeom>
          <a:noFill/>
          <a:ln w="38100">
            <a:solidFill>
              <a:schemeClr val="bg1"/>
            </a:solidFill>
            <a:miter lim="800000"/>
            <a:headEnd/>
            <a:tailEnd/>
          </a:ln>
        </p:spPr>
      </p:pic>
      <p:pic>
        <p:nvPicPr>
          <p:cNvPr id="3078" name="Picture 6" descr="F:\College Stuff\Student Teaching - De Soto\8th Grade\Immune System\bacteria_94120838_std.jpg"/>
          <p:cNvPicPr>
            <a:picLocks noChangeAspect="1" noChangeArrowheads="1"/>
          </p:cNvPicPr>
          <p:nvPr/>
        </p:nvPicPr>
        <p:blipFill>
          <a:blip r:embed="rId4" cstate="print"/>
          <a:srcRect/>
          <a:stretch>
            <a:fillRect/>
          </a:stretch>
        </p:blipFill>
        <p:spPr bwMode="auto">
          <a:xfrm>
            <a:off x="304800" y="3962400"/>
            <a:ext cx="2743200" cy="2162175"/>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t>The First Line of Defense</a:t>
            </a:r>
            <a:br>
              <a:rPr lang="en-US"/>
            </a:br>
            <a:r>
              <a:rPr lang="en-US" sz="3600"/>
              <a:t>~Skin~</a:t>
            </a:r>
          </a:p>
        </p:txBody>
      </p:sp>
      <p:sp>
        <p:nvSpPr>
          <p:cNvPr id="4099" name="Rectangle 3"/>
          <p:cNvSpPr>
            <a:spLocks noGrp="1" noChangeArrowheads="1"/>
          </p:cNvSpPr>
          <p:nvPr>
            <p:ph type="body" idx="1"/>
          </p:nvPr>
        </p:nvSpPr>
        <p:spPr>
          <a:xfrm>
            <a:off x="685800" y="1981200"/>
            <a:ext cx="3505200" cy="4267200"/>
          </a:xfrm>
        </p:spPr>
        <p:txBody>
          <a:bodyPr>
            <a:normAutofit lnSpcReduction="10000"/>
          </a:bodyPr>
          <a:lstStyle/>
          <a:p>
            <a:pPr>
              <a:lnSpc>
                <a:spcPct val="90000"/>
              </a:lnSpc>
              <a:buFontTx/>
              <a:buChar char="-"/>
            </a:pPr>
            <a:r>
              <a:rPr lang="en-US" sz="2800"/>
              <a:t>The dead, outer layer of skin, known as the </a:t>
            </a:r>
            <a:r>
              <a:rPr lang="en-US" sz="2800" b="1"/>
              <a:t>epidermis</a:t>
            </a:r>
            <a:r>
              <a:rPr lang="en-US" sz="2800"/>
              <a:t>, forms a shield against invaders and secretes chemicals that kill potential invaders </a:t>
            </a:r>
          </a:p>
          <a:p>
            <a:pPr>
              <a:lnSpc>
                <a:spcPct val="90000"/>
              </a:lnSpc>
              <a:buFontTx/>
              <a:buChar char="-"/>
            </a:pPr>
            <a:r>
              <a:rPr lang="en-US" sz="2800"/>
              <a:t>You shed between 40 – 50 thousand skin cells every day!</a:t>
            </a:r>
          </a:p>
        </p:txBody>
      </p:sp>
      <p:pic>
        <p:nvPicPr>
          <p:cNvPr id="4100" name="Picture 4" descr="F:\College Stuff\Student Teaching - De Soto\8th Grade\Immune System\epidermis-sb3849-sw.jpg"/>
          <p:cNvPicPr>
            <a:picLocks noChangeAspect="1" noChangeArrowheads="1"/>
          </p:cNvPicPr>
          <p:nvPr/>
        </p:nvPicPr>
        <p:blipFill>
          <a:blip r:embed="rId2" cstate="print"/>
          <a:srcRect b="14000"/>
          <a:stretch>
            <a:fillRect/>
          </a:stretch>
        </p:blipFill>
        <p:spPr bwMode="auto">
          <a:xfrm>
            <a:off x="4419600" y="2667000"/>
            <a:ext cx="4419600" cy="2851150"/>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2057400"/>
            <a:ext cx="3733800" cy="4114800"/>
          </a:xfrm>
        </p:spPr>
        <p:txBody>
          <a:bodyPr>
            <a:normAutofit fontScale="92500"/>
          </a:bodyPr>
          <a:lstStyle/>
          <a:p>
            <a:pPr>
              <a:lnSpc>
                <a:spcPct val="90000"/>
              </a:lnSpc>
              <a:buFontTx/>
              <a:buChar char="-"/>
            </a:pPr>
            <a:r>
              <a:rPr lang="en-US" sz="2800"/>
              <a:t>As you breathe in, foreign particles and bacteria bump into </a:t>
            </a:r>
            <a:r>
              <a:rPr lang="en-US" sz="2800" b="1"/>
              <a:t>mucus</a:t>
            </a:r>
            <a:r>
              <a:rPr lang="en-US" sz="2800"/>
              <a:t> throughout your respiratory system and become stuck</a:t>
            </a:r>
          </a:p>
          <a:p>
            <a:pPr>
              <a:lnSpc>
                <a:spcPct val="90000"/>
              </a:lnSpc>
              <a:buFontTx/>
              <a:buChar char="-"/>
            </a:pPr>
            <a:r>
              <a:rPr lang="en-US" sz="2800"/>
              <a:t>Hair-like structures called </a:t>
            </a:r>
            <a:r>
              <a:rPr lang="en-US" sz="2800" b="1"/>
              <a:t>cilia</a:t>
            </a:r>
            <a:r>
              <a:rPr lang="en-US" sz="2800"/>
              <a:t> sweep this mucus into the throat for coughing or swallowing</a:t>
            </a:r>
          </a:p>
        </p:txBody>
      </p:sp>
      <p:sp>
        <p:nvSpPr>
          <p:cNvPr id="5124" name="Rectangle 4"/>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pPr algn="ctr"/>
            <a:r>
              <a:rPr lang="en-US" sz="4400">
                <a:solidFill>
                  <a:schemeClr val="bg1"/>
                </a:solidFill>
              </a:rPr>
              <a:t>The First Line of Defense</a:t>
            </a:r>
            <a:br>
              <a:rPr lang="en-US" sz="4400">
                <a:solidFill>
                  <a:schemeClr val="bg1"/>
                </a:solidFill>
              </a:rPr>
            </a:br>
            <a:r>
              <a:rPr lang="en-US" sz="3600">
                <a:solidFill>
                  <a:schemeClr val="bg1"/>
                </a:solidFill>
              </a:rPr>
              <a:t>~Mucus and Cilia~</a:t>
            </a:r>
          </a:p>
        </p:txBody>
      </p:sp>
      <p:sp>
        <p:nvSpPr>
          <p:cNvPr id="5125" name="Rectangle 5"/>
          <p:cNvSpPr>
            <a:spLocks noChangeArrowheads="1"/>
          </p:cNvSpPr>
          <p:nvPr/>
        </p:nvSpPr>
        <p:spPr bwMode="auto">
          <a:xfrm>
            <a:off x="4419600" y="6019800"/>
            <a:ext cx="3886200" cy="1066800"/>
          </a:xfrm>
          <a:prstGeom prst="rect">
            <a:avLst/>
          </a:prstGeom>
          <a:noFill/>
          <a:ln w="9525">
            <a:noFill/>
            <a:miter lim="800000"/>
            <a:headEnd/>
            <a:tailEnd/>
          </a:ln>
          <a:effectLst/>
        </p:spPr>
        <p:txBody>
          <a:bodyPr/>
          <a:lstStyle/>
          <a:p>
            <a:pPr marL="342900" indent="-342900">
              <a:spcBef>
                <a:spcPct val="20000"/>
              </a:spcBef>
            </a:pPr>
            <a:r>
              <a:rPr lang="en-US" sz="2000">
                <a:solidFill>
                  <a:schemeClr val="bg1"/>
                </a:solidFill>
              </a:rPr>
              <a:t>Don’t swallowed bacteria have a good chance of infecting you?</a:t>
            </a:r>
          </a:p>
        </p:txBody>
      </p:sp>
      <p:pic>
        <p:nvPicPr>
          <p:cNvPr id="5126" name="Picture 6" descr="F:\College Stuff\Student Teaching - De Soto\8th Grade\Immune System\cilia.jpg"/>
          <p:cNvPicPr>
            <a:picLocks noChangeAspect="1" noChangeArrowheads="1"/>
          </p:cNvPicPr>
          <p:nvPr/>
        </p:nvPicPr>
        <p:blipFill>
          <a:blip r:embed="rId2" cstate="print"/>
          <a:srcRect/>
          <a:stretch>
            <a:fillRect/>
          </a:stretch>
        </p:blipFill>
        <p:spPr bwMode="auto">
          <a:xfrm>
            <a:off x="4953000" y="4191000"/>
            <a:ext cx="2743200" cy="1674813"/>
          </a:xfrm>
          <a:prstGeom prst="rect">
            <a:avLst/>
          </a:prstGeom>
          <a:noFill/>
        </p:spPr>
      </p:pic>
      <p:pic>
        <p:nvPicPr>
          <p:cNvPr id="5127" name="Picture 7" descr="F:\College Stuff\Student Teaching - De Soto\8th Grade\Immune System\sneeze.jpg"/>
          <p:cNvPicPr>
            <a:picLocks noChangeAspect="1" noChangeArrowheads="1"/>
          </p:cNvPicPr>
          <p:nvPr/>
        </p:nvPicPr>
        <p:blipFill>
          <a:blip r:embed="rId3" cstate="print"/>
          <a:srcRect/>
          <a:stretch>
            <a:fillRect/>
          </a:stretch>
        </p:blipFill>
        <p:spPr bwMode="auto">
          <a:xfrm>
            <a:off x="4800600" y="2057400"/>
            <a:ext cx="3200400" cy="212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pPr algn="ctr"/>
            <a:r>
              <a:rPr lang="en-US" sz="4400">
                <a:solidFill>
                  <a:schemeClr val="bg1"/>
                </a:solidFill>
              </a:rPr>
              <a:t>The First Line of Defense</a:t>
            </a:r>
            <a:br>
              <a:rPr lang="en-US" sz="4400">
                <a:solidFill>
                  <a:schemeClr val="bg1"/>
                </a:solidFill>
              </a:rPr>
            </a:br>
            <a:r>
              <a:rPr lang="en-US" sz="3600">
                <a:solidFill>
                  <a:schemeClr val="bg1"/>
                </a:solidFill>
              </a:rPr>
              <a:t>~Saliva~</a:t>
            </a:r>
          </a:p>
        </p:txBody>
      </p:sp>
      <p:sp>
        <p:nvSpPr>
          <p:cNvPr id="6149" name="Rectangle 5"/>
          <p:cNvSpPr>
            <a:spLocks noGrp="1" noChangeArrowheads="1"/>
          </p:cNvSpPr>
          <p:nvPr>
            <p:ph type="body" idx="1"/>
          </p:nvPr>
        </p:nvSpPr>
        <p:spPr>
          <a:xfrm>
            <a:off x="838200" y="2057400"/>
            <a:ext cx="7467600" cy="1066800"/>
          </a:xfrm>
        </p:spPr>
        <p:txBody>
          <a:bodyPr/>
          <a:lstStyle/>
          <a:p>
            <a:pPr algn="ctr">
              <a:buFontTx/>
              <a:buNone/>
            </a:pPr>
            <a:r>
              <a:rPr lang="en-US"/>
              <a:t>What’s the first thing you do when you cut your finger?</a:t>
            </a:r>
          </a:p>
        </p:txBody>
      </p:sp>
      <p:grpSp>
        <p:nvGrpSpPr>
          <p:cNvPr id="2" name="Group 8"/>
          <p:cNvGrpSpPr>
            <a:grpSpLocks/>
          </p:cNvGrpSpPr>
          <p:nvPr/>
        </p:nvGrpSpPr>
        <p:grpSpPr bwMode="auto">
          <a:xfrm>
            <a:off x="0" y="3352800"/>
            <a:ext cx="8788400" cy="2762250"/>
            <a:chOff x="0" y="2112"/>
            <a:chExt cx="5536" cy="1740"/>
          </a:xfrm>
        </p:grpSpPr>
        <p:pic>
          <p:nvPicPr>
            <p:cNvPr id="6150" name="Picture 6" descr="F:\College Stuff\Student Teaching - De Soto\8th Grade\Immune System\501-Fred_Ruiz.jpg"/>
            <p:cNvPicPr>
              <a:picLocks noChangeAspect="1" noChangeArrowheads="1"/>
            </p:cNvPicPr>
            <p:nvPr/>
          </p:nvPicPr>
          <p:blipFill>
            <a:blip r:embed="rId2" cstate="print"/>
            <a:srcRect/>
            <a:stretch>
              <a:fillRect/>
            </a:stretch>
          </p:blipFill>
          <p:spPr bwMode="auto">
            <a:xfrm>
              <a:off x="3408" y="2256"/>
              <a:ext cx="2128" cy="1596"/>
            </a:xfrm>
            <a:prstGeom prst="rect">
              <a:avLst/>
            </a:prstGeom>
            <a:noFill/>
            <a:ln w="38100">
              <a:solidFill>
                <a:schemeClr val="bg1"/>
              </a:solidFill>
              <a:miter lim="800000"/>
              <a:headEnd/>
              <a:tailEnd/>
            </a:ln>
          </p:spPr>
        </p:pic>
        <p:sp>
          <p:nvSpPr>
            <p:cNvPr id="6151" name="Rectangle 7"/>
            <p:cNvSpPr>
              <a:spLocks noChangeArrowheads="1"/>
            </p:cNvSpPr>
            <p:nvPr/>
          </p:nvSpPr>
          <p:spPr bwMode="auto">
            <a:xfrm>
              <a:off x="0" y="2112"/>
              <a:ext cx="3408" cy="672"/>
            </a:xfrm>
            <a:prstGeom prst="rect">
              <a:avLst/>
            </a:prstGeom>
            <a:noFill/>
            <a:ln w="9525">
              <a:noFill/>
              <a:miter lim="800000"/>
              <a:headEnd/>
              <a:tailEnd/>
            </a:ln>
            <a:effectLst/>
          </p:spPr>
          <p:txBody>
            <a:bodyPr/>
            <a:lstStyle/>
            <a:p>
              <a:pPr marL="342900" indent="-342900">
                <a:spcBef>
                  <a:spcPct val="20000"/>
                </a:spcBef>
                <a:buFontTx/>
                <a:buChar char="-"/>
              </a:pPr>
              <a:r>
                <a:rPr lang="en-US" sz="3200" b="1">
                  <a:solidFill>
                    <a:schemeClr val="bg1"/>
                  </a:solidFill>
                </a:rPr>
                <a:t>Saliva</a:t>
              </a:r>
              <a:r>
                <a:rPr lang="en-US" sz="3200">
                  <a:solidFill>
                    <a:schemeClr val="bg1"/>
                  </a:solidFill>
                </a:rPr>
                <a:t> contains many chemicals that break down bacteria</a:t>
              </a:r>
            </a:p>
            <a:p>
              <a:pPr marL="342900" indent="-342900">
                <a:spcBef>
                  <a:spcPct val="20000"/>
                </a:spcBef>
                <a:buFontTx/>
                <a:buChar char="-"/>
              </a:pPr>
              <a:r>
                <a:rPr lang="en-US" sz="3200">
                  <a:solidFill>
                    <a:schemeClr val="bg1"/>
                  </a:solidFill>
                </a:rPr>
                <a:t>Thousands of different types of bacteria can survive these chemicals, however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5800" y="2286000"/>
            <a:ext cx="4648200" cy="4114800"/>
          </a:xfrm>
        </p:spPr>
        <p:txBody>
          <a:bodyPr/>
          <a:lstStyle/>
          <a:p>
            <a:pPr>
              <a:buFontTx/>
              <a:buChar char="-"/>
            </a:pPr>
            <a:r>
              <a:rPr lang="en-US" sz="2800"/>
              <a:t>Swallowed bacteria are broken down by incredibly strong acids in the stomach that break down your food</a:t>
            </a:r>
          </a:p>
          <a:p>
            <a:pPr>
              <a:buFontTx/>
              <a:buChar char="-"/>
            </a:pPr>
            <a:r>
              <a:rPr lang="en-US" sz="2800"/>
              <a:t>The stomach must produce a coating of special mucus or this acid would eat through the stomach!</a:t>
            </a:r>
          </a:p>
        </p:txBody>
      </p:sp>
      <p:sp>
        <p:nvSpPr>
          <p:cNvPr id="7172" name="Rectangle 4"/>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pPr algn="ctr"/>
            <a:r>
              <a:rPr lang="en-US" sz="4400">
                <a:solidFill>
                  <a:schemeClr val="bg1"/>
                </a:solidFill>
              </a:rPr>
              <a:t>The First Line of Defense</a:t>
            </a:r>
            <a:br>
              <a:rPr lang="en-US" sz="4400">
                <a:solidFill>
                  <a:schemeClr val="bg1"/>
                </a:solidFill>
              </a:rPr>
            </a:br>
            <a:r>
              <a:rPr lang="en-US" sz="3600">
                <a:solidFill>
                  <a:schemeClr val="bg1"/>
                </a:solidFill>
              </a:rPr>
              <a:t>~Stomach Acid~</a:t>
            </a:r>
          </a:p>
        </p:txBody>
      </p:sp>
      <p:pic>
        <p:nvPicPr>
          <p:cNvPr id="7173" name="Picture 5" descr="F:\College Stuff\Student Teaching - De Soto\8th Grade\Immune System\stomach acid.jpg"/>
          <p:cNvPicPr>
            <a:picLocks noChangeAspect="1" noChangeArrowheads="1"/>
          </p:cNvPicPr>
          <p:nvPr/>
        </p:nvPicPr>
        <p:blipFill>
          <a:blip r:embed="rId2" cstate="print"/>
          <a:srcRect/>
          <a:stretch>
            <a:fillRect/>
          </a:stretch>
        </p:blipFill>
        <p:spPr bwMode="auto">
          <a:xfrm>
            <a:off x="5715000" y="2590800"/>
            <a:ext cx="2428875" cy="3124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304800"/>
            <a:ext cx="8915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0"/>
                </a:solidFill>
                <a:latin typeface="Engravers MT" pitchFamily="18" charset="0"/>
              </a:rPr>
              <a:t>Functions</a:t>
            </a:r>
            <a:r>
              <a:rPr lang="en-US" sz="2800" dirty="0">
                <a:solidFill>
                  <a:srgbClr val="FFFF00"/>
                </a:solidFill>
                <a:latin typeface="Engravers MT" pitchFamily="18" charset="0"/>
              </a:rPr>
              <a:t> of the circulatory system:</a:t>
            </a:r>
          </a:p>
        </p:txBody>
      </p:sp>
      <p:pic>
        <p:nvPicPr>
          <p:cNvPr id="4103" name="Picture 7" descr="aniheart"/>
          <p:cNvPicPr>
            <a:picLocks noChangeAspect="1" noChangeArrowheads="1" noCrop="1"/>
          </p:cNvPicPr>
          <p:nvPr/>
        </p:nvPicPr>
        <p:blipFill>
          <a:blip r:embed="rId3" cstate="print"/>
          <a:srcRect/>
          <a:stretch>
            <a:fillRect/>
          </a:stretch>
        </p:blipFill>
        <p:spPr bwMode="auto">
          <a:xfrm>
            <a:off x="457200" y="1524000"/>
            <a:ext cx="533400" cy="533400"/>
          </a:xfrm>
          <a:prstGeom prst="rect">
            <a:avLst/>
          </a:prstGeom>
          <a:noFill/>
        </p:spPr>
      </p:pic>
      <p:pic>
        <p:nvPicPr>
          <p:cNvPr id="4104" name="Picture 8" descr="aniheart"/>
          <p:cNvPicPr>
            <a:picLocks noChangeAspect="1" noChangeArrowheads="1" noCrop="1"/>
          </p:cNvPicPr>
          <p:nvPr/>
        </p:nvPicPr>
        <p:blipFill>
          <a:blip r:embed="rId3" cstate="print"/>
          <a:srcRect/>
          <a:stretch>
            <a:fillRect/>
          </a:stretch>
        </p:blipFill>
        <p:spPr bwMode="auto">
          <a:xfrm>
            <a:off x="381000" y="2438400"/>
            <a:ext cx="533400" cy="533400"/>
          </a:xfrm>
          <a:prstGeom prst="rect">
            <a:avLst/>
          </a:prstGeom>
          <a:noFill/>
        </p:spPr>
      </p:pic>
      <p:pic>
        <p:nvPicPr>
          <p:cNvPr id="4105" name="Picture 9" descr="aniheart"/>
          <p:cNvPicPr>
            <a:picLocks noChangeAspect="1" noChangeArrowheads="1" noCrop="1"/>
          </p:cNvPicPr>
          <p:nvPr/>
        </p:nvPicPr>
        <p:blipFill>
          <a:blip r:embed="rId3" cstate="print"/>
          <a:srcRect/>
          <a:stretch>
            <a:fillRect/>
          </a:stretch>
        </p:blipFill>
        <p:spPr bwMode="auto">
          <a:xfrm>
            <a:off x="381000" y="3352800"/>
            <a:ext cx="533400" cy="533400"/>
          </a:xfrm>
          <a:prstGeom prst="rect">
            <a:avLst/>
          </a:prstGeom>
          <a:noFill/>
        </p:spPr>
      </p:pic>
      <p:pic>
        <p:nvPicPr>
          <p:cNvPr id="4106" name="Picture 10" descr="aniheart"/>
          <p:cNvPicPr>
            <a:picLocks noChangeAspect="1" noChangeArrowheads="1" noCrop="1"/>
          </p:cNvPicPr>
          <p:nvPr/>
        </p:nvPicPr>
        <p:blipFill>
          <a:blip r:embed="rId3" cstate="print"/>
          <a:srcRect/>
          <a:stretch>
            <a:fillRect/>
          </a:stretch>
        </p:blipFill>
        <p:spPr bwMode="auto">
          <a:xfrm>
            <a:off x="381000" y="4038600"/>
            <a:ext cx="533400" cy="533400"/>
          </a:xfrm>
          <a:prstGeom prst="rect">
            <a:avLst/>
          </a:prstGeom>
          <a:noFill/>
        </p:spPr>
      </p:pic>
      <p:sp>
        <p:nvSpPr>
          <p:cNvPr id="4107" name="Text Box 11"/>
          <p:cNvSpPr txBox="1">
            <a:spLocks noChangeArrowheads="1"/>
          </p:cNvSpPr>
          <p:nvPr/>
        </p:nvSpPr>
        <p:spPr bwMode="auto">
          <a:xfrm>
            <a:off x="952500" y="1447800"/>
            <a:ext cx="7239000" cy="461665"/>
          </a:xfrm>
          <a:prstGeom prst="rect">
            <a:avLst/>
          </a:prstGeom>
          <a:noFill/>
          <a:ln w="9525">
            <a:noFill/>
            <a:miter lim="800000"/>
            <a:headEnd/>
            <a:tailEnd/>
          </a:ln>
          <a:effectLst/>
        </p:spPr>
        <p:txBody>
          <a:bodyPr>
            <a:spAutoFit/>
          </a:bodyPr>
          <a:lstStyle/>
          <a:p>
            <a:pPr>
              <a:spcBef>
                <a:spcPct val="50000"/>
              </a:spcBef>
            </a:pPr>
            <a:r>
              <a:rPr lang="en-US" sz="2400" dirty="0"/>
              <a:t>Distribute </a:t>
            </a:r>
            <a:r>
              <a:rPr lang="en-US" sz="2400" b="1" dirty="0"/>
              <a:t>nutrients</a:t>
            </a:r>
            <a:r>
              <a:rPr lang="en-US" sz="2400" dirty="0"/>
              <a:t>,</a:t>
            </a:r>
          </a:p>
        </p:txBody>
      </p:sp>
      <p:sp>
        <p:nvSpPr>
          <p:cNvPr id="4108" name="Text Box 12"/>
          <p:cNvSpPr txBox="1">
            <a:spLocks noChangeArrowheads="1"/>
          </p:cNvSpPr>
          <p:nvPr/>
        </p:nvSpPr>
        <p:spPr bwMode="auto">
          <a:xfrm>
            <a:off x="990600" y="2286000"/>
            <a:ext cx="7772400" cy="461665"/>
          </a:xfrm>
          <a:prstGeom prst="rect">
            <a:avLst/>
          </a:prstGeom>
          <a:noFill/>
          <a:ln w="9525">
            <a:noFill/>
            <a:miter lim="800000"/>
            <a:headEnd/>
            <a:tailEnd/>
          </a:ln>
          <a:effectLst/>
        </p:spPr>
        <p:txBody>
          <a:bodyPr>
            <a:spAutoFit/>
          </a:bodyPr>
          <a:lstStyle/>
          <a:p>
            <a:pPr>
              <a:spcBef>
                <a:spcPct val="50000"/>
              </a:spcBef>
            </a:pPr>
            <a:r>
              <a:rPr lang="en-US" sz="2400" dirty="0"/>
              <a:t>Transport and exchange </a:t>
            </a:r>
            <a:r>
              <a:rPr lang="en-US" sz="2400" b="1" dirty="0"/>
              <a:t>oxygen</a:t>
            </a:r>
            <a:r>
              <a:rPr lang="en-US" sz="2400" dirty="0"/>
              <a:t> and </a:t>
            </a:r>
            <a:r>
              <a:rPr lang="en-US" sz="2400" b="1" dirty="0"/>
              <a:t>carbon dioxide</a:t>
            </a:r>
            <a:r>
              <a:rPr lang="en-US" sz="2400" dirty="0"/>
              <a:t>,</a:t>
            </a:r>
          </a:p>
        </p:txBody>
      </p:sp>
      <p:sp>
        <p:nvSpPr>
          <p:cNvPr id="4109" name="Text Box 13"/>
          <p:cNvSpPr txBox="1">
            <a:spLocks noChangeArrowheads="1"/>
          </p:cNvSpPr>
          <p:nvPr/>
        </p:nvSpPr>
        <p:spPr bwMode="auto">
          <a:xfrm>
            <a:off x="990600" y="3352800"/>
            <a:ext cx="7315200" cy="461665"/>
          </a:xfrm>
          <a:prstGeom prst="rect">
            <a:avLst/>
          </a:prstGeom>
          <a:noFill/>
          <a:ln w="9525">
            <a:noFill/>
            <a:miter lim="800000"/>
            <a:headEnd/>
            <a:tailEnd/>
          </a:ln>
          <a:effectLst/>
        </p:spPr>
        <p:txBody>
          <a:bodyPr>
            <a:spAutoFit/>
          </a:bodyPr>
          <a:lstStyle/>
          <a:p>
            <a:pPr>
              <a:spcBef>
                <a:spcPct val="50000"/>
              </a:spcBef>
            </a:pPr>
            <a:r>
              <a:rPr lang="en-US" sz="2400" dirty="0"/>
              <a:t>Remove </a:t>
            </a:r>
            <a:r>
              <a:rPr lang="en-US" sz="2400" b="1" dirty="0"/>
              <a:t>waste</a:t>
            </a:r>
            <a:r>
              <a:rPr lang="en-US" sz="2400" dirty="0"/>
              <a:t> materials,</a:t>
            </a:r>
          </a:p>
        </p:txBody>
      </p:sp>
      <p:sp>
        <p:nvSpPr>
          <p:cNvPr id="11" name="Rectangle 10"/>
          <p:cNvSpPr/>
          <p:nvPr/>
        </p:nvSpPr>
        <p:spPr>
          <a:xfrm>
            <a:off x="990600" y="4038600"/>
            <a:ext cx="3629135" cy="461665"/>
          </a:xfrm>
          <a:prstGeom prst="rect">
            <a:avLst/>
          </a:prstGeom>
        </p:spPr>
        <p:txBody>
          <a:bodyPr wrap="none">
            <a:spAutoFit/>
          </a:bodyPr>
          <a:lstStyle/>
          <a:p>
            <a:pPr>
              <a:spcBef>
                <a:spcPct val="50000"/>
              </a:spcBef>
            </a:pPr>
            <a:r>
              <a:rPr lang="en-US" sz="2400" dirty="0" smtClean="0"/>
              <a:t>Prevent excessive </a:t>
            </a:r>
            <a:r>
              <a:rPr lang="en-US" sz="2400" b="1" dirty="0" smtClean="0"/>
              <a:t>bleeding</a:t>
            </a:r>
            <a:r>
              <a:rPr lang="en-US" sz="2400" dirty="0" smtClean="0"/>
              <a:t>,</a:t>
            </a:r>
            <a:endParaRPr lang="en-US" sz="2400" dirty="0"/>
          </a:p>
        </p:txBody>
      </p:sp>
      <p:sp>
        <p:nvSpPr>
          <p:cNvPr id="12" name="Rectangle 11"/>
          <p:cNvSpPr/>
          <p:nvPr/>
        </p:nvSpPr>
        <p:spPr>
          <a:xfrm>
            <a:off x="1066800" y="4876800"/>
            <a:ext cx="3041242" cy="461665"/>
          </a:xfrm>
          <a:prstGeom prst="rect">
            <a:avLst/>
          </a:prstGeom>
        </p:spPr>
        <p:txBody>
          <a:bodyPr wrap="square">
            <a:spAutoFit/>
          </a:bodyPr>
          <a:lstStyle/>
          <a:p>
            <a:pPr>
              <a:spcBef>
                <a:spcPct val="50000"/>
              </a:spcBef>
            </a:pPr>
            <a:r>
              <a:rPr lang="en-US" sz="2400" dirty="0" smtClean="0"/>
              <a:t>Prevent </a:t>
            </a:r>
            <a:r>
              <a:rPr lang="en-US" sz="2400" b="1" dirty="0" smtClean="0"/>
              <a:t>infection</a:t>
            </a:r>
            <a:r>
              <a:rPr lang="en-US" sz="2400" dirty="0" smtClean="0"/>
              <a:t>, and</a:t>
            </a:r>
            <a:endParaRPr lang="en-US" sz="2400" dirty="0"/>
          </a:p>
        </p:txBody>
      </p:sp>
      <p:sp>
        <p:nvSpPr>
          <p:cNvPr id="13" name="Rectangle 12"/>
          <p:cNvSpPr/>
          <p:nvPr/>
        </p:nvSpPr>
        <p:spPr>
          <a:xfrm>
            <a:off x="1066800" y="5715000"/>
            <a:ext cx="3729291" cy="461665"/>
          </a:xfrm>
          <a:prstGeom prst="rect">
            <a:avLst/>
          </a:prstGeom>
        </p:spPr>
        <p:txBody>
          <a:bodyPr wrap="none">
            <a:spAutoFit/>
          </a:bodyPr>
          <a:lstStyle/>
          <a:p>
            <a:pPr>
              <a:spcBef>
                <a:spcPct val="50000"/>
              </a:spcBef>
            </a:pPr>
            <a:r>
              <a:rPr lang="en-US" sz="2400" dirty="0" smtClean="0"/>
              <a:t>Regulate body </a:t>
            </a:r>
            <a:r>
              <a:rPr lang="en-US" sz="2400" b="1" dirty="0" smtClean="0"/>
              <a:t>temperature</a:t>
            </a:r>
            <a:r>
              <a:rPr lang="en-US" sz="2400" dirty="0" smtClean="0"/>
              <a:t>.</a:t>
            </a:r>
            <a:endParaRPr lang="en-US" sz="2400" dirty="0"/>
          </a:p>
        </p:txBody>
      </p:sp>
      <p:pic>
        <p:nvPicPr>
          <p:cNvPr id="14" name="Picture 3" descr="aniheart"/>
          <p:cNvPicPr>
            <a:picLocks noChangeAspect="1" noChangeArrowheads="1" noCrop="1"/>
          </p:cNvPicPr>
          <p:nvPr/>
        </p:nvPicPr>
        <p:blipFill>
          <a:blip r:embed="rId3" cstate="print"/>
          <a:srcRect/>
          <a:stretch>
            <a:fillRect/>
          </a:stretch>
        </p:blipFill>
        <p:spPr bwMode="auto">
          <a:xfrm>
            <a:off x="381000" y="4800600"/>
            <a:ext cx="533400" cy="533400"/>
          </a:xfrm>
          <a:prstGeom prst="rect">
            <a:avLst/>
          </a:prstGeom>
          <a:noFill/>
        </p:spPr>
      </p:pic>
      <p:pic>
        <p:nvPicPr>
          <p:cNvPr id="16" name="Picture 4" descr="aniheart"/>
          <p:cNvPicPr>
            <a:picLocks noChangeAspect="1" noChangeArrowheads="1" noCrop="1"/>
          </p:cNvPicPr>
          <p:nvPr/>
        </p:nvPicPr>
        <p:blipFill>
          <a:blip r:embed="rId3" cstate="print"/>
          <a:srcRect/>
          <a:stretch>
            <a:fillRect/>
          </a:stretch>
        </p:blipFill>
        <p:spPr bwMode="auto">
          <a:xfrm>
            <a:off x="381000" y="5562600"/>
            <a:ext cx="5334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utoUpdateAnimBg="0"/>
      <p:bldP spid="4108" grpId="0" autoUpdateAnimBg="0"/>
      <p:bldP spid="4109" grpId="0" autoUpdateAnimBg="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1981200"/>
            <a:ext cx="4876800" cy="4648200"/>
          </a:xfrm>
        </p:spPr>
        <p:txBody>
          <a:bodyPr/>
          <a:lstStyle/>
          <a:p>
            <a:pPr>
              <a:lnSpc>
                <a:spcPct val="90000"/>
              </a:lnSpc>
              <a:buFontTx/>
              <a:buChar char="-"/>
            </a:pPr>
            <a:r>
              <a:rPr lang="en-US" dirty="0"/>
              <a:t>Injured body cells release chemicals called </a:t>
            </a:r>
            <a:r>
              <a:rPr lang="en-US" b="1" dirty="0"/>
              <a:t>histamines</a:t>
            </a:r>
            <a:r>
              <a:rPr lang="en-US" dirty="0"/>
              <a:t>, which begin </a:t>
            </a:r>
            <a:r>
              <a:rPr lang="en-US" b="1" dirty="0"/>
              <a:t>inflammatory response</a:t>
            </a:r>
          </a:p>
          <a:p>
            <a:pPr lvl="2">
              <a:lnSpc>
                <a:spcPct val="90000"/>
              </a:lnSpc>
              <a:buFontTx/>
              <a:buChar char="-"/>
            </a:pPr>
            <a:r>
              <a:rPr lang="en-US" dirty="0"/>
              <a:t>Capillaries dilate</a:t>
            </a:r>
          </a:p>
          <a:p>
            <a:pPr lvl="2">
              <a:lnSpc>
                <a:spcPct val="90000"/>
              </a:lnSpc>
              <a:buFontTx/>
              <a:buChar char="-"/>
            </a:pPr>
            <a:r>
              <a:rPr lang="en-US" dirty="0" err="1"/>
              <a:t>Pyrogens</a:t>
            </a:r>
            <a:r>
              <a:rPr lang="en-US" dirty="0"/>
              <a:t> released, reach </a:t>
            </a:r>
            <a:r>
              <a:rPr lang="en-US" dirty="0" smtClean="0"/>
              <a:t>brain (hypothalamus), </a:t>
            </a:r>
            <a:r>
              <a:rPr lang="en-US" dirty="0"/>
              <a:t>and temperature rises</a:t>
            </a:r>
          </a:p>
          <a:p>
            <a:pPr lvl="2">
              <a:lnSpc>
                <a:spcPct val="90000"/>
              </a:lnSpc>
              <a:buFontTx/>
              <a:buChar char="-"/>
            </a:pPr>
            <a:r>
              <a:rPr lang="en-US" dirty="0"/>
              <a:t>Pain receptors activate</a:t>
            </a:r>
          </a:p>
          <a:p>
            <a:pPr lvl="2">
              <a:lnSpc>
                <a:spcPct val="90000"/>
              </a:lnSpc>
              <a:buFontTx/>
              <a:buChar char="-"/>
            </a:pPr>
            <a:r>
              <a:rPr lang="en-US" dirty="0"/>
              <a:t>WBCs flock to infected area like sharks to blood</a:t>
            </a:r>
          </a:p>
          <a:p>
            <a:pPr lvl="2">
              <a:lnSpc>
                <a:spcPct val="90000"/>
              </a:lnSpc>
              <a:buFontTx/>
              <a:buChar char="-"/>
            </a:pPr>
            <a:endParaRPr lang="en-US" dirty="0"/>
          </a:p>
        </p:txBody>
      </p:sp>
      <p:sp>
        <p:nvSpPr>
          <p:cNvPr id="24579" name="Rectangle 3"/>
          <p:cNvSpPr>
            <a:spLocks noGrp="1" noChangeArrowheads="1"/>
          </p:cNvSpPr>
          <p:nvPr>
            <p:ph type="title"/>
          </p:nvPr>
        </p:nvSpPr>
        <p:spPr>
          <a:noFill/>
          <a:ln/>
        </p:spPr>
        <p:txBody>
          <a:bodyPr>
            <a:normAutofit fontScale="90000"/>
          </a:bodyPr>
          <a:lstStyle/>
          <a:p>
            <a:r>
              <a:rPr lang="en-US"/>
              <a:t>The Second Line of Defense</a:t>
            </a:r>
            <a:br>
              <a:rPr lang="en-US"/>
            </a:br>
            <a:r>
              <a:rPr lang="en-US" sz="2800"/>
              <a:t>~The Inflammatory Response~</a:t>
            </a:r>
          </a:p>
        </p:txBody>
      </p:sp>
      <p:pic>
        <p:nvPicPr>
          <p:cNvPr id="24580" name="Picture 4" descr="F:\College Stuff\Student Teaching - De Soto\8th Grade\Immune System\inflammation.jpg"/>
          <p:cNvPicPr>
            <a:picLocks noChangeAspect="1" noChangeArrowheads="1"/>
          </p:cNvPicPr>
          <p:nvPr/>
        </p:nvPicPr>
        <p:blipFill>
          <a:blip r:embed="rId2" cstate="print"/>
          <a:srcRect/>
          <a:stretch>
            <a:fillRect/>
          </a:stretch>
        </p:blipFill>
        <p:spPr bwMode="auto">
          <a:xfrm>
            <a:off x="5410200" y="2743200"/>
            <a:ext cx="3200400" cy="2400300"/>
          </a:xfrm>
          <a:prstGeom prst="rect">
            <a:avLst/>
          </a:prstGeom>
          <a:noFill/>
          <a:ln w="381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additive="base">
                                        <p:cTn id="25" dur="500" fill="hold"/>
                                        <p:tgtEl>
                                          <p:spTgt spid="2457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8">
                                            <p:txEl>
                                              <p:pRg st="4" end="4"/>
                                            </p:txEl>
                                          </p:spTgt>
                                        </p:tgtEl>
                                        <p:attrNameLst>
                                          <p:attrName>style.visibility</p:attrName>
                                        </p:attrNameLst>
                                      </p:cBhvr>
                                      <p:to>
                                        <p:strVal val="visible"/>
                                      </p:to>
                                    </p:set>
                                    <p:anim calcmode="lin" valueType="num">
                                      <p:cBhvr additive="base">
                                        <p:cTn id="31" dur="500" fill="hold"/>
                                        <p:tgtEl>
                                          <p:spTgt spid="2457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4"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3868738"/>
            <a:ext cx="4572000" cy="2989262"/>
          </a:xfrm>
          <a:prstGeom prst="rect">
            <a:avLst/>
          </a:prstGeom>
          <a:noFill/>
          <a:ln w="9525">
            <a:noFill/>
            <a:miter lim="800000"/>
            <a:headEnd/>
            <a:tailEnd/>
          </a:ln>
          <a:effectLst/>
        </p:spPr>
      </p:pic>
      <p:sp>
        <p:nvSpPr>
          <p:cNvPr id="7170" name="Rectangle 2"/>
          <p:cNvSpPr>
            <a:spLocks noGrp="1" noChangeArrowheads="1"/>
          </p:cNvSpPr>
          <p:nvPr>
            <p:ph type="title"/>
          </p:nvPr>
        </p:nvSpPr>
        <p:spPr>
          <a:xfrm>
            <a:off x="457200" y="152400"/>
            <a:ext cx="8229600" cy="1143000"/>
          </a:xfrm>
        </p:spPr>
        <p:txBody>
          <a:bodyPr/>
          <a:lstStyle/>
          <a:p>
            <a:r>
              <a:rPr lang="en-US" b="1" dirty="0">
                <a:latin typeface="Engravers MT" pitchFamily="18" charset="0"/>
              </a:rPr>
              <a:t>Fever Response</a:t>
            </a:r>
          </a:p>
        </p:txBody>
      </p:sp>
      <p:sp>
        <p:nvSpPr>
          <p:cNvPr id="7171" name="Rectangle 3"/>
          <p:cNvSpPr>
            <a:spLocks noGrp="1" noChangeArrowheads="1"/>
          </p:cNvSpPr>
          <p:nvPr>
            <p:ph type="body" idx="1"/>
          </p:nvPr>
        </p:nvSpPr>
        <p:spPr>
          <a:xfrm>
            <a:off x="457200" y="1143000"/>
            <a:ext cx="8229600" cy="2743201"/>
          </a:xfrm>
        </p:spPr>
        <p:txBody>
          <a:bodyPr>
            <a:normAutofit/>
          </a:bodyPr>
          <a:lstStyle/>
          <a:p>
            <a:r>
              <a:rPr lang="en-US" sz="2400" dirty="0">
                <a:solidFill>
                  <a:schemeClr val="tx2">
                    <a:lumMod val="60000"/>
                    <a:lumOff val="40000"/>
                  </a:schemeClr>
                </a:solidFill>
              </a:rPr>
              <a:t>The response to toxins in the body, produced by bacteria, is to increase the internal temperature of the body.</a:t>
            </a:r>
          </a:p>
          <a:p>
            <a:r>
              <a:rPr lang="en-US" sz="2400" dirty="0" smtClean="0">
                <a:solidFill>
                  <a:schemeClr val="tx2">
                    <a:lumMod val="60000"/>
                    <a:lumOff val="40000"/>
                  </a:schemeClr>
                </a:solidFill>
              </a:rPr>
              <a:t>The increase in temperature slows bacterial reproduction and increases the body’s defenses.</a:t>
            </a:r>
          </a:p>
          <a:p>
            <a:r>
              <a:rPr lang="en-US" sz="2400" dirty="0" smtClean="0">
                <a:solidFill>
                  <a:schemeClr val="tx2">
                    <a:lumMod val="60000"/>
                    <a:lumOff val="40000"/>
                  </a:schemeClr>
                </a:solidFill>
              </a:rPr>
              <a:t>The chemicals released at the site of inflammation sends signals to the brain to raise the boy’s temperature</a:t>
            </a:r>
            <a:endParaRPr lang="en-US" sz="2400" dirty="0">
              <a:solidFill>
                <a:schemeClr val="tx2">
                  <a:lumMod val="60000"/>
                  <a:lumOff val="40000"/>
                </a:schemeClr>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Nonspecific diseases:</a:t>
            </a:r>
          </a:p>
          <a:p>
            <a:pPr lvl="1"/>
            <a:r>
              <a:rPr lang="en-US" dirty="0" smtClean="0"/>
              <a:t>Our first line of defense is our skin and our mucous membranes</a:t>
            </a:r>
          </a:p>
          <a:p>
            <a:pPr lvl="2"/>
            <a:r>
              <a:rPr lang="en-US" dirty="0" smtClean="0"/>
              <a:t>They intend to block any foreign invaders that seek to harm our bodies</a:t>
            </a:r>
          </a:p>
          <a:p>
            <a:pPr lvl="1"/>
            <a:r>
              <a:rPr lang="en-US" dirty="0" smtClean="0"/>
              <a:t>Cilia line our nose and throat to move out any invaders that make it through </a:t>
            </a:r>
          </a:p>
          <a:p>
            <a:pPr lvl="2"/>
            <a:r>
              <a:rPr lang="en-US" dirty="0" smtClean="0"/>
              <a:t>They are small hair like structures that move particles up and out of the body</a:t>
            </a:r>
          </a:p>
          <a:p>
            <a:pPr lvl="1"/>
            <a:r>
              <a:rPr lang="en-US" dirty="0" smtClean="0"/>
              <a:t>Hydrochloric acid produced by the stomach is another defense mechanism to kill invaders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Once an organism gets into the body through the skin the next line of defense is activated</a:t>
            </a:r>
          </a:p>
          <a:p>
            <a:pPr lvl="1"/>
            <a:r>
              <a:rPr lang="en-US" dirty="0" smtClean="0"/>
              <a:t>Inflammation: a local response to invaders that causes blood vessels to dilate (become larger) and “leaky” to allow plasma to enter in</a:t>
            </a:r>
          </a:p>
          <a:p>
            <a:pPr lvl="1"/>
            <a:r>
              <a:rPr lang="en-US" dirty="0" smtClean="0"/>
              <a:t>Signals go to the brain to raise body temp to decrease bacterial reproduction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Defenses: </a:t>
            </a:r>
            <a:br>
              <a:rPr lang="en-US" dirty="0" smtClean="0"/>
            </a:br>
            <a:r>
              <a:rPr lang="en-US" dirty="0" smtClean="0"/>
              <a:t>The Immune System</a:t>
            </a:r>
            <a:endParaRPr lang="en-US" dirty="0"/>
          </a:p>
        </p:txBody>
      </p:sp>
      <p:sp>
        <p:nvSpPr>
          <p:cNvPr id="3" name="Content Placeholder 2"/>
          <p:cNvSpPr>
            <a:spLocks noGrp="1"/>
          </p:cNvSpPr>
          <p:nvPr>
            <p:ph idx="1"/>
          </p:nvPr>
        </p:nvSpPr>
        <p:spPr/>
        <p:txBody>
          <a:bodyPr/>
          <a:lstStyle/>
          <a:p>
            <a:r>
              <a:rPr lang="en-US" dirty="0" smtClean="0"/>
              <a:t>This is your body’s defense strategy against specific pathogens</a:t>
            </a:r>
          </a:p>
          <a:p>
            <a:pPr lvl="1"/>
            <a:r>
              <a:rPr lang="en-US" dirty="0" smtClean="0"/>
              <a:t>Here the White Blood Cells (WBC) are in charge</a:t>
            </a:r>
          </a:p>
          <a:p>
            <a:pPr lvl="2"/>
            <a:r>
              <a:rPr lang="en-US" dirty="0" smtClean="0"/>
              <a:t>They are the generals of your immune army</a:t>
            </a:r>
          </a:p>
          <a:p>
            <a:pPr lvl="2"/>
            <a:r>
              <a:rPr lang="en-US" dirty="0" smtClean="0"/>
              <a:t>In the immune system they are called lymphocytes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t>The Second Line of Defense</a:t>
            </a:r>
            <a:br>
              <a:rPr lang="en-US"/>
            </a:br>
            <a:r>
              <a:rPr lang="en-US" sz="2800"/>
              <a:t>~White Blood Cells~</a:t>
            </a:r>
          </a:p>
        </p:txBody>
      </p:sp>
      <p:sp>
        <p:nvSpPr>
          <p:cNvPr id="9219" name="Rectangle 3"/>
          <p:cNvSpPr>
            <a:spLocks noGrp="1" noChangeArrowheads="1"/>
          </p:cNvSpPr>
          <p:nvPr>
            <p:ph type="body" idx="1"/>
          </p:nvPr>
        </p:nvSpPr>
        <p:spPr>
          <a:xfrm>
            <a:off x="685800" y="1981200"/>
            <a:ext cx="3505200" cy="4114800"/>
          </a:xfrm>
        </p:spPr>
        <p:txBody>
          <a:bodyPr>
            <a:normAutofit lnSpcReduction="10000"/>
          </a:bodyPr>
          <a:lstStyle/>
          <a:p>
            <a:pPr>
              <a:lnSpc>
                <a:spcPct val="90000"/>
              </a:lnSpc>
              <a:buFontTx/>
              <a:buChar char="-"/>
            </a:pPr>
            <a:r>
              <a:rPr lang="en-US" sz="2800"/>
              <a:t>If invaders actually get </a:t>
            </a:r>
            <a:r>
              <a:rPr lang="en-US" sz="2800" b="1"/>
              <a:t>within</a:t>
            </a:r>
            <a:r>
              <a:rPr lang="en-US" sz="2800"/>
              <a:t> the body, then your white blood cells (WBCs) begin their attack</a:t>
            </a:r>
          </a:p>
          <a:p>
            <a:pPr>
              <a:lnSpc>
                <a:spcPct val="90000"/>
              </a:lnSpc>
              <a:buFontTx/>
              <a:buChar char="-"/>
            </a:pPr>
            <a:r>
              <a:rPr lang="en-US" sz="2800"/>
              <a:t>WBCs normally circulate throughout the blood, but will enter the body’s tissues if invaders are detected</a:t>
            </a:r>
          </a:p>
          <a:p>
            <a:pPr>
              <a:lnSpc>
                <a:spcPct val="90000"/>
              </a:lnSpc>
              <a:buFontTx/>
              <a:buChar char="-"/>
            </a:pPr>
            <a:endParaRPr lang="en-US" sz="2800"/>
          </a:p>
        </p:txBody>
      </p:sp>
      <p:pic>
        <p:nvPicPr>
          <p:cNvPr id="9220" name="Picture 4" descr="F:\College Stuff\Student Teaching - De Soto\8th Grade\Immune System\macrophage.jpg"/>
          <p:cNvPicPr>
            <a:picLocks noChangeAspect="1" noChangeArrowheads="1"/>
          </p:cNvPicPr>
          <p:nvPr/>
        </p:nvPicPr>
        <p:blipFill>
          <a:blip r:embed="rId2" cstate="print"/>
          <a:srcRect/>
          <a:stretch>
            <a:fillRect/>
          </a:stretch>
        </p:blipFill>
        <p:spPr bwMode="auto">
          <a:xfrm>
            <a:off x="4953000" y="2362200"/>
            <a:ext cx="3478213" cy="3556000"/>
          </a:xfrm>
          <a:prstGeom prst="rect">
            <a:avLst/>
          </a:prstGeom>
          <a:noFill/>
          <a:ln w="38100">
            <a:solidFill>
              <a:schemeClr val="bg1"/>
            </a:solidFill>
            <a:miter lim="800000"/>
            <a:headEnd/>
            <a:tailEnd/>
          </a:ln>
        </p:spPr>
      </p:pic>
      <p:sp>
        <p:nvSpPr>
          <p:cNvPr id="9221" name="Text Box 5"/>
          <p:cNvSpPr txBox="1">
            <a:spLocks noChangeArrowheads="1"/>
          </p:cNvSpPr>
          <p:nvPr/>
        </p:nvSpPr>
        <p:spPr bwMode="auto">
          <a:xfrm>
            <a:off x="6248400" y="6096000"/>
            <a:ext cx="1066800" cy="457200"/>
          </a:xfrm>
          <a:prstGeom prst="rect">
            <a:avLst/>
          </a:prstGeom>
          <a:noFill/>
          <a:ln w="38100">
            <a:noFill/>
            <a:miter lim="800000"/>
            <a:headEnd/>
            <a:tailEnd/>
          </a:ln>
          <a:effectLst/>
        </p:spPr>
        <p:txBody>
          <a:bodyPr>
            <a:spAutoFit/>
          </a:bodyPr>
          <a:lstStyle/>
          <a:p>
            <a:pPr>
              <a:spcBef>
                <a:spcPct val="50000"/>
              </a:spcBef>
            </a:pPr>
            <a:r>
              <a:rPr lang="en-US">
                <a:solidFill>
                  <a:schemeClr val="bg1"/>
                </a:solidFill>
                <a:hlinkClick r:id="rId3"/>
              </a:rPr>
              <a:t>Video</a:t>
            </a:r>
            <a:endParaRPr lang="en-US">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t>Two Divisions of the Immune System</a:t>
            </a:r>
          </a:p>
        </p:txBody>
      </p:sp>
      <p:sp>
        <p:nvSpPr>
          <p:cNvPr id="23555" name="Rectangle 3"/>
          <p:cNvSpPr>
            <a:spLocks noGrp="1" noChangeArrowheads="1"/>
          </p:cNvSpPr>
          <p:nvPr>
            <p:ph type="body" idx="1"/>
          </p:nvPr>
        </p:nvSpPr>
        <p:spPr/>
        <p:txBody>
          <a:bodyPr/>
          <a:lstStyle/>
          <a:p>
            <a:pPr>
              <a:buFontTx/>
              <a:buChar char="-"/>
            </a:pPr>
            <a:r>
              <a:rPr lang="en-US"/>
              <a:t>The efforts of the WBCs known as phagocytes and T-cells is called the </a:t>
            </a:r>
            <a:r>
              <a:rPr lang="en-US" b="1"/>
              <a:t>cell-mediated immune system.</a:t>
            </a:r>
          </a:p>
          <a:p>
            <a:pPr lvl="2">
              <a:buFontTx/>
              <a:buChar char="-"/>
            </a:pPr>
            <a:r>
              <a:rPr lang="en-US"/>
              <a:t>Protective factor = living cells</a:t>
            </a:r>
          </a:p>
          <a:p>
            <a:pPr lvl="3">
              <a:buFontTx/>
              <a:buChar char="-"/>
            </a:pPr>
            <a:r>
              <a:rPr lang="en-US"/>
              <a:t>Phagocytes – eat invaders</a:t>
            </a:r>
          </a:p>
          <a:p>
            <a:pPr lvl="3">
              <a:buFontTx/>
              <a:buChar char="-"/>
            </a:pPr>
            <a:r>
              <a:rPr lang="en-US"/>
              <a:t>T-cells – kill invaders</a:t>
            </a:r>
          </a:p>
          <a:p>
            <a:pPr lvl="2">
              <a:buFontTx/>
              <a:buChar char="-"/>
            </a:pPr>
            <a:endParaRPr lang="en-US"/>
          </a:p>
          <a:p>
            <a:pPr>
              <a:buFontTx/>
              <a:buNone/>
            </a:pPr>
            <a:endParaRPr lang="en-US"/>
          </a:p>
        </p:txBody>
      </p:sp>
      <p:pic>
        <p:nvPicPr>
          <p:cNvPr id="23557" name="Picture 5" descr="F:\College Stuff\Student Teaching - De Soto\8th Grade\Immune System\35A5C297.jpg"/>
          <p:cNvPicPr>
            <a:picLocks noChangeAspect="1" noChangeArrowheads="1"/>
          </p:cNvPicPr>
          <p:nvPr/>
        </p:nvPicPr>
        <p:blipFill>
          <a:blip r:embed="rId2" cstate="print"/>
          <a:srcRect/>
          <a:stretch>
            <a:fillRect/>
          </a:stretch>
        </p:blipFill>
        <p:spPr bwMode="auto">
          <a:xfrm>
            <a:off x="4495800" y="4826000"/>
            <a:ext cx="2949575" cy="2032000"/>
          </a:xfrm>
          <a:prstGeom prst="rect">
            <a:avLst/>
          </a:prstGeom>
          <a:noFill/>
        </p:spPr>
      </p:pic>
      <p:pic>
        <p:nvPicPr>
          <p:cNvPr id="23558" name="Picture 6" descr="F:\College Stuff\Student Teaching - De Soto\8th Grade\Immune System\macrophage.jpg"/>
          <p:cNvPicPr>
            <a:picLocks noChangeAspect="1" noChangeArrowheads="1"/>
          </p:cNvPicPr>
          <p:nvPr/>
        </p:nvPicPr>
        <p:blipFill>
          <a:blip r:embed="rId3" cstate="print"/>
          <a:srcRect/>
          <a:stretch>
            <a:fillRect/>
          </a:stretch>
        </p:blipFill>
        <p:spPr bwMode="auto">
          <a:xfrm>
            <a:off x="6635750" y="3200400"/>
            <a:ext cx="2508250" cy="2565400"/>
          </a:xfrm>
          <a:prstGeom prst="rect">
            <a:avLst/>
          </a:prstGeom>
          <a:noFill/>
        </p:spPr>
      </p:pic>
      <p:pic>
        <p:nvPicPr>
          <p:cNvPr id="23556" name="Picture 4" descr="F:\College Stuff\Student Teaching - De Soto\8th Grade\Immune System\cell751.gif"/>
          <p:cNvPicPr>
            <a:picLocks noChangeAspect="1" noChangeArrowheads="1"/>
          </p:cNvPicPr>
          <p:nvPr/>
        </p:nvPicPr>
        <p:blipFill>
          <a:blip r:embed="rId4" cstate="print"/>
          <a:srcRect/>
          <a:stretch>
            <a:fillRect/>
          </a:stretch>
        </p:blipFill>
        <p:spPr bwMode="auto">
          <a:xfrm>
            <a:off x="2362200" y="5040313"/>
            <a:ext cx="2206625" cy="181768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1143000"/>
          </a:xfrm>
        </p:spPr>
        <p:txBody>
          <a:bodyPr>
            <a:normAutofit fontScale="90000"/>
          </a:bodyPr>
          <a:lstStyle/>
          <a:p>
            <a:r>
              <a:rPr lang="en-US"/>
              <a:t>White Blood Cells</a:t>
            </a:r>
            <a:br>
              <a:rPr lang="en-US"/>
            </a:br>
            <a:r>
              <a:rPr lang="en-US"/>
              <a:t>~T-Cells~</a:t>
            </a:r>
          </a:p>
        </p:txBody>
      </p:sp>
      <p:sp>
        <p:nvSpPr>
          <p:cNvPr id="20483" name="Rectangle 3"/>
          <p:cNvSpPr>
            <a:spLocks noGrp="1" noChangeArrowheads="1"/>
          </p:cNvSpPr>
          <p:nvPr>
            <p:ph type="body" idx="1"/>
          </p:nvPr>
        </p:nvSpPr>
        <p:spPr>
          <a:xfrm>
            <a:off x="685800" y="1981200"/>
            <a:ext cx="4495800" cy="4114800"/>
          </a:xfrm>
        </p:spPr>
        <p:txBody>
          <a:bodyPr/>
          <a:lstStyle/>
          <a:p>
            <a:r>
              <a:rPr lang="en-US" sz="2800"/>
              <a:t>T-Cells, often called “natural killer” cells, recognize infected human cells and cancer cells</a:t>
            </a:r>
          </a:p>
          <a:p>
            <a:r>
              <a:rPr lang="en-US" sz="2800"/>
              <a:t>T-cells will attack these infected cells, quickly kill them, and then continue to search for more cells to kill </a:t>
            </a:r>
          </a:p>
        </p:txBody>
      </p:sp>
      <p:pic>
        <p:nvPicPr>
          <p:cNvPr id="20484" name="Picture 4" descr="F:\College Stuff\Student Teaching - De Soto\8th Grade\Immune System\tcell_attacks.jpg"/>
          <p:cNvPicPr>
            <a:picLocks noChangeAspect="1" noChangeArrowheads="1"/>
          </p:cNvPicPr>
          <p:nvPr/>
        </p:nvPicPr>
        <p:blipFill>
          <a:blip r:embed="rId2" cstate="print"/>
          <a:srcRect/>
          <a:stretch>
            <a:fillRect/>
          </a:stretch>
        </p:blipFill>
        <p:spPr bwMode="auto">
          <a:xfrm>
            <a:off x="5105400" y="2362200"/>
            <a:ext cx="3810000" cy="2921000"/>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r>
              <a:rPr lang="en-US"/>
              <a:t>The other half of the immune system is called antibody-mediated immunity, meaning that is controlled by antibodies</a:t>
            </a:r>
          </a:p>
          <a:p>
            <a:r>
              <a:rPr lang="en-US"/>
              <a:t>This represents the third line of defense in the immune system</a:t>
            </a:r>
          </a:p>
        </p:txBody>
      </p:sp>
      <p:sp>
        <p:nvSpPr>
          <p:cNvPr id="25604" name="Rectangle 4"/>
          <p:cNvSpPr>
            <a:spLocks noGrp="1" noChangeArrowheads="1"/>
          </p:cNvSpPr>
          <p:nvPr>
            <p:ph type="title"/>
          </p:nvPr>
        </p:nvSpPr>
        <p:spPr>
          <a:noFill/>
          <a:ln/>
        </p:spPr>
        <p:txBody>
          <a:bodyPr>
            <a:normAutofit fontScale="90000"/>
          </a:bodyPr>
          <a:lstStyle/>
          <a:p>
            <a:r>
              <a:rPr lang="en-US"/>
              <a:t>Two Divisions of the Immune System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1981200"/>
            <a:ext cx="5105400" cy="4114800"/>
          </a:xfrm>
        </p:spPr>
        <p:txBody>
          <a:bodyPr/>
          <a:lstStyle/>
          <a:p>
            <a:pPr>
              <a:lnSpc>
                <a:spcPct val="90000"/>
              </a:lnSpc>
              <a:buFontTx/>
              <a:buChar char="-"/>
            </a:pPr>
            <a:r>
              <a:rPr lang="en-US" sz="2800"/>
              <a:t>Most infections never make it past the first and second levels of defense</a:t>
            </a:r>
          </a:p>
          <a:p>
            <a:pPr>
              <a:lnSpc>
                <a:spcPct val="90000"/>
              </a:lnSpc>
              <a:buFontTx/>
              <a:buChar char="-"/>
            </a:pPr>
            <a:r>
              <a:rPr lang="en-US" sz="2800"/>
              <a:t>Those that do trigger the production and release of </a:t>
            </a:r>
            <a:r>
              <a:rPr lang="en-US" sz="2800" b="1"/>
              <a:t>antibodies</a:t>
            </a:r>
          </a:p>
          <a:p>
            <a:pPr lvl="2">
              <a:lnSpc>
                <a:spcPct val="90000"/>
              </a:lnSpc>
              <a:buFontTx/>
              <a:buChar char="-"/>
            </a:pPr>
            <a:r>
              <a:rPr lang="en-US" sz="2000"/>
              <a:t>Proteins that latch onto, damage, clump, and slow foreign particles</a:t>
            </a:r>
          </a:p>
          <a:p>
            <a:pPr lvl="2">
              <a:lnSpc>
                <a:spcPct val="90000"/>
              </a:lnSpc>
              <a:buFontTx/>
              <a:buChar char="-"/>
            </a:pPr>
            <a:r>
              <a:rPr lang="en-US" sz="2000"/>
              <a:t>Each antibody binds only to one specific binding site, known as an </a:t>
            </a:r>
            <a:r>
              <a:rPr lang="en-US" sz="2000" b="1"/>
              <a:t>antigen</a:t>
            </a:r>
          </a:p>
          <a:p>
            <a:pPr lvl="2">
              <a:lnSpc>
                <a:spcPct val="90000"/>
              </a:lnSpc>
              <a:buFontTx/>
              <a:buChar char="-"/>
            </a:pPr>
            <a:endParaRPr lang="en-US" sz="2000"/>
          </a:p>
        </p:txBody>
      </p:sp>
      <p:sp>
        <p:nvSpPr>
          <p:cNvPr id="12292" name="Rectangle 4"/>
          <p:cNvSpPr>
            <a:spLocks noGrp="1" noChangeArrowheads="1"/>
          </p:cNvSpPr>
          <p:nvPr>
            <p:ph type="title"/>
          </p:nvPr>
        </p:nvSpPr>
        <p:spPr>
          <a:noFill/>
          <a:ln/>
        </p:spPr>
        <p:txBody>
          <a:bodyPr>
            <a:normAutofit fontScale="90000"/>
          </a:bodyPr>
          <a:lstStyle/>
          <a:p>
            <a:r>
              <a:rPr lang="en-US"/>
              <a:t>The Third Line of Defense</a:t>
            </a:r>
            <a:br>
              <a:rPr lang="en-US"/>
            </a:br>
            <a:r>
              <a:rPr lang="en-US" sz="2800"/>
              <a:t>~Antibodies~</a:t>
            </a:r>
          </a:p>
        </p:txBody>
      </p:sp>
      <p:pic>
        <p:nvPicPr>
          <p:cNvPr id="12293" name="Picture 5" descr="F:\College Stuff\Student Teaching - De Soto\8th Grade\Immune System\AntibodyMolecule.jpg"/>
          <p:cNvPicPr>
            <a:picLocks noChangeAspect="1" noChangeArrowheads="1"/>
          </p:cNvPicPr>
          <p:nvPr/>
        </p:nvPicPr>
        <p:blipFill>
          <a:blip r:embed="rId2" cstate="print"/>
          <a:srcRect t="11555" r="40385"/>
          <a:stretch>
            <a:fillRect/>
          </a:stretch>
        </p:blipFill>
        <p:spPr bwMode="auto">
          <a:xfrm>
            <a:off x="5791200" y="2286000"/>
            <a:ext cx="3003550"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229600" cy="1143000"/>
          </a:xfrm>
        </p:spPr>
        <p:txBody>
          <a:bodyPr>
            <a:noAutofit/>
          </a:bodyPr>
          <a:lstStyle/>
          <a:p>
            <a:r>
              <a:rPr lang="en-US" sz="3000" dirty="0">
                <a:solidFill>
                  <a:srgbClr val="FFFF00"/>
                </a:solidFill>
                <a:latin typeface="Engravers MT" pitchFamily="18" charset="0"/>
              </a:rPr>
              <a:t>Parts of the Circulatory System</a:t>
            </a:r>
            <a:r>
              <a:rPr lang="en-US" sz="3000" b="1" dirty="0">
                <a:solidFill>
                  <a:srgbClr val="FFFF00"/>
                </a:solidFill>
                <a:latin typeface="Engravers MT" pitchFamily="18" charset="0"/>
              </a:rPr>
              <a:t/>
            </a:r>
            <a:br>
              <a:rPr lang="en-US" sz="3000" b="1" dirty="0">
                <a:solidFill>
                  <a:srgbClr val="FFFF00"/>
                </a:solidFill>
                <a:latin typeface="Engravers MT" pitchFamily="18" charset="0"/>
              </a:rPr>
            </a:br>
            <a:endParaRPr lang="en-US" sz="3000" b="1" dirty="0">
              <a:solidFill>
                <a:srgbClr val="FFFF00"/>
              </a:solidFill>
              <a:latin typeface="Engravers MT" pitchFamily="18" charset="0"/>
            </a:endParaRPr>
          </a:p>
        </p:txBody>
      </p:sp>
      <p:sp>
        <p:nvSpPr>
          <p:cNvPr id="34819" name="Rectangle 3"/>
          <p:cNvSpPr>
            <a:spLocks noGrp="1" noChangeArrowheads="1"/>
          </p:cNvSpPr>
          <p:nvPr>
            <p:ph type="body" idx="1"/>
          </p:nvPr>
        </p:nvSpPr>
        <p:spPr>
          <a:xfrm>
            <a:off x="457200" y="2332038"/>
            <a:ext cx="8229600" cy="4525962"/>
          </a:xfrm>
        </p:spPr>
        <p:txBody>
          <a:bodyPr/>
          <a:lstStyle/>
          <a:p>
            <a:pPr>
              <a:buFont typeface="Wingdings" pitchFamily="2" charset="2"/>
              <a:buChar char="Ø"/>
            </a:pPr>
            <a:r>
              <a:rPr lang="en-US" dirty="0"/>
              <a:t>Divided into three major parts:</a:t>
            </a:r>
          </a:p>
          <a:p>
            <a:pPr lvl="1">
              <a:buFont typeface="Wingdings" pitchFamily="2" charset="2"/>
              <a:buChar char="Ø"/>
            </a:pPr>
            <a:r>
              <a:rPr lang="en-US" dirty="0"/>
              <a:t>The Heart </a:t>
            </a:r>
          </a:p>
          <a:p>
            <a:pPr lvl="1">
              <a:buFont typeface="Wingdings" pitchFamily="2" charset="2"/>
              <a:buChar char="Ø"/>
            </a:pPr>
            <a:r>
              <a:rPr lang="en-US" dirty="0"/>
              <a:t>The Blood </a:t>
            </a:r>
          </a:p>
          <a:p>
            <a:pPr lvl="1">
              <a:buFont typeface="Wingdings" pitchFamily="2" charset="2"/>
              <a:buChar char="Ø"/>
            </a:pPr>
            <a:r>
              <a:rPr lang="en-US" dirty="0"/>
              <a:t>The Blood Vessels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1981200"/>
            <a:ext cx="5105400" cy="4114800"/>
          </a:xfrm>
        </p:spPr>
        <p:txBody>
          <a:bodyPr/>
          <a:lstStyle/>
          <a:p>
            <a:pPr>
              <a:lnSpc>
                <a:spcPct val="90000"/>
              </a:lnSpc>
              <a:buFontTx/>
              <a:buChar char="-"/>
            </a:pPr>
            <a:r>
              <a:rPr lang="en-US" sz="2800"/>
              <a:t>Most infections never make it past the first and second levels of defense</a:t>
            </a:r>
          </a:p>
          <a:p>
            <a:pPr>
              <a:lnSpc>
                <a:spcPct val="90000"/>
              </a:lnSpc>
              <a:buFontTx/>
              <a:buChar char="-"/>
            </a:pPr>
            <a:r>
              <a:rPr lang="en-US" sz="2800"/>
              <a:t>Those that do trigger the production and release of </a:t>
            </a:r>
            <a:r>
              <a:rPr lang="en-US" sz="2800" b="1"/>
              <a:t>antibodies</a:t>
            </a:r>
          </a:p>
          <a:p>
            <a:pPr lvl="2">
              <a:lnSpc>
                <a:spcPct val="90000"/>
              </a:lnSpc>
              <a:buFontTx/>
              <a:buChar char="-"/>
            </a:pPr>
            <a:r>
              <a:rPr lang="en-US" sz="2000"/>
              <a:t>Proteins that latch onto, damage, clump, and slow foreign particles</a:t>
            </a:r>
          </a:p>
          <a:p>
            <a:pPr lvl="2">
              <a:lnSpc>
                <a:spcPct val="90000"/>
              </a:lnSpc>
              <a:buFontTx/>
              <a:buChar char="-"/>
            </a:pPr>
            <a:r>
              <a:rPr lang="en-US" sz="2000"/>
              <a:t>Each antibody binds only to one specific binding site, known as an </a:t>
            </a:r>
            <a:r>
              <a:rPr lang="en-US" sz="2000" b="1"/>
              <a:t>antigen</a:t>
            </a:r>
          </a:p>
          <a:p>
            <a:pPr lvl="2">
              <a:lnSpc>
                <a:spcPct val="90000"/>
              </a:lnSpc>
              <a:buFontTx/>
              <a:buChar char="-"/>
            </a:pPr>
            <a:endParaRPr lang="en-US" sz="2000"/>
          </a:p>
        </p:txBody>
      </p:sp>
      <p:sp>
        <p:nvSpPr>
          <p:cNvPr id="12292" name="Rectangle 4"/>
          <p:cNvSpPr>
            <a:spLocks noGrp="1" noChangeArrowheads="1"/>
          </p:cNvSpPr>
          <p:nvPr>
            <p:ph type="title"/>
          </p:nvPr>
        </p:nvSpPr>
        <p:spPr>
          <a:noFill/>
          <a:ln/>
        </p:spPr>
        <p:txBody>
          <a:bodyPr>
            <a:normAutofit fontScale="90000"/>
          </a:bodyPr>
          <a:lstStyle/>
          <a:p>
            <a:r>
              <a:rPr lang="en-US"/>
              <a:t>The Third Line of Defense</a:t>
            </a:r>
            <a:br>
              <a:rPr lang="en-US"/>
            </a:br>
            <a:r>
              <a:rPr lang="en-US" sz="2800"/>
              <a:t>~Antibodies~</a:t>
            </a:r>
          </a:p>
        </p:txBody>
      </p:sp>
      <p:pic>
        <p:nvPicPr>
          <p:cNvPr id="12293" name="Picture 5" descr="F:\College Stuff\Student Teaching - De Soto\8th Grade\Immune System\AntibodyMolecule.jpg"/>
          <p:cNvPicPr>
            <a:picLocks noChangeAspect="1" noChangeArrowheads="1"/>
          </p:cNvPicPr>
          <p:nvPr/>
        </p:nvPicPr>
        <p:blipFill>
          <a:blip r:embed="rId2" cstate="print"/>
          <a:srcRect t="11555" r="40385"/>
          <a:stretch>
            <a:fillRect/>
          </a:stretch>
        </p:blipFill>
        <p:spPr bwMode="auto">
          <a:xfrm>
            <a:off x="5791200" y="2286000"/>
            <a:ext cx="3003550" cy="33528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immunity?</a:t>
            </a:r>
          </a:p>
        </p:txBody>
      </p:sp>
      <p:sp>
        <p:nvSpPr>
          <p:cNvPr id="16387" name="Rectangle 3"/>
          <p:cNvSpPr>
            <a:spLocks noGrp="1" noChangeArrowheads="1"/>
          </p:cNvSpPr>
          <p:nvPr>
            <p:ph type="body" idx="1"/>
          </p:nvPr>
        </p:nvSpPr>
        <p:spPr/>
        <p:txBody>
          <a:bodyPr/>
          <a:lstStyle/>
          <a:p>
            <a:pPr>
              <a:buFontTx/>
              <a:buChar char="-"/>
            </a:pPr>
            <a:r>
              <a:rPr lang="en-US"/>
              <a:t>Resistance to a disease causing organism or harmful substance</a:t>
            </a:r>
          </a:p>
          <a:p>
            <a:pPr>
              <a:buFontTx/>
              <a:buChar char="-"/>
            </a:pPr>
            <a:r>
              <a:rPr lang="en-US"/>
              <a:t>Two types</a:t>
            </a:r>
          </a:p>
          <a:p>
            <a:pPr lvl="2">
              <a:buFontTx/>
              <a:buChar char="-"/>
            </a:pPr>
            <a:r>
              <a:rPr lang="en-US"/>
              <a:t>Active Immunity</a:t>
            </a:r>
          </a:p>
          <a:p>
            <a:pPr lvl="2">
              <a:buFontTx/>
              <a:buChar char="-"/>
            </a:pPr>
            <a:r>
              <a:rPr lang="en-US"/>
              <a:t>Passive Immunity</a:t>
            </a:r>
          </a:p>
        </p:txBody>
      </p:sp>
      <p:pic>
        <p:nvPicPr>
          <p:cNvPr id="16388" name="Picture 4" descr="F:\College Stuff\Student Teaching - De Soto\8th Grade\Immune System\antibody.bmp"/>
          <p:cNvPicPr>
            <a:picLocks noChangeAspect="1" noChangeArrowheads="1"/>
          </p:cNvPicPr>
          <p:nvPr/>
        </p:nvPicPr>
        <p:blipFill>
          <a:blip r:embed="rId2" cstate="print"/>
          <a:srcRect/>
          <a:stretch>
            <a:fillRect/>
          </a:stretch>
        </p:blipFill>
        <p:spPr bwMode="auto">
          <a:xfrm>
            <a:off x="4800600" y="3657600"/>
            <a:ext cx="3643313" cy="229076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solidFill>
                  <a:schemeClr val="folHlink"/>
                </a:solidFill>
              </a:rPr>
              <a:t>Active and Passive Immunity</a:t>
            </a:r>
            <a:endParaRPr lang="en-US">
              <a:solidFill>
                <a:schemeClr val="folHlink"/>
              </a:solidFill>
            </a:endParaRPr>
          </a:p>
        </p:txBody>
      </p:sp>
      <p:sp>
        <p:nvSpPr>
          <p:cNvPr id="36867" name="Rectangle 3"/>
          <p:cNvSpPr>
            <a:spLocks noGrp="1" noChangeArrowheads="1"/>
          </p:cNvSpPr>
          <p:nvPr>
            <p:ph type="body" idx="1"/>
          </p:nvPr>
        </p:nvSpPr>
        <p:spPr>
          <a:xfrm>
            <a:off x="468313" y="1484313"/>
            <a:ext cx="8229600" cy="4886325"/>
          </a:xfrm>
          <a:ln>
            <a:solidFill>
              <a:schemeClr val="tx1"/>
            </a:solidFill>
          </a:ln>
        </p:spPr>
        <p:txBody>
          <a:bodyPr/>
          <a:lstStyle/>
          <a:p>
            <a:pPr>
              <a:lnSpc>
                <a:spcPct val="90000"/>
              </a:lnSpc>
              <a:buFontTx/>
              <a:buNone/>
            </a:pPr>
            <a:r>
              <a:rPr lang="en-GB">
                <a:solidFill>
                  <a:srgbClr val="FF0000"/>
                </a:solidFill>
              </a:rPr>
              <a:t>Active immunity</a:t>
            </a:r>
          </a:p>
          <a:p>
            <a:pPr>
              <a:lnSpc>
                <a:spcPct val="90000"/>
              </a:lnSpc>
              <a:buFontTx/>
              <a:buNone/>
            </a:pPr>
            <a:r>
              <a:rPr lang="en-GB"/>
              <a:t>	Lymphocytes are activated  by antigens on the surface of pathogens</a:t>
            </a:r>
          </a:p>
          <a:p>
            <a:pPr>
              <a:lnSpc>
                <a:spcPct val="90000"/>
              </a:lnSpc>
              <a:buFontTx/>
              <a:buNone/>
            </a:pPr>
            <a:r>
              <a:rPr lang="en-GB"/>
              <a:t>	</a:t>
            </a:r>
            <a:r>
              <a:rPr lang="en-GB" u="sng"/>
              <a:t>Natural active immunity </a:t>
            </a:r>
            <a:r>
              <a:rPr lang="en-GB"/>
              <a:t> - acquired due to infection</a:t>
            </a:r>
          </a:p>
          <a:p>
            <a:pPr>
              <a:lnSpc>
                <a:spcPct val="90000"/>
              </a:lnSpc>
              <a:buFontTx/>
              <a:buNone/>
            </a:pPr>
            <a:r>
              <a:rPr lang="en-GB"/>
              <a:t>	</a:t>
            </a:r>
            <a:r>
              <a:rPr lang="en-GB" u="sng"/>
              <a:t>Artificial active immunity</a:t>
            </a:r>
            <a:r>
              <a:rPr lang="en-GB"/>
              <a:t> – vaccination</a:t>
            </a:r>
          </a:p>
          <a:p>
            <a:pPr>
              <a:lnSpc>
                <a:spcPct val="90000"/>
              </a:lnSpc>
              <a:buFontTx/>
              <a:buNone/>
            </a:pPr>
            <a:endParaRPr lang="en-GB"/>
          </a:p>
          <a:p>
            <a:pPr>
              <a:lnSpc>
                <a:spcPct val="90000"/>
              </a:lnSpc>
              <a:buFontTx/>
              <a:buNone/>
            </a:pPr>
            <a:r>
              <a:rPr lang="en-GB"/>
              <a:t>	Takes time for enough B and T cells to be produced to mount an effective response.</a:t>
            </a:r>
          </a:p>
          <a:p>
            <a:pPr>
              <a:lnSpc>
                <a:spcPct val="90000"/>
              </a:lnSpc>
              <a:buFontTx/>
              <a:buNone/>
            </a:pPr>
            <a:endParaRPr lang="en-GB"/>
          </a:p>
          <a:p>
            <a:pPr>
              <a:lnSpc>
                <a:spcPct val="90000"/>
              </a:lnSpc>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Active Immunity</a:t>
            </a:r>
          </a:p>
        </p:txBody>
      </p:sp>
      <p:sp>
        <p:nvSpPr>
          <p:cNvPr id="26627" name="Rectangle 3"/>
          <p:cNvSpPr>
            <a:spLocks noGrp="1" noChangeArrowheads="1"/>
          </p:cNvSpPr>
          <p:nvPr>
            <p:ph type="body" idx="1"/>
          </p:nvPr>
        </p:nvSpPr>
        <p:spPr/>
        <p:txBody>
          <a:bodyPr/>
          <a:lstStyle/>
          <a:p>
            <a:pPr>
              <a:buFontTx/>
              <a:buChar char="-"/>
            </a:pPr>
            <a:r>
              <a:rPr lang="en-US" b="1" u="sng"/>
              <a:t>You</a:t>
            </a:r>
            <a:r>
              <a:rPr lang="en-US"/>
              <a:t> produce the antibodies</a:t>
            </a:r>
          </a:p>
          <a:p>
            <a:pPr lvl="1">
              <a:buFontTx/>
              <a:buChar char="-"/>
            </a:pPr>
            <a:r>
              <a:rPr lang="en-US"/>
              <a:t>Your body has been exposed to the antigen in the past either through:</a:t>
            </a:r>
          </a:p>
          <a:p>
            <a:pPr lvl="2">
              <a:buFontTx/>
              <a:buChar char="-"/>
            </a:pPr>
            <a:r>
              <a:rPr lang="en-US"/>
              <a:t>Exposure to the actual disease causing antigen – You fought it, you won, you remember it</a:t>
            </a:r>
          </a:p>
          <a:p>
            <a:pPr lvl="2">
              <a:buFontTx/>
              <a:buChar char="-"/>
            </a:pPr>
            <a:r>
              <a:rPr lang="en-US"/>
              <a:t>Planned exposure to a form of the antigen that has been killed or weakened – You detected it, eliminated it, and remember it</a:t>
            </a:r>
          </a:p>
        </p:txBody>
      </p:sp>
      <p:sp>
        <p:nvSpPr>
          <p:cNvPr id="26628" name="Rectangle 4"/>
          <p:cNvSpPr>
            <a:spLocks noChangeArrowheads="1"/>
          </p:cNvSpPr>
          <p:nvPr/>
        </p:nvSpPr>
        <p:spPr bwMode="auto">
          <a:xfrm>
            <a:off x="4343400" y="5715000"/>
            <a:ext cx="4267200" cy="1371600"/>
          </a:xfrm>
          <a:prstGeom prst="rect">
            <a:avLst/>
          </a:prstGeom>
          <a:noFill/>
          <a:ln w="9525">
            <a:noFill/>
            <a:miter lim="800000"/>
            <a:headEnd/>
            <a:tailEnd/>
          </a:ln>
          <a:effectLst/>
        </p:spPr>
        <p:txBody>
          <a:bodyPr/>
          <a:lstStyle/>
          <a:p>
            <a:pPr marL="342900" indent="-342900">
              <a:spcBef>
                <a:spcPct val="20000"/>
              </a:spcBef>
            </a:pPr>
            <a:r>
              <a:rPr lang="en-US">
                <a:solidFill>
                  <a:schemeClr val="bg1"/>
                </a:solidFill>
              </a:rPr>
              <a:t>What is this second type of exposure called?</a:t>
            </a:r>
          </a:p>
          <a:p>
            <a:pPr marL="1143000" lvl="2" indent="-228600">
              <a:spcBef>
                <a:spcPct val="20000"/>
              </a:spcBef>
              <a:buFontTx/>
              <a:buChar char="-"/>
            </a:pP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4" autoUpdateAnimBg="0"/>
      <p:bldP spid="2662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a:t>Vaccine</a:t>
            </a:r>
          </a:p>
        </p:txBody>
      </p:sp>
      <p:sp>
        <p:nvSpPr>
          <p:cNvPr id="28675" name="Rectangle 3"/>
          <p:cNvSpPr>
            <a:spLocks noGrp="1" noChangeArrowheads="1"/>
          </p:cNvSpPr>
          <p:nvPr>
            <p:ph type="body" idx="1"/>
          </p:nvPr>
        </p:nvSpPr>
        <p:spPr>
          <a:xfrm>
            <a:off x="685800" y="1219200"/>
            <a:ext cx="7772400" cy="3048000"/>
          </a:xfrm>
        </p:spPr>
        <p:txBody>
          <a:bodyPr/>
          <a:lstStyle/>
          <a:p>
            <a:pPr>
              <a:lnSpc>
                <a:spcPct val="90000"/>
              </a:lnSpc>
            </a:pPr>
            <a:r>
              <a:rPr lang="en-US" sz="2800"/>
              <a:t>Antigens are deliberately introduced into the immune system to produce immunity</a:t>
            </a:r>
          </a:p>
          <a:p>
            <a:pPr>
              <a:lnSpc>
                <a:spcPct val="90000"/>
              </a:lnSpc>
            </a:pPr>
            <a:r>
              <a:rPr lang="en-US" sz="2800"/>
              <a:t>Because the bacteria has been killed or weakened, minimal symptoms occur</a:t>
            </a:r>
          </a:p>
          <a:p>
            <a:pPr>
              <a:lnSpc>
                <a:spcPct val="90000"/>
              </a:lnSpc>
            </a:pPr>
            <a:r>
              <a:rPr lang="en-US" sz="2800"/>
              <a:t>Have eradicated or severely limited several diseases from the face of the Earth, such as polio and smallpox</a:t>
            </a:r>
          </a:p>
        </p:txBody>
      </p:sp>
      <p:pic>
        <p:nvPicPr>
          <p:cNvPr id="28676" name="Picture 4" descr="F:\College Stuff\Student Teaching - De Soto\8th Grade\Immune System\nasal vaccine.jpg"/>
          <p:cNvPicPr>
            <a:picLocks noChangeAspect="1" noChangeArrowheads="1"/>
          </p:cNvPicPr>
          <p:nvPr/>
        </p:nvPicPr>
        <p:blipFill>
          <a:blip r:embed="rId2" cstate="print"/>
          <a:srcRect l="18333" t="4167" r="16666" b="8333"/>
          <a:stretch>
            <a:fillRect/>
          </a:stretch>
        </p:blipFill>
        <p:spPr bwMode="auto">
          <a:xfrm>
            <a:off x="1447800" y="4419600"/>
            <a:ext cx="2122488" cy="2286000"/>
          </a:xfrm>
          <a:prstGeom prst="rect">
            <a:avLst/>
          </a:prstGeom>
          <a:noFill/>
          <a:ln w="38100">
            <a:solidFill>
              <a:schemeClr val="bg1"/>
            </a:solidFill>
            <a:miter lim="800000"/>
            <a:headEnd/>
            <a:tailEnd/>
          </a:ln>
        </p:spPr>
      </p:pic>
      <p:pic>
        <p:nvPicPr>
          <p:cNvPr id="28677" name="Picture 5" descr="F:\College Stuff\Student Teaching - De Soto\8th Grade\Immune System\vaccineREX150606_228x351.jpg"/>
          <p:cNvPicPr>
            <a:picLocks noChangeAspect="1" noChangeArrowheads="1"/>
          </p:cNvPicPr>
          <p:nvPr/>
        </p:nvPicPr>
        <p:blipFill>
          <a:blip r:embed="rId3" cstate="print"/>
          <a:srcRect/>
          <a:stretch>
            <a:fillRect/>
          </a:stretch>
        </p:blipFill>
        <p:spPr bwMode="auto">
          <a:xfrm>
            <a:off x="5986463" y="4191000"/>
            <a:ext cx="1633537" cy="2514600"/>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p:spPr>
        <p:txBody>
          <a:bodyPr>
            <a:normAutofit fontScale="90000"/>
          </a:bodyPr>
          <a:lstStyle/>
          <a:p>
            <a:r>
              <a:rPr lang="en-US"/>
              <a:t>How long does active immunity last?</a:t>
            </a:r>
          </a:p>
        </p:txBody>
      </p:sp>
      <p:sp>
        <p:nvSpPr>
          <p:cNvPr id="29699" name="Rectangle 3"/>
          <p:cNvSpPr>
            <a:spLocks noGrp="1" noChangeArrowheads="1"/>
          </p:cNvSpPr>
          <p:nvPr>
            <p:ph type="body" idx="1"/>
          </p:nvPr>
        </p:nvSpPr>
        <p:spPr>
          <a:xfrm>
            <a:off x="685800" y="1828800"/>
            <a:ext cx="4648200" cy="4114800"/>
          </a:xfrm>
        </p:spPr>
        <p:txBody>
          <a:bodyPr>
            <a:normAutofit fontScale="92500"/>
          </a:bodyPr>
          <a:lstStyle/>
          <a:p>
            <a:pPr>
              <a:lnSpc>
                <a:spcPct val="90000"/>
              </a:lnSpc>
            </a:pPr>
            <a:r>
              <a:rPr lang="en-US" sz="2800" dirty="0"/>
              <a:t>It depends on the antigen</a:t>
            </a:r>
          </a:p>
          <a:p>
            <a:pPr>
              <a:lnSpc>
                <a:spcPct val="90000"/>
              </a:lnSpc>
            </a:pPr>
            <a:r>
              <a:rPr lang="en-US" sz="2800" dirty="0"/>
              <a:t>Some disease-causing bacteria multiply into new forms that our body doesn’t recognize, requiring annual vaccinations, like the flu shot</a:t>
            </a:r>
          </a:p>
          <a:p>
            <a:pPr>
              <a:lnSpc>
                <a:spcPct val="90000"/>
              </a:lnSpc>
            </a:pPr>
            <a:r>
              <a:rPr lang="en-US" sz="2800" dirty="0"/>
              <a:t>Booster shot - reminds the immune system of the antigen</a:t>
            </a:r>
          </a:p>
          <a:p>
            <a:pPr>
              <a:lnSpc>
                <a:spcPct val="90000"/>
              </a:lnSpc>
            </a:pPr>
            <a:r>
              <a:rPr lang="en-US" sz="2800" dirty="0"/>
              <a:t>Others last for a lifetime, such as chicken pox</a:t>
            </a:r>
          </a:p>
        </p:txBody>
      </p:sp>
      <p:pic>
        <p:nvPicPr>
          <p:cNvPr id="29700" name="Picture 4" descr="F:\College Stuff\Student Teaching - De Soto\8th Grade\Immune System\flu_shot.jpg"/>
          <p:cNvPicPr>
            <a:picLocks noChangeAspect="1" noChangeArrowheads="1"/>
          </p:cNvPicPr>
          <p:nvPr/>
        </p:nvPicPr>
        <p:blipFill>
          <a:blip r:embed="rId2" cstate="print"/>
          <a:srcRect/>
          <a:stretch>
            <a:fillRect/>
          </a:stretch>
        </p:blipFill>
        <p:spPr bwMode="auto">
          <a:xfrm>
            <a:off x="5715000" y="2057400"/>
            <a:ext cx="2917825" cy="4360863"/>
          </a:xfrm>
          <a:prstGeom prst="rect">
            <a:avLst/>
          </a:prstGeom>
          <a:noFill/>
          <a:ln w="381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4"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72400" cy="1143000"/>
          </a:xfrm>
        </p:spPr>
        <p:txBody>
          <a:bodyPr/>
          <a:lstStyle/>
          <a:p>
            <a:r>
              <a:rPr lang="en-US"/>
              <a:t>Passive Immunity</a:t>
            </a:r>
          </a:p>
        </p:txBody>
      </p:sp>
      <p:sp>
        <p:nvSpPr>
          <p:cNvPr id="31747" name="Rectangle 3"/>
          <p:cNvSpPr>
            <a:spLocks noGrp="1" noChangeArrowheads="1"/>
          </p:cNvSpPr>
          <p:nvPr>
            <p:ph type="body" idx="1"/>
          </p:nvPr>
        </p:nvSpPr>
        <p:spPr>
          <a:xfrm>
            <a:off x="304800" y="1524000"/>
            <a:ext cx="4343400" cy="4114800"/>
          </a:xfrm>
        </p:spPr>
        <p:txBody>
          <a:bodyPr>
            <a:normAutofit fontScale="92500" lnSpcReduction="10000"/>
          </a:bodyPr>
          <a:lstStyle/>
          <a:p>
            <a:pPr>
              <a:lnSpc>
                <a:spcPct val="90000"/>
              </a:lnSpc>
            </a:pPr>
            <a:r>
              <a:rPr lang="en-US" sz="2800"/>
              <a:t>You </a:t>
            </a:r>
            <a:r>
              <a:rPr lang="en-US" sz="2800" b="1" u="sng"/>
              <a:t>don’t</a:t>
            </a:r>
            <a:r>
              <a:rPr lang="en-US" sz="2800"/>
              <a:t> produce the antibodies</a:t>
            </a:r>
          </a:p>
          <a:p>
            <a:pPr lvl="1">
              <a:lnSpc>
                <a:spcPct val="90000"/>
              </a:lnSpc>
            </a:pPr>
            <a:r>
              <a:rPr lang="en-US" sz="2400"/>
              <a:t>A mother will pass immunities on to her baby during pregnancy - through what organ?</a:t>
            </a:r>
          </a:p>
          <a:p>
            <a:pPr lvl="1">
              <a:lnSpc>
                <a:spcPct val="90000"/>
              </a:lnSpc>
            </a:pPr>
            <a:r>
              <a:rPr lang="en-US" sz="2400"/>
              <a:t>These antibodies will protect the baby for a short period of time following birth while its immune system develops.  What endocrine gland is responsible for this?</a:t>
            </a:r>
          </a:p>
          <a:p>
            <a:pPr lvl="1">
              <a:lnSpc>
                <a:spcPct val="90000"/>
              </a:lnSpc>
            </a:pPr>
            <a:r>
              <a:rPr lang="en-US" sz="2400"/>
              <a:t>Lasts until antibodies die</a:t>
            </a:r>
          </a:p>
        </p:txBody>
      </p:sp>
      <p:pic>
        <p:nvPicPr>
          <p:cNvPr id="31748" name="Picture 4" descr="F:\College Stuff\Student Teaching - De Soto\8th Grade\Immune System\mother_holding_baby.jpg"/>
          <p:cNvPicPr>
            <a:picLocks noChangeAspect="1" noChangeArrowheads="1"/>
          </p:cNvPicPr>
          <p:nvPr/>
        </p:nvPicPr>
        <p:blipFill>
          <a:blip r:embed="rId2" cstate="print"/>
          <a:srcRect/>
          <a:stretch>
            <a:fillRect/>
          </a:stretch>
        </p:blipFill>
        <p:spPr bwMode="auto">
          <a:xfrm>
            <a:off x="5638800" y="1600200"/>
            <a:ext cx="2439988" cy="3657600"/>
          </a:xfrm>
          <a:prstGeom prst="rect">
            <a:avLst/>
          </a:prstGeom>
          <a:noFill/>
          <a:ln w="38100">
            <a:solidFill>
              <a:schemeClr val="bg1"/>
            </a:solidFill>
            <a:miter lim="800000"/>
            <a:headEnd/>
            <a:tailEnd/>
          </a:ln>
        </p:spPr>
      </p:pic>
      <p:sp>
        <p:nvSpPr>
          <p:cNvPr id="31749" name="Text Box 5"/>
          <p:cNvSpPr txBox="1">
            <a:spLocks noChangeArrowheads="1"/>
          </p:cNvSpPr>
          <p:nvPr/>
        </p:nvSpPr>
        <p:spPr bwMode="auto">
          <a:xfrm>
            <a:off x="5029200" y="5410200"/>
            <a:ext cx="3429000" cy="10064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Why doesn’t the mother just pass on the WBCs that “remember” the antigens?</a:t>
            </a:r>
          </a:p>
        </p:txBody>
      </p:sp>
      <p:grpSp>
        <p:nvGrpSpPr>
          <p:cNvPr id="2" name="Group 8"/>
          <p:cNvGrpSpPr>
            <a:grpSpLocks/>
          </p:cNvGrpSpPr>
          <p:nvPr/>
        </p:nvGrpSpPr>
        <p:grpSpPr bwMode="auto">
          <a:xfrm>
            <a:off x="2667001" y="3048001"/>
            <a:ext cx="2133601" cy="1966913"/>
            <a:chOff x="1680" y="1920"/>
            <a:chExt cx="1344" cy="1239"/>
          </a:xfrm>
        </p:grpSpPr>
        <p:sp>
          <p:nvSpPr>
            <p:cNvPr id="31750" name="Text Box 6"/>
            <p:cNvSpPr txBox="1">
              <a:spLocks noChangeArrowheads="1"/>
            </p:cNvSpPr>
            <p:nvPr/>
          </p:nvSpPr>
          <p:spPr bwMode="auto">
            <a:xfrm>
              <a:off x="1872" y="2928"/>
              <a:ext cx="1152" cy="231"/>
            </a:xfrm>
            <a:prstGeom prst="rect">
              <a:avLst/>
            </a:prstGeom>
            <a:noFill/>
            <a:ln w="9525">
              <a:noFill/>
              <a:miter lim="800000"/>
              <a:headEnd/>
              <a:tailEnd/>
            </a:ln>
            <a:effectLst/>
          </p:spPr>
          <p:txBody>
            <a:bodyPr>
              <a:spAutoFit/>
            </a:bodyPr>
            <a:lstStyle/>
            <a:p>
              <a:pPr algn="ctr">
                <a:spcBef>
                  <a:spcPct val="50000"/>
                </a:spcBef>
              </a:pPr>
              <a:r>
                <a:rPr lang="en-US" sz="1800" dirty="0">
                  <a:solidFill>
                    <a:schemeClr val="bg1"/>
                  </a:solidFill>
                </a:rPr>
                <a:t>Thymus</a:t>
              </a:r>
            </a:p>
          </p:txBody>
        </p:sp>
        <p:sp>
          <p:nvSpPr>
            <p:cNvPr id="31751" name="Text Box 7"/>
            <p:cNvSpPr txBox="1">
              <a:spLocks noChangeArrowheads="1"/>
            </p:cNvSpPr>
            <p:nvPr/>
          </p:nvSpPr>
          <p:spPr bwMode="auto">
            <a:xfrm>
              <a:off x="1680" y="1920"/>
              <a:ext cx="768" cy="231"/>
            </a:xfrm>
            <a:prstGeom prst="rect">
              <a:avLst/>
            </a:prstGeom>
            <a:noFill/>
            <a:ln w="9525">
              <a:noFill/>
              <a:miter lim="800000"/>
              <a:headEnd/>
              <a:tailEnd/>
            </a:ln>
            <a:effectLst/>
          </p:spPr>
          <p:txBody>
            <a:bodyPr>
              <a:spAutoFit/>
            </a:bodyPr>
            <a:lstStyle/>
            <a:p>
              <a:pPr algn="ctr">
                <a:spcBef>
                  <a:spcPct val="50000"/>
                </a:spcBef>
              </a:pPr>
              <a:r>
                <a:rPr lang="en-US" sz="1800" dirty="0">
                  <a:solidFill>
                    <a:schemeClr val="bg1"/>
                  </a:solidFill>
                </a:rPr>
                <a:t>Placenta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4" autoUpdateAnimBg="0"/>
      <p:bldP spid="31749"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solidFill>
                  <a:schemeClr val="folHlink"/>
                </a:solidFill>
              </a:rPr>
              <a:t>Active and Passive Immunity</a:t>
            </a:r>
            <a:endParaRPr lang="en-US">
              <a:solidFill>
                <a:schemeClr val="folHlink"/>
              </a:solidFill>
            </a:endParaRPr>
          </a:p>
        </p:txBody>
      </p:sp>
      <p:sp>
        <p:nvSpPr>
          <p:cNvPr id="39939" name="Rectangle 3"/>
          <p:cNvSpPr>
            <a:spLocks noGrp="1" noChangeArrowheads="1"/>
          </p:cNvSpPr>
          <p:nvPr>
            <p:ph type="body" idx="1"/>
          </p:nvPr>
        </p:nvSpPr>
        <p:spPr>
          <a:xfrm>
            <a:off x="468313" y="1484313"/>
            <a:ext cx="8229600" cy="4886325"/>
          </a:xfrm>
          <a:ln>
            <a:solidFill>
              <a:schemeClr val="tx1"/>
            </a:solidFill>
          </a:ln>
        </p:spPr>
        <p:txBody>
          <a:bodyPr/>
          <a:lstStyle/>
          <a:p>
            <a:pPr>
              <a:buFontTx/>
              <a:buNone/>
            </a:pPr>
            <a:r>
              <a:rPr lang="en-GB">
                <a:solidFill>
                  <a:srgbClr val="FF0000"/>
                </a:solidFill>
              </a:rPr>
              <a:t>Passive immunity</a:t>
            </a:r>
          </a:p>
          <a:p>
            <a:pPr>
              <a:buFontTx/>
              <a:buNone/>
            </a:pPr>
            <a:r>
              <a:rPr lang="en-GB"/>
              <a:t>B and T cells are not activated and plasma cells have not produced antibodies.</a:t>
            </a:r>
          </a:p>
          <a:p>
            <a:pPr>
              <a:buFontTx/>
              <a:buNone/>
            </a:pPr>
            <a:r>
              <a:rPr lang="en-GB"/>
              <a:t>The antigen doesn’t have to be encountered for the body to make the antibodies.</a:t>
            </a:r>
          </a:p>
          <a:p>
            <a:pPr>
              <a:buFontTx/>
              <a:buNone/>
            </a:pPr>
            <a:r>
              <a:rPr lang="en-GB"/>
              <a:t>Antibodies appear immediately in blood but protection is only temporary.</a:t>
            </a:r>
          </a:p>
          <a:p>
            <a:pPr>
              <a:buFontTx/>
              <a:buNone/>
            </a:pPr>
            <a:endParaRPr lang="en-GB"/>
          </a:p>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t>Immune Disorders</a:t>
            </a:r>
            <a:br>
              <a:rPr lang="en-US"/>
            </a:br>
            <a:r>
              <a:rPr lang="en-US" sz="3600"/>
              <a:t>~Allergies~</a:t>
            </a:r>
            <a:endParaRPr lang="en-US"/>
          </a:p>
        </p:txBody>
      </p:sp>
      <p:sp>
        <p:nvSpPr>
          <p:cNvPr id="32771" name="Rectangle 3"/>
          <p:cNvSpPr>
            <a:spLocks noGrp="1" noChangeArrowheads="1"/>
          </p:cNvSpPr>
          <p:nvPr>
            <p:ph type="body" idx="1"/>
          </p:nvPr>
        </p:nvSpPr>
        <p:spPr>
          <a:xfrm>
            <a:off x="3962400" y="1981200"/>
            <a:ext cx="5181600" cy="4114800"/>
          </a:xfrm>
        </p:spPr>
        <p:txBody>
          <a:bodyPr/>
          <a:lstStyle/>
          <a:p>
            <a:pPr>
              <a:buFontTx/>
              <a:buChar char="-"/>
            </a:pPr>
            <a:r>
              <a:rPr lang="en-US" sz="2800"/>
              <a:t>Immune system mistakenly recognizes harmless foreign particles as serious threats</a:t>
            </a:r>
          </a:p>
          <a:p>
            <a:pPr>
              <a:buFontTx/>
              <a:buChar char="-"/>
            </a:pPr>
            <a:r>
              <a:rPr lang="en-US" sz="2800"/>
              <a:t>Launches immune response, which causes sneezing, runny nose, and watery eyes</a:t>
            </a:r>
          </a:p>
          <a:p>
            <a:pPr>
              <a:buFontTx/>
              <a:buChar char="-"/>
            </a:pPr>
            <a:r>
              <a:rPr lang="en-US" sz="2800"/>
              <a:t>Anti-histamines block effect of histamines and bring relief to allergy sufferers </a:t>
            </a:r>
          </a:p>
        </p:txBody>
      </p:sp>
      <p:pic>
        <p:nvPicPr>
          <p:cNvPr id="32773" name="Picture 5" descr="F:\College Stuff\Student Teaching - De Soto\8th Grade\Immune System\Allergies_Nothing_To_SNEEZE_AT_!.gif"/>
          <p:cNvPicPr>
            <a:picLocks noChangeAspect="1" noChangeArrowheads="1"/>
          </p:cNvPicPr>
          <p:nvPr/>
        </p:nvPicPr>
        <p:blipFill>
          <a:blip r:embed="rId2" cstate="print"/>
          <a:srcRect/>
          <a:stretch>
            <a:fillRect/>
          </a:stretch>
        </p:blipFill>
        <p:spPr bwMode="auto">
          <a:xfrm>
            <a:off x="85725" y="2566988"/>
            <a:ext cx="3886200" cy="212725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Self vs. Not Self</a:t>
            </a:r>
          </a:p>
        </p:txBody>
      </p:sp>
      <p:sp>
        <p:nvSpPr>
          <p:cNvPr id="43011" name="Rectangle 3"/>
          <p:cNvSpPr>
            <a:spLocks noGrp="1" noChangeArrowheads="1"/>
          </p:cNvSpPr>
          <p:nvPr>
            <p:ph type="body" idx="1"/>
          </p:nvPr>
        </p:nvSpPr>
        <p:spPr/>
        <p:txBody>
          <a:bodyPr/>
          <a:lstStyle/>
          <a:p>
            <a:r>
              <a:rPr lang="en-US" sz="2000"/>
              <a:t>Like most systems things can go wrong, such as when the immune system attacks itself, not recognizing the proteins that code a cell as “self.” When this happens it is known as an </a:t>
            </a:r>
            <a:r>
              <a:rPr lang="en-US" sz="2000">
                <a:solidFill>
                  <a:srgbClr val="FF0000"/>
                </a:solidFill>
              </a:rPr>
              <a:t>autoimmune disease.</a:t>
            </a:r>
            <a:r>
              <a:rPr lang="en-US" sz="2000"/>
              <a:t> </a:t>
            </a:r>
          </a:p>
          <a:p>
            <a:endParaRPr lang="en-US" sz="2000"/>
          </a:p>
          <a:p>
            <a:r>
              <a:rPr lang="en-US" sz="2000"/>
              <a:t>In the case of tissue implants, they may be rejected if the tissue cells don’t have the proper proteins to inactivate the complement system in a different humans body. So the </a:t>
            </a:r>
            <a:r>
              <a:rPr lang="en-US" sz="2000">
                <a:solidFill>
                  <a:srgbClr val="FF0000"/>
                </a:solidFill>
              </a:rPr>
              <a:t>complement kills</a:t>
            </a:r>
            <a:r>
              <a:rPr lang="en-US" sz="2000"/>
              <a:t> the cells! </a:t>
            </a:r>
          </a:p>
          <a:p>
            <a:endParaRPr lang="en-US" sz="2000"/>
          </a:p>
          <a:p>
            <a:r>
              <a:rPr lang="en-US" sz="2000"/>
              <a:t>In order for tissues to be accepted they also must have the proper </a:t>
            </a:r>
            <a:r>
              <a:rPr lang="en-US" sz="2000">
                <a:solidFill>
                  <a:srgbClr val="FF0000"/>
                </a:solidFill>
              </a:rPr>
              <a:t>MHC complex</a:t>
            </a:r>
            <a:r>
              <a:rPr lang="en-US" sz="2000"/>
              <a:t> to pass as human cells, these proteins must be on the surface of the cells, as either of the two classes.</a:t>
            </a:r>
          </a:p>
          <a:p>
            <a:endParaRPr 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barn(inHorizontal)">
                                      <p:cBhvr>
                                        <p:cTn id="13" dur="500"/>
                                        <p:tgtEl>
                                          <p:spTgt spid="430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3011">
                                            <p:txEl>
                                              <p:pRg st="4" end="4"/>
                                            </p:txEl>
                                          </p:spTgt>
                                        </p:tgtEl>
                                        <p:attrNameLst>
                                          <p:attrName>style.visibility</p:attrName>
                                        </p:attrNameLst>
                                      </p:cBhvr>
                                      <p:to>
                                        <p:strVal val="visible"/>
                                      </p:to>
                                    </p:set>
                                    <p:animEffect transition="in" filter="strips(downLeft)">
                                      <p:cBhvr>
                                        <p:cTn id="18"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3000" dirty="0" smtClean="0">
                <a:solidFill>
                  <a:srgbClr val="FFFF00"/>
                </a:solidFill>
                <a:latin typeface="Engravers MT" pitchFamily="18" charset="0"/>
              </a:rPr>
              <a:t>Three Kinds of Blood Vessels </a:t>
            </a:r>
            <a:endParaRPr lang="en-US" sz="3000" dirty="0">
              <a:solidFill>
                <a:srgbClr val="FFFF00"/>
              </a:solidFill>
              <a:latin typeface="Engravers MT" pitchFamily="18" charset="0"/>
            </a:endParaRPr>
          </a:p>
        </p:txBody>
      </p:sp>
      <p:sp>
        <p:nvSpPr>
          <p:cNvPr id="15363" name="Rectangle 3"/>
          <p:cNvSpPr>
            <a:spLocks noGrp="1" noChangeArrowheads="1"/>
          </p:cNvSpPr>
          <p:nvPr>
            <p:ph type="body" idx="1"/>
          </p:nvPr>
        </p:nvSpPr>
        <p:spPr/>
        <p:txBody>
          <a:bodyPr/>
          <a:lstStyle/>
          <a:p>
            <a:r>
              <a:rPr lang="en-US"/>
              <a:t>Arteries</a:t>
            </a:r>
          </a:p>
          <a:p>
            <a:r>
              <a:rPr lang="en-US"/>
              <a:t>Veins</a:t>
            </a:r>
          </a:p>
          <a:p>
            <a:r>
              <a:rPr lang="en-US"/>
              <a:t>Capillaries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b="1"/>
              <a:t>A</a:t>
            </a:r>
            <a:r>
              <a:rPr lang="en-US" sz="3600"/>
              <a:t>quired </a:t>
            </a:r>
            <a:r>
              <a:rPr lang="en-US" sz="3600" b="1"/>
              <a:t>I</a:t>
            </a:r>
            <a:r>
              <a:rPr lang="en-US" sz="3600"/>
              <a:t>mmune </a:t>
            </a:r>
            <a:r>
              <a:rPr lang="en-US" sz="3600" b="1"/>
              <a:t>D</a:t>
            </a:r>
            <a:r>
              <a:rPr lang="en-US" sz="3600"/>
              <a:t>eficiency </a:t>
            </a:r>
            <a:r>
              <a:rPr lang="en-US" sz="3600" b="1"/>
              <a:t>S</a:t>
            </a:r>
            <a:r>
              <a:rPr lang="en-US" sz="3600"/>
              <a:t>yndrome</a:t>
            </a:r>
          </a:p>
        </p:txBody>
      </p:sp>
      <p:sp>
        <p:nvSpPr>
          <p:cNvPr id="33795" name="Rectangle 3"/>
          <p:cNvSpPr>
            <a:spLocks noGrp="1" noChangeArrowheads="1"/>
          </p:cNvSpPr>
          <p:nvPr>
            <p:ph type="body" idx="1"/>
          </p:nvPr>
        </p:nvSpPr>
        <p:spPr>
          <a:xfrm>
            <a:off x="685800" y="1981200"/>
            <a:ext cx="4876800" cy="4114800"/>
          </a:xfrm>
        </p:spPr>
        <p:txBody>
          <a:bodyPr/>
          <a:lstStyle/>
          <a:p>
            <a:r>
              <a:rPr lang="en-US" sz="2800"/>
              <a:t>Caused by the Human Immunodeficiency Virus</a:t>
            </a:r>
          </a:p>
          <a:p>
            <a:r>
              <a:rPr lang="en-US" sz="2800"/>
              <a:t>Discovered in 1983</a:t>
            </a:r>
          </a:p>
          <a:p>
            <a:r>
              <a:rPr lang="en-US" sz="2800"/>
              <a:t>Specifically targets and kills T-cells</a:t>
            </a:r>
          </a:p>
          <a:p>
            <a:r>
              <a:rPr lang="en-US" sz="2800"/>
              <a:t>Because normal body cells are unaffected, immune response is not launched</a:t>
            </a:r>
          </a:p>
        </p:txBody>
      </p:sp>
      <p:pic>
        <p:nvPicPr>
          <p:cNvPr id="33796" name="Picture 4" descr="F:\College Stuff\Student Teaching - De Soto\8th Grade\Immune System\aids_virus_dh_561db385.jpg"/>
          <p:cNvPicPr>
            <a:picLocks noChangeAspect="1" noChangeArrowheads="1"/>
          </p:cNvPicPr>
          <p:nvPr/>
        </p:nvPicPr>
        <p:blipFill>
          <a:blip r:embed="rId2" cstate="print"/>
          <a:srcRect/>
          <a:stretch>
            <a:fillRect/>
          </a:stretch>
        </p:blipFill>
        <p:spPr bwMode="auto">
          <a:xfrm>
            <a:off x="5662613" y="2262188"/>
            <a:ext cx="3352800" cy="3227387"/>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AIDS</a:t>
            </a:r>
            <a:br>
              <a:rPr lang="en-US"/>
            </a:br>
            <a:r>
              <a:rPr lang="en-US" sz="2400"/>
              <a:t>~The Modern Plague~</a:t>
            </a:r>
          </a:p>
        </p:txBody>
      </p:sp>
      <p:sp>
        <p:nvSpPr>
          <p:cNvPr id="34819" name="Rectangle 3"/>
          <p:cNvSpPr>
            <a:spLocks noGrp="1" noChangeArrowheads="1"/>
          </p:cNvSpPr>
          <p:nvPr>
            <p:ph type="body" idx="1"/>
          </p:nvPr>
        </p:nvSpPr>
        <p:spPr>
          <a:xfrm>
            <a:off x="685800" y="1981200"/>
            <a:ext cx="4724400" cy="4114800"/>
          </a:xfrm>
        </p:spPr>
        <p:txBody>
          <a:bodyPr>
            <a:normAutofit fontScale="92500"/>
          </a:bodyPr>
          <a:lstStyle/>
          <a:p>
            <a:pPr>
              <a:lnSpc>
                <a:spcPct val="90000"/>
              </a:lnSpc>
              <a:buFontTx/>
              <a:buChar char="-"/>
            </a:pPr>
            <a:r>
              <a:rPr lang="en-US" sz="2800"/>
              <a:t>The HIV virus doesn’t kill you – it cripples your immune system</a:t>
            </a:r>
          </a:p>
          <a:p>
            <a:pPr>
              <a:lnSpc>
                <a:spcPct val="90000"/>
              </a:lnSpc>
              <a:buFontTx/>
              <a:buChar char="-"/>
            </a:pPr>
            <a:r>
              <a:rPr lang="en-US" sz="2800"/>
              <a:t>With your immune system shut down, common diseases that your immune system normally could defeat become life-threatening</a:t>
            </a:r>
          </a:p>
          <a:p>
            <a:pPr>
              <a:lnSpc>
                <a:spcPct val="90000"/>
              </a:lnSpc>
              <a:buFontTx/>
              <a:buChar char="-"/>
            </a:pPr>
            <a:r>
              <a:rPr lang="en-US" sz="2800"/>
              <a:t>Can show no effects for several months all the way up to 10 years</a:t>
            </a:r>
          </a:p>
        </p:txBody>
      </p:sp>
      <p:pic>
        <p:nvPicPr>
          <p:cNvPr id="1026" name="Picture 2"/>
          <p:cNvPicPr>
            <a:picLocks noChangeAspect="1" noChangeArrowheads="1"/>
          </p:cNvPicPr>
          <p:nvPr/>
        </p:nvPicPr>
        <p:blipFill>
          <a:blip r:embed="rId2" cstate="print"/>
          <a:srcRect/>
          <a:stretch>
            <a:fillRect/>
          </a:stretch>
        </p:blipFill>
        <p:spPr bwMode="auto">
          <a:xfrm>
            <a:off x="5638800" y="1905000"/>
            <a:ext cx="271462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en-US"/>
              <a:t>Human Excretory System</a:t>
            </a:r>
          </a:p>
        </p:txBody>
      </p:sp>
      <p:sp>
        <p:nvSpPr>
          <p:cNvPr id="11267" name="Rectangle 3"/>
          <p:cNvSpPr>
            <a:spLocks noGrp="1" noChangeArrowheads="1"/>
          </p:cNvSpPr>
          <p:nvPr>
            <p:ph type="body" idx="1"/>
          </p:nvPr>
        </p:nvSpPr>
        <p:spPr/>
        <p:txBody>
          <a:bodyPr/>
          <a:lstStyle/>
          <a:p>
            <a:endParaRPr lang="en-US"/>
          </a:p>
        </p:txBody>
      </p:sp>
      <p:pic>
        <p:nvPicPr>
          <p:cNvPr id="11268" name="Picture 4" descr="FG25_20B"/>
          <p:cNvPicPr>
            <a:picLocks noChangeAspect="1" noChangeArrowheads="1"/>
          </p:cNvPicPr>
          <p:nvPr/>
        </p:nvPicPr>
        <p:blipFill>
          <a:blip r:embed="rId2" cstate="print"/>
          <a:srcRect/>
          <a:stretch>
            <a:fillRect/>
          </a:stretch>
        </p:blipFill>
        <p:spPr bwMode="auto">
          <a:xfrm>
            <a:off x="-304800" y="1219200"/>
            <a:ext cx="9448800" cy="5461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Excretory System</a:t>
            </a:r>
          </a:p>
        </p:txBody>
      </p:sp>
      <p:sp>
        <p:nvSpPr>
          <p:cNvPr id="22531" name="Rectangle 3"/>
          <p:cNvSpPr>
            <a:spLocks noGrp="1" noChangeArrowheads="1"/>
          </p:cNvSpPr>
          <p:nvPr>
            <p:ph type="body" idx="1"/>
          </p:nvPr>
        </p:nvSpPr>
        <p:spPr>
          <a:xfrm>
            <a:off x="457200" y="1295400"/>
            <a:ext cx="8229600" cy="5334000"/>
          </a:xfrm>
        </p:spPr>
        <p:txBody>
          <a:bodyPr/>
          <a:lstStyle/>
          <a:p>
            <a:pPr>
              <a:lnSpc>
                <a:spcPct val="80000"/>
              </a:lnSpc>
            </a:pPr>
            <a:r>
              <a:rPr lang="en-US" sz="2800"/>
              <a:t>The </a:t>
            </a:r>
            <a:r>
              <a:rPr lang="en-US" sz="2800" b="1" i="1"/>
              <a:t>kidneys </a:t>
            </a:r>
            <a:r>
              <a:rPr lang="en-US" sz="2800"/>
              <a:t>regulate the amount of water, salts and other substances in the blood. </a:t>
            </a:r>
          </a:p>
          <a:p>
            <a:pPr>
              <a:lnSpc>
                <a:spcPct val="80000"/>
              </a:lnSpc>
            </a:pPr>
            <a:r>
              <a:rPr lang="en-US" sz="2800"/>
              <a:t>The kidneys are fist-sized, bean shaped structures that remove nitrogenous wastes (urine) and excess salts from the blood. </a:t>
            </a:r>
          </a:p>
          <a:p>
            <a:pPr>
              <a:lnSpc>
                <a:spcPct val="80000"/>
              </a:lnSpc>
            </a:pPr>
            <a:r>
              <a:rPr lang="en-US" sz="2800"/>
              <a:t>The </a:t>
            </a:r>
            <a:r>
              <a:rPr lang="en-US" sz="2800" b="1" i="1"/>
              <a:t>ureters </a:t>
            </a:r>
            <a:r>
              <a:rPr lang="en-US" sz="2800"/>
              <a:t>are tubes that carry urine from the pelvis of the kidneys to the urinary bladder. </a:t>
            </a:r>
          </a:p>
          <a:p>
            <a:pPr>
              <a:lnSpc>
                <a:spcPct val="80000"/>
              </a:lnSpc>
            </a:pPr>
            <a:r>
              <a:rPr lang="en-US" sz="2800"/>
              <a:t>The </a:t>
            </a:r>
            <a:r>
              <a:rPr lang="en-US" sz="2800" b="1" i="1"/>
              <a:t>urinary bladder </a:t>
            </a:r>
            <a:r>
              <a:rPr lang="en-US" sz="2800"/>
              <a:t>temporarily stores urine until it is released from the body. </a:t>
            </a:r>
          </a:p>
          <a:p>
            <a:pPr>
              <a:lnSpc>
                <a:spcPct val="80000"/>
              </a:lnSpc>
            </a:pPr>
            <a:r>
              <a:rPr lang="en-US" sz="2800"/>
              <a:t>The </a:t>
            </a:r>
            <a:r>
              <a:rPr lang="en-US" sz="2800" b="1" i="1"/>
              <a:t>urethra </a:t>
            </a:r>
            <a:r>
              <a:rPr lang="en-US" sz="2800"/>
              <a:t>is the tube that carries urine from the urinary bladder to the outside of the body. </a:t>
            </a:r>
          </a:p>
          <a:p>
            <a:pPr>
              <a:lnSpc>
                <a:spcPct val="80000"/>
              </a:lnSpc>
            </a:pPr>
            <a:r>
              <a:rPr lang="en-US" sz="2800"/>
              <a:t>The outer end of the urethra is controlled by a circular muscle called a sphincter.</a:t>
            </a:r>
          </a:p>
          <a:p>
            <a:pPr>
              <a:lnSpc>
                <a:spcPct val="80000"/>
              </a:lnSpc>
            </a:pPr>
            <a:endParaRPr lang="en-US" sz="28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b"/>
          <a:lstStyle/>
          <a:p>
            <a:r>
              <a:rPr lang="en-US"/>
              <a:t>Kidneys</a:t>
            </a:r>
          </a:p>
        </p:txBody>
      </p:sp>
      <p:sp>
        <p:nvSpPr>
          <p:cNvPr id="16387" name="Rectangle 3"/>
          <p:cNvSpPr>
            <a:spLocks noGrp="1" noChangeArrowheads="1"/>
          </p:cNvSpPr>
          <p:nvPr>
            <p:ph type="body" idx="4294967295"/>
          </p:nvPr>
        </p:nvSpPr>
        <p:spPr/>
        <p:txBody>
          <a:bodyPr/>
          <a:lstStyle/>
          <a:p>
            <a:r>
              <a:rPr lang="en-US"/>
              <a:t>Two reddish organs just above the waist behind the stomach</a:t>
            </a:r>
          </a:p>
          <a:p>
            <a:r>
              <a:rPr lang="en-US"/>
              <a:t>Filter the blood and removes waste</a:t>
            </a:r>
          </a:p>
        </p:txBody>
      </p:sp>
      <p:pic>
        <p:nvPicPr>
          <p:cNvPr id="16388" name="Picture 5" descr="kidneys"/>
          <p:cNvPicPr>
            <a:picLocks noChangeAspect="1" noChangeArrowheads="1"/>
          </p:cNvPicPr>
          <p:nvPr/>
        </p:nvPicPr>
        <p:blipFill>
          <a:blip r:embed="rId2" cstate="print"/>
          <a:srcRect/>
          <a:stretch>
            <a:fillRect/>
          </a:stretch>
        </p:blipFill>
        <p:spPr bwMode="auto">
          <a:xfrm>
            <a:off x="2743200" y="3522663"/>
            <a:ext cx="3352800" cy="295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The Job of the Kidneys</a:t>
            </a:r>
          </a:p>
        </p:txBody>
      </p:sp>
      <p:sp>
        <p:nvSpPr>
          <p:cNvPr id="39939" name="Rectangle 3"/>
          <p:cNvSpPr>
            <a:spLocks noGrp="1" noChangeArrowheads="1"/>
          </p:cNvSpPr>
          <p:nvPr>
            <p:ph type="body" idx="1"/>
          </p:nvPr>
        </p:nvSpPr>
        <p:spPr/>
        <p:txBody>
          <a:bodyPr/>
          <a:lstStyle/>
          <a:p>
            <a:r>
              <a:rPr lang="en-US"/>
              <a:t>They are responsible for cleaning the blood by removing metabolic wastes, excess solutes, and excess water and excreting them as urine</a:t>
            </a:r>
          </a:p>
          <a:p>
            <a:r>
              <a:rPr lang="en-US"/>
              <a:t>Besides removing urea, it also removes excess salts or glucose, the remnants of drugs (reason for urine tests), and excess water.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43000"/>
          </a:xfrm>
        </p:spPr>
        <p:txBody>
          <a:bodyPr/>
          <a:lstStyle/>
          <a:p>
            <a:r>
              <a:rPr lang="en-US" sz="4800" b="1"/>
              <a:t>Function of the Kidney</a:t>
            </a:r>
          </a:p>
        </p:txBody>
      </p:sp>
      <p:sp>
        <p:nvSpPr>
          <p:cNvPr id="27651" name="Rectangle 3"/>
          <p:cNvSpPr>
            <a:spLocks noGrp="1" noChangeArrowheads="1"/>
          </p:cNvSpPr>
          <p:nvPr>
            <p:ph type="body" idx="1"/>
          </p:nvPr>
        </p:nvSpPr>
        <p:spPr>
          <a:xfrm>
            <a:off x="457200" y="1219200"/>
            <a:ext cx="8229600" cy="5486400"/>
          </a:xfrm>
        </p:spPr>
        <p:txBody>
          <a:bodyPr/>
          <a:lstStyle/>
          <a:p>
            <a:r>
              <a:rPr lang="en-US" sz="3600"/>
              <a:t>The principal function of the kidney is to filter blood in order to remove cellular waste products from the body. </a:t>
            </a:r>
          </a:p>
          <a:p>
            <a:r>
              <a:rPr lang="en-US" sz="3600"/>
              <a:t>At any given time, 20 % of blood is in the kidneys. Humans can function with one kidney. </a:t>
            </a:r>
          </a:p>
          <a:p>
            <a:r>
              <a:rPr lang="en-US" sz="3600"/>
              <a:t>If one ceases to work, the other increases in size to handle the workload.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i="1"/>
              <a:t>NOTE</a:t>
            </a:r>
          </a:p>
        </p:txBody>
      </p:sp>
      <p:sp>
        <p:nvSpPr>
          <p:cNvPr id="26627" name="Rectangle 3"/>
          <p:cNvSpPr>
            <a:spLocks noGrp="1" noChangeArrowheads="1"/>
          </p:cNvSpPr>
          <p:nvPr>
            <p:ph type="body" idx="1"/>
          </p:nvPr>
        </p:nvSpPr>
        <p:spPr/>
        <p:txBody>
          <a:bodyPr/>
          <a:lstStyle/>
          <a:p>
            <a:r>
              <a:rPr lang="en-US" b="1" i="1"/>
              <a:t>Since the kidneys control what leaves and what remains in the nephrons, they maintain the levels of water, ions and other materials nearly constant and within the limits to maintain homeostasis</a:t>
            </a:r>
            <a:r>
              <a:rPr lang="en-US"/>
              <a:t>.</a:t>
            </a:r>
          </a:p>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0175A"/>
          <p:cNvPicPr>
            <a:picLocks noChangeAspect="1" noChangeArrowheads="1"/>
          </p:cNvPicPr>
          <p:nvPr/>
        </p:nvPicPr>
        <p:blipFill>
          <a:blip r:embed="rId2" cstate="print"/>
          <a:srcRect/>
          <a:stretch>
            <a:fillRect/>
          </a:stretch>
        </p:blipFill>
        <p:spPr bwMode="auto">
          <a:xfrm>
            <a:off x="1143000" y="74295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b"/>
          <a:lstStyle/>
          <a:p>
            <a:r>
              <a:rPr lang="en-US"/>
              <a:t>Urinary Bladder</a:t>
            </a:r>
          </a:p>
        </p:txBody>
      </p:sp>
      <p:sp>
        <p:nvSpPr>
          <p:cNvPr id="19459" name="Rectangle 3"/>
          <p:cNvSpPr>
            <a:spLocks noGrp="1" noChangeArrowheads="1"/>
          </p:cNvSpPr>
          <p:nvPr>
            <p:ph type="body" idx="4294967295"/>
          </p:nvPr>
        </p:nvSpPr>
        <p:spPr/>
        <p:txBody>
          <a:bodyPr/>
          <a:lstStyle/>
          <a:p>
            <a:r>
              <a:rPr lang="en-US"/>
              <a:t>Smooth muscle bag</a:t>
            </a:r>
          </a:p>
          <a:p>
            <a:r>
              <a:rPr lang="en-US"/>
              <a:t>Stores waste solution - urine</a:t>
            </a:r>
          </a:p>
        </p:txBody>
      </p:sp>
      <p:pic>
        <p:nvPicPr>
          <p:cNvPr id="19460" name="Picture 5" descr="normal-urinary"/>
          <p:cNvPicPr>
            <a:picLocks noChangeAspect="1" noChangeArrowheads="1"/>
          </p:cNvPicPr>
          <p:nvPr/>
        </p:nvPicPr>
        <p:blipFill>
          <a:blip r:embed="rId2" cstate="print"/>
          <a:srcRect/>
          <a:stretch>
            <a:fillRect/>
          </a:stretch>
        </p:blipFill>
        <p:spPr bwMode="auto">
          <a:xfrm>
            <a:off x="2895600" y="29718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solidFill>
                  <a:srgbClr val="FFFF00"/>
                </a:solidFill>
                <a:latin typeface="Engravers MT" pitchFamily="18" charset="0"/>
              </a:rPr>
              <a:t>Arteries</a:t>
            </a:r>
          </a:p>
        </p:txBody>
      </p:sp>
      <p:sp>
        <p:nvSpPr>
          <p:cNvPr id="16387" name="Rectangle 3"/>
          <p:cNvSpPr>
            <a:spLocks noGrp="1" noChangeArrowheads="1"/>
          </p:cNvSpPr>
          <p:nvPr>
            <p:ph type="body" idx="1"/>
          </p:nvPr>
        </p:nvSpPr>
        <p:spPr/>
        <p:txBody>
          <a:bodyPr/>
          <a:lstStyle/>
          <a:p>
            <a:pPr>
              <a:buFont typeface="Wingdings" pitchFamily="2" charset="2"/>
              <a:buChar char="Ø"/>
            </a:pPr>
            <a:r>
              <a:rPr lang="en-US" dirty="0"/>
              <a:t>Carry blood AWAY from the heart</a:t>
            </a:r>
          </a:p>
          <a:p>
            <a:pPr>
              <a:buFont typeface="Wingdings" pitchFamily="2" charset="2"/>
              <a:buChar char="Ø"/>
            </a:pPr>
            <a:r>
              <a:rPr lang="en-US" dirty="0"/>
              <a:t>Heart pumps blood </a:t>
            </a:r>
          </a:p>
          <a:p>
            <a:pPr>
              <a:buFont typeface="Wingdings" pitchFamily="2" charset="2"/>
              <a:buChar char="Ø"/>
            </a:pPr>
            <a:r>
              <a:rPr lang="en-US" dirty="0"/>
              <a:t>Main artery called the </a:t>
            </a:r>
            <a:r>
              <a:rPr lang="en-US" b="1" u="sng" dirty="0"/>
              <a:t>aorta</a:t>
            </a:r>
            <a:r>
              <a:rPr lang="en-US" dirty="0"/>
              <a:t> </a:t>
            </a:r>
          </a:p>
          <a:p>
            <a:pPr>
              <a:buFont typeface="Wingdings" pitchFamily="2" charset="2"/>
              <a:buChar char="Ø"/>
            </a:pPr>
            <a:r>
              <a:rPr lang="en-US" dirty="0"/>
              <a:t>Aorta divides and branches </a:t>
            </a:r>
          </a:p>
          <a:p>
            <a:pPr>
              <a:buFont typeface="Wingdings" pitchFamily="2" charset="2"/>
              <a:buChar char="Ø"/>
            </a:pPr>
            <a:r>
              <a:rPr lang="en-US" dirty="0"/>
              <a:t>Many smaller arteries </a:t>
            </a:r>
          </a:p>
          <a:p>
            <a:pPr>
              <a:buFont typeface="Wingdings" pitchFamily="2" charset="2"/>
              <a:buChar char="Ø"/>
            </a:pPr>
            <a:r>
              <a:rPr lang="en-US" dirty="0"/>
              <a:t>Each region of your body has system of arteries supplying it with fresh, oxygen-rich blood. </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descr="FG25_022"/>
          <p:cNvPicPr>
            <a:picLocks noChangeAspect="1" noChangeArrowheads="1"/>
          </p:cNvPicPr>
          <p:nvPr/>
        </p:nvPicPr>
        <p:blipFill>
          <a:blip r:embed="rId2" cstate="print"/>
          <a:srcRect/>
          <a:stretch>
            <a:fillRect/>
          </a:stretch>
        </p:blipFill>
        <p:spPr bwMode="auto">
          <a:xfrm>
            <a:off x="0" y="304800"/>
            <a:ext cx="8839200" cy="64770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chor="b"/>
          <a:lstStyle/>
          <a:p>
            <a:r>
              <a:rPr lang="en-US"/>
              <a:t>Urethra</a:t>
            </a:r>
          </a:p>
        </p:txBody>
      </p:sp>
      <p:sp>
        <p:nvSpPr>
          <p:cNvPr id="20483" name="Rectangle 3"/>
          <p:cNvSpPr>
            <a:spLocks noGrp="1" noChangeArrowheads="1"/>
          </p:cNvSpPr>
          <p:nvPr>
            <p:ph type="body" idx="4294967295"/>
          </p:nvPr>
        </p:nvSpPr>
        <p:spPr/>
        <p:txBody>
          <a:bodyPr/>
          <a:lstStyle/>
          <a:p>
            <a:r>
              <a:rPr lang="en-US"/>
              <a:t>Connects bladder to outside of the body</a:t>
            </a:r>
          </a:p>
          <a:p>
            <a:r>
              <a:rPr lang="en-US"/>
              <a:t>Allows urine to pass out of the body</a:t>
            </a:r>
          </a:p>
        </p:txBody>
      </p:sp>
      <p:pic>
        <p:nvPicPr>
          <p:cNvPr id="20484" name="Picture 5" descr="incontinence-2"/>
          <p:cNvPicPr>
            <a:picLocks noChangeAspect="1" noChangeArrowheads="1"/>
          </p:cNvPicPr>
          <p:nvPr/>
        </p:nvPicPr>
        <p:blipFill>
          <a:blip r:embed="rId2" cstate="print"/>
          <a:srcRect/>
          <a:stretch>
            <a:fillRect/>
          </a:stretch>
        </p:blipFill>
        <p:spPr bwMode="auto">
          <a:xfrm>
            <a:off x="2324100" y="2971800"/>
            <a:ext cx="4914900"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b"/>
          <a:lstStyle/>
          <a:p>
            <a:r>
              <a:rPr lang="en-US"/>
              <a:t>Ureter</a:t>
            </a:r>
          </a:p>
        </p:txBody>
      </p:sp>
      <p:sp>
        <p:nvSpPr>
          <p:cNvPr id="18435" name="Rectangle 3"/>
          <p:cNvSpPr>
            <a:spLocks noGrp="1" noChangeArrowheads="1"/>
          </p:cNvSpPr>
          <p:nvPr>
            <p:ph type="body" idx="4294967295"/>
          </p:nvPr>
        </p:nvSpPr>
        <p:spPr/>
        <p:txBody>
          <a:bodyPr/>
          <a:lstStyle/>
          <a:p>
            <a:r>
              <a:rPr lang="en-US"/>
              <a:t>Connects the kidneys to the urinary bladder</a:t>
            </a:r>
          </a:p>
        </p:txBody>
      </p:sp>
      <p:pic>
        <p:nvPicPr>
          <p:cNvPr id="18436" name="Picture 5" descr="kidneys"/>
          <p:cNvPicPr>
            <a:picLocks noChangeAspect="1" noChangeArrowheads="1"/>
          </p:cNvPicPr>
          <p:nvPr/>
        </p:nvPicPr>
        <p:blipFill>
          <a:blip r:embed="rId2" cstate="print"/>
          <a:srcRect/>
          <a:stretch>
            <a:fillRect/>
          </a:stretch>
        </p:blipFill>
        <p:spPr bwMode="auto">
          <a:xfrm>
            <a:off x="3190875" y="2667000"/>
            <a:ext cx="23717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533400"/>
            <a:ext cx="8382000" cy="1143000"/>
          </a:xfrm>
        </p:spPr>
        <p:txBody>
          <a:bodyPr anchor="b"/>
          <a:lstStyle/>
          <a:p>
            <a:r>
              <a:rPr lang="en-US"/>
              <a:t>Nephron</a:t>
            </a:r>
          </a:p>
        </p:txBody>
      </p:sp>
      <p:sp>
        <p:nvSpPr>
          <p:cNvPr id="21507" name="Rectangle 3"/>
          <p:cNvSpPr>
            <a:spLocks noGrp="1" noChangeArrowheads="1"/>
          </p:cNvSpPr>
          <p:nvPr>
            <p:ph type="body" sz="half" idx="4294967295"/>
          </p:nvPr>
        </p:nvSpPr>
        <p:spPr>
          <a:xfrm>
            <a:off x="457200" y="1600200"/>
            <a:ext cx="4033838" cy="4525963"/>
          </a:xfrm>
        </p:spPr>
        <p:txBody>
          <a:bodyPr/>
          <a:lstStyle/>
          <a:p>
            <a:r>
              <a:rPr lang="en-US" sz="2800"/>
              <a:t>Filtering unit of the kidney</a:t>
            </a:r>
          </a:p>
          <a:p>
            <a:r>
              <a:rPr lang="en-US" sz="2800"/>
              <a:t>Blood enters full of waste and leaves filtered</a:t>
            </a:r>
          </a:p>
          <a:p>
            <a:r>
              <a:rPr lang="en-US" sz="2800"/>
              <a:t>Blood enters under high pressure and flows into the capillary beds</a:t>
            </a:r>
          </a:p>
          <a:p>
            <a:pPr>
              <a:buFontTx/>
              <a:buNone/>
            </a:pPr>
            <a:endParaRPr lang="en-US" sz="2800"/>
          </a:p>
        </p:txBody>
      </p:sp>
      <p:pic>
        <p:nvPicPr>
          <p:cNvPr id="21508" name="Picture 6" descr="nephron"/>
          <p:cNvPicPr>
            <a:picLocks noChangeAspect="1" noChangeArrowheads="1"/>
          </p:cNvPicPr>
          <p:nvPr/>
        </p:nvPicPr>
        <p:blipFill>
          <a:blip r:embed="rId2" cstate="print"/>
          <a:srcRect/>
          <a:stretch>
            <a:fillRect/>
          </a:stretch>
        </p:blipFill>
        <p:spPr bwMode="auto">
          <a:xfrm>
            <a:off x="4419600" y="1600200"/>
            <a:ext cx="40005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Regulation of Water Levels</a:t>
            </a:r>
          </a:p>
        </p:txBody>
      </p:sp>
      <p:sp>
        <p:nvSpPr>
          <p:cNvPr id="40963" name="Rectangle 3"/>
          <p:cNvSpPr>
            <a:spLocks noGrp="1" noChangeArrowheads="1"/>
          </p:cNvSpPr>
          <p:nvPr>
            <p:ph type="body" idx="1"/>
          </p:nvPr>
        </p:nvSpPr>
        <p:spPr/>
        <p:txBody>
          <a:bodyPr/>
          <a:lstStyle/>
          <a:p>
            <a:r>
              <a:rPr lang="en-US"/>
              <a:t>If the blood becomes too dilute or too concentrated with solutes, then it can interfere with normal cellular activity.</a:t>
            </a:r>
          </a:p>
          <a:p>
            <a:r>
              <a:rPr lang="en-US"/>
              <a:t>The kidneys are able to regulate water concentration in the blood by removing excess water if the blood is too dilute or conserving water in the blood if it is not dilute enough</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Waste Products</a:t>
            </a:r>
          </a:p>
        </p:txBody>
      </p:sp>
      <p:sp>
        <p:nvSpPr>
          <p:cNvPr id="37891" name="Rectangle 3"/>
          <p:cNvSpPr>
            <a:spLocks noGrp="1" noChangeArrowheads="1"/>
          </p:cNvSpPr>
          <p:nvPr>
            <p:ph type="body" idx="1"/>
          </p:nvPr>
        </p:nvSpPr>
        <p:spPr>
          <a:xfrm>
            <a:off x="1066800" y="1752600"/>
            <a:ext cx="7620000" cy="4876800"/>
          </a:xfrm>
        </p:spPr>
        <p:txBody>
          <a:bodyPr/>
          <a:lstStyle/>
          <a:p>
            <a:pPr>
              <a:lnSpc>
                <a:spcPct val="90000"/>
              </a:lnSpc>
            </a:pPr>
            <a:r>
              <a:rPr lang="en-US"/>
              <a:t>Carbon dioxide – a waste product of cellular respiration is dumped into the blood stream and eventually removed by the lungs</a:t>
            </a:r>
          </a:p>
          <a:p>
            <a:pPr>
              <a:lnSpc>
                <a:spcPct val="90000"/>
              </a:lnSpc>
            </a:pPr>
            <a:r>
              <a:rPr lang="en-US"/>
              <a:t>Ammonia (NH</a:t>
            </a:r>
            <a:r>
              <a:rPr lang="en-US" baseline="-25000"/>
              <a:t>3</a:t>
            </a:r>
            <a:r>
              <a:rPr lang="en-US"/>
              <a:t>) is removed through water</a:t>
            </a:r>
          </a:p>
          <a:p>
            <a:pPr lvl="1">
              <a:lnSpc>
                <a:spcPct val="90000"/>
              </a:lnSpc>
            </a:pPr>
            <a:r>
              <a:rPr lang="en-US"/>
              <a:t>This waste comes from the cells breakdown of old proteins </a:t>
            </a:r>
          </a:p>
          <a:p>
            <a:pPr lvl="1">
              <a:lnSpc>
                <a:spcPct val="90000"/>
              </a:lnSpc>
            </a:pPr>
            <a:r>
              <a:rPr lang="en-US"/>
              <a:t>It is also what makes bleach smell so in high concentrations it is poisonous to the cells and must be removed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Formation of Urine</a:t>
            </a:r>
          </a:p>
        </p:txBody>
      </p:sp>
      <p:sp>
        <p:nvSpPr>
          <p:cNvPr id="41987" name="Rectangle 3"/>
          <p:cNvSpPr>
            <a:spLocks noGrp="1" noChangeArrowheads="1"/>
          </p:cNvSpPr>
          <p:nvPr>
            <p:ph type="body" idx="1"/>
          </p:nvPr>
        </p:nvSpPr>
        <p:spPr/>
        <p:txBody>
          <a:bodyPr/>
          <a:lstStyle/>
          <a:p>
            <a:pPr>
              <a:lnSpc>
                <a:spcPct val="90000"/>
              </a:lnSpc>
            </a:pPr>
            <a:r>
              <a:rPr lang="en-US" sz="2800"/>
              <a:t>If there is too much water in the blood, then it is removed and put in urine.</a:t>
            </a:r>
          </a:p>
          <a:p>
            <a:pPr>
              <a:lnSpc>
                <a:spcPct val="90000"/>
              </a:lnSpc>
            </a:pPr>
            <a:r>
              <a:rPr lang="en-US" sz="2800"/>
              <a:t>If there is not enough water in the blood, the kidneys will not remove it.</a:t>
            </a:r>
          </a:p>
          <a:p>
            <a:pPr>
              <a:lnSpc>
                <a:spcPct val="90000"/>
              </a:lnSpc>
            </a:pPr>
            <a:r>
              <a:rPr lang="en-US" sz="2800"/>
              <a:t>If there is too much urea or other solutes in the blood, the kidneys will remove these excess solutes.</a:t>
            </a:r>
          </a:p>
          <a:p>
            <a:pPr>
              <a:lnSpc>
                <a:spcPct val="90000"/>
              </a:lnSpc>
            </a:pPr>
            <a:r>
              <a:rPr lang="en-US" sz="2800"/>
              <a:t>By regulating solute numbers and water volume, the kidneys normally maintain homeostasis in blood solute concentration.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Why is excretion necessary?</a:t>
            </a:r>
          </a:p>
        </p:txBody>
      </p:sp>
      <p:sp>
        <p:nvSpPr>
          <p:cNvPr id="36867" name="Rectangle 3"/>
          <p:cNvSpPr>
            <a:spLocks noGrp="1" noChangeArrowheads="1"/>
          </p:cNvSpPr>
          <p:nvPr>
            <p:ph type="body" idx="1"/>
          </p:nvPr>
        </p:nvSpPr>
        <p:spPr>
          <a:xfrm>
            <a:off x="1066800" y="1752600"/>
            <a:ext cx="7620000" cy="4876800"/>
          </a:xfrm>
        </p:spPr>
        <p:txBody>
          <a:bodyPr/>
          <a:lstStyle/>
          <a:p>
            <a:r>
              <a:rPr lang="en-US" sz="2800"/>
              <a:t>In order for cells to stay alive, they must continually intake water and other molecules.</a:t>
            </a:r>
          </a:p>
          <a:p>
            <a:r>
              <a:rPr lang="en-US" sz="2800"/>
              <a:t>The cells would continue to get bigger and bigger if they only took in molecules</a:t>
            </a:r>
          </a:p>
          <a:p>
            <a:r>
              <a:rPr lang="en-US" sz="2800"/>
              <a:t>They must also export molecules</a:t>
            </a:r>
          </a:p>
          <a:p>
            <a:pPr lvl="1"/>
            <a:r>
              <a:rPr lang="en-US" sz="2400"/>
              <a:t>These molecules may be important signaling molecules such as hormones, or they may be molecules of glucose on their way to other cells, or they may be waste products of cellular metabolism that cells need to dispose.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Removal of Ammonia</a:t>
            </a:r>
          </a:p>
        </p:txBody>
      </p:sp>
      <p:sp>
        <p:nvSpPr>
          <p:cNvPr id="38915" name="Rectangle 3"/>
          <p:cNvSpPr>
            <a:spLocks noGrp="1" noChangeArrowheads="1"/>
          </p:cNvSpPr>
          <p:nvPr>
            <p:ph type="body" idx="1"/>
          </p:nvPr>
        </p:nvSpPr>
        <p:spPr/>
        <p:txBody>
          <a:bodyPr/>
          <a:lstStyle/>
          <a:p>
            <a:r>
              <a:rPr lang="en-US"/>
              <a:t>Once excreted into the blood stream by cells, it is carried to the liver where it is converted from ammonia into urea which is much less toxic</a:t>
            </a:r>
          </a:p>
          <a:p>
            <a:r>
              <a:rPr lang="en-US"/>
              <a:t>It is then carried from the liver to the kidneys where it is removed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Excretory System Problems</a:t>
            </a:r>
          </a:p>
        </p:txBody>
      </p:sp>
      <p:sp>
        <p:nvSpPr>
          <p:cNvPr id="14339" name="Rectangle 3"/>
          <p:cNvSpPr>
            <a:spLocks noGrp="1" noChangeArrowheads="1"/>
          </p:cNvSpPr>
          <p:nvPr>
            <p:ph type="body" idx="1"/>
          </p:nvPr>
        </p:nvSpPr>
        <p:spPr/>
        <p:txBody>
          <a:bodyPr/>
          <a:lstStyle/>
          <a:p>
            <a:r>
              <a:rPr lang="en-US" sz="2800" b="1">
                <a:solidFill>
                  <a:srgbClr val="FF0066"/>
                </a:solidFill>
              </a:rPr>
              <a:t>Kidney stones</a:t>
            </a:r>
            <a:r>
              <a:rPr lang="en-US" sz="2800"/>
              <a:t> – crystalized mineral salts and uric acid salts in the urine. Stones block flow of urine and cause excrutiating pain.</a:t>
            </a:r>
          </a:p>
          <a:p>
            <a:r>
              <a:rPr lang="en-US" sz="2800" b="1">
                <a:solidFill>
                  <a:srgbClr val="FF0066"/>
                </a:solidFill>
              </a:rPr>
              <a:t>Kidney failure</a:t>
            </a:r>
            <a:r>
              <a:rPr lang="en-US" sz="2800"/>
              <a:t> - can be caused by long-term diabetes, infections, physical injuries, chemical poisoning.  Causes toxic materials to build up to lethal levels. </a:t>
            </a:r>
          </a:p>
          <a:p>
            <a:pPr>
              <a:buFontTx/>
              <a:buNone/>
            </a:pPr>
            <a:r>
              <a:rPr lang="en-US" sz="2800"/>
              <a:t>	Dialysis or kidney transplant is the treatment.</a:t>
            </a:r>
          </a:p>
          <a:p>
            <a:endParaRPr 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4017</Words>
  <Application>Microsoft Office PowerPoint</Application>
  <PresentationFormat>On-screen Show (4:3)</PresentationFormat>
  <Paragraphs>450</Paragraphs>
  <Slides>105</Slides>
  <Notes>20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Internal Balance</vt:lpstr>
      <vt:lpstr>Slide 2</vt:lpstr>
      <vt:lpstr>Slide 3</vt:lpstr>
      <vt:lpstr>Transportation system by which oxygen and nutrients reach the body's cells, and waste materials are carried away. </vt:lpstr>
      <vt:lpstr>Also carries substances called hormones, which control body processes, and antibodies to fight invading germs. </vt:lpstr>
      <vt:lpstr>Slide 6</vt:lpstr>
      <vt:lpstr>Parts of the Circulatory System </vt:lpstr>
      <vt:lpstr>Three Kinds of Blood Vessels </vt:lpstr>
      <vt:lpstr>Arteries</vt:lpstr>
      <vt:lpstr>Slide 10</vt:lpstr>
      <vt:lpstr>Capillaries</vt:lpstr>
      <vt:lpstr>Capillaries</vt:lpstr>
      <vt:lpstr>Slide 13</vt:lpstr>
      <vt:lpstr>Slide 14</vt:lpstr>
      <vt:lpstr>Slide 15</vt:lpstr>
      <vt:lpstr>Slide 16</vt:lpstr>
      <vt:lpstr>Slide 17</vt:lpstr>
      <vt:lpstr>Veins</vt:lpstr>
      <vt:lpstr>The Structure of the Heart</vt:lpstr>
      <vt:lpstr>The Structure of the heart</vt:lpstr>
      <vt:lpstr>Slide 21</vt:lpstr>
      <vt:lpstr>The Structure of the Heart </vt:lpstr>
      <vt:lpstr>The Structure of the Heart</vt:lpstr>
      <vt:lpstr>The Path of Blood</vt:lpstr>
      <vt:lpstr>The Path Of Blood</vt:lpstr>
      <vt:lpstr>The Path of Blood</vt:lpstr>
      <vt:lpstr>Slide 27</vt:lpstr>
      <vt:lpstr>Slide 28</vt:lpstr>
      <vt:lpstr>Slide 29</vt:lpstr>
      <vt:lpstr>Slide 30</vt:lpstr>
      <vt:lpstr>How the heart works</vt:lpstr>
      <vt:lpstr>How  the Heart Works</vt:lpstr>
      <vt:lpstr>Slide 33</vt:lpstr>
      <vt:lpstr>Slide 34</vt:lpstr>
      <vt:lpstr>Slide 35</vt:lpstr>
      <vt:lpstr>Heart Beat</vt:lpstr>
      <vt:lpstr>Slide 37</vt:lpstr>
      <vt:lpstr>Slide 38</vt:lpstr>
      <vt:lpstr>The Blood</vt:lpstr>
      <vt:lpstr>Blood Composition </vt:lpstr>
      <vt:lpstr>Red Blood Cells</vt:lpstr>
      <vt:lpstr>Red Blood Cells</vt:lpstr>
      <vt:lpstr>Slide 43</vt:lpstr>
      <vt:lpstr>Slide 44</vt:lpstr>
      <vt:lpstr>Leukocytes</vt:lpstr>
      <vt:lpstr>Slide 46</vt:lpstr>
      <vt:lpstr>Slide 47</vt:lpstr>
      <vt:lpstr>Slide 48</vt:lpstr>
      <vt:lpstr>Slide 49</vt:lpstr>
      <vt:lpstr>Slide 50</vt:lpstr>
      <vt:lpstr>Blood Pressure</vt:lpstr>
      <vt:lpstr>Blood Pressure</vt:lpstr>
      <vt:lpstr>The Body’s Defense System</vt:lpstr>
      <vt:lpstr>Introduction</vt:lpstr>
      <vt:lpstr>What is the immune system?</vt:lpstr>
      <vt:lpstr>The First Line of Defense ~Skin~</vt:lpstr>
      <vt:lpstr>Slide 57</vt:lpstr>
      <vt:lpstr>Slide 58</vt:lpstr>
      <vt:lpstr>Slide 59</vt:lpstr>
      <vt:lpstr>The Second Line of Defense ~The Inflammatory Response~</vt:lpstr>
      <vt:lpstr>Fever Response</vt:lpstr>
      <vt:lpstr>Summary</vt:lpstr>
      <vt:lpstr>Summary</vt:lpstr>
      <vt:lpstr>Specific Defenses:  The Immune System</vt:lpstr>
      <vt:lpstr>The Second Line of Defense ~White Blood Cells~</vt:lpstr>
      <vt:lpstr>Two Divisions of the Immune System</vt:lpstr>
      <vt:lpstr>White Blood Cells ~T-Cells~</vt:lpstr>
      <vt:lpstr>Two Divisions of the Immune System</vt:lpstr>
      <vt:lpstr>The Third Line of Defense ~Antibodies~</vt:lpstr>
      <vt:lpstr>The Third Line of Defense ~Antibodies~</vt:lpstr>
      <vt:lpstr>What is immunity?</vt:lpstr>
      <vt:lpstr>Active and Passive Immunity</vt:lpstr>
      <vt:lpstr>Active Immunity</vt:lpstr>
      <vt:lpstr>Vaccine</vt:lpstr>
      <vt:lpstr>How long does active immunity last?</vt:lpstr>
      <vt:lpstr>Passive Immunity</vt:lpstr>
      <vt:lpstr>Active and Passive Immunity</vt:lpstr>
      <vt:lpstr>Immune Disorders ~Allergies~</vt:lpstr>
      <vt:lpstr>Self vs. Not Self</vt:lpstr>
      <vt:lpstr>Aquired Immune Deficiency Syndrome</vt:lpstr>
      <vt:lpstr>AIDS ~The Modern Plague~</vt:lpstr>
      <vt:lpstr>Human Excretory System</vt:lpstr>
      <vt:lpstr>Excretory System</vt:lpstr>
      <vt:lpstr>Kidneys</vt:lpstr>
      <vt:lpstr>The Job of the Kidneys</vt:lpstr>
      <vt:lpstr>Function of the Kidney</vt:lpstr>
      <vt:lpstr>NOTE</vt:lpstr>
      <vt:lpstr>Slide 88</vt:lpstr>
      <vt:lpstr>Urinary Bladder</vt:lpstr>
      <vt:lpstr>Slide 90</vt:lpstr>
      <vt:lpstr>Urethra</vt:lpstr>
      <vt:lpstr>Ureter</vt:lpstr>
      <vt:lpstr>Nephron</vt:lpstr>
      <vt:lpstr>Regulation of Water Levels</vt:lpstr>
      <vt:lpstr>Waste Products</vt:lpstr>
      <vt:lpstr>Formation of Urine</vt:lpstr>
      <vt:lpstr>Why is excretion necessary?</vt:lpstr>
      <vt:lpstr>Removal of Ammonia</vt:lpstr>
      <vt:lpstr>Excretory System Problems</vt:lpstr>
      <vt:lpstr>Describe the functions of a person's urinary system </vt:lpstr>
      <vt:lpstr>Explain how the kidneys remove wastes and keep fluids and salts in balance </vt:lpstr>
      <vt:lpstr>Describe what happens when the urinary system does not function properly. </vt:lpstr>
      <vt:lpstr>Compare the excretory system and urinary system </vt:lpstr>
      <vt:lpstr>How is your urinary system similar to a water-purification system?</vt:lpstr>
      <vt:lpstr>When you drink a lot of water, you also need to urinate often. Why?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Balance</dc:title>
  <dc:creator>Charity</dc:creator>
  <cp:lastModifiedBy>Charity</cp:lastModifiedBy>
  <cp:revision>12</cp:revision>
  <dcterms:created xsi:type="dcterms:W3CDTF">2011-02-15T18:12:21Z</dcterms:created>
  <dcterms:modified xsi:type="dcterms:W3CDTF">2011-03-01T10:28:46Z</dcterms:modified>
</cp:coreProperties>
</file>