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9" r:id="rId2"/>
    <p:sldId id="273" r:id="rId3"/>
    <p:sldId id="274" r:id="rId4"/>
    <p:sldId id="290" r:id="rId5"/>
    <p:sldId id="291" r:id="rId6"/>
    <p:sldId id="294" r:id="rId7"/>
    <p:sldId id="295" r:id="rId8"/>
    <p:sldId id="260" r:id="rId9"/>
    <p:sldId id="263" r:id="rId10"/>
    <p:sldId id="276" r:id="rId11"/>
    <p:sldId id="275" r:id="rId12"/>
    <p:sldId id="306" r:id="rId13"/>
    <p:sldId id="265" r:id="rId14"/>
    <p:sldId id="262" r:id="rId15"/>
    <p:sldId id="266" r:id="rId16"/>
    <p:sldId id="267" r:id="rId17"/>
    <p:sldId id="268" r:id="rId18"/>
    <p:sldId id="293" r:id="rId19"/>
    <p:sldId id="298" r:id="rId20"/>
    <p:sldId id="277" r:id="rId21"/>
    <p:sldId id="308" r:id="rId22"/>
    <p:sldId id="283" r:id="rId23"/>
    <p:sldId id="284" r:id="rId24"/>
    <p:sldId id="285" r:id="rId25"/>
    <p:sldId id="257" r:id="rId26"/>
    <p:sldId id="287" r:id="rId27"/>
    <p:sldId id="288" r:id="rId28"/>
    <p:sldId id="302" r:id="rId29"/>
    <p:sldId id="314" r:id="rId30"/>
    <p:sldId id="258" r:id="rId31"/>
    <p:sldId id="297" r:id="rId32"/>
    <p:sldId id="270" r:id="rId33"/>
    <p:sldId id="271" r:id="rId34"/>
    <p:sldId id="272" r:id="rId35"/>
    <p:sldId id="307" r:id="rId36"/>
    <p:sldId id="280" r:id="rId37"/>
    <p:sldId id="316" r:id="rId38"/>
    <p:sldId id="315" r:id="rId39"/>
    <p:sldId id="292" r:id="rId40"/>
    <p:sldId id="309" r:id="rId41"/>
    <p:sldId id="299" r:id="rId42"/>
    <p:sldId id="310" r:id="rId43"/>
    <p:sldId id="317" r:id="rId44"/>
    <p:sldId id="300" r:id="rId45"/>
    <p:sldId id="301" r:id="rId46"/>
    <p:sldId id="318" r:id="rId47"/>
    <p:sldId id="338" r:id="rId48"/>
    <p:sldId id="319" r:id="rId49"/>
    <p:sldId id="325" r:id="rId50"/>
    <p:sldId id="324" r:id="rId51"/>
    <p:sldId id="326" r:id="rId52"/>
    <p:sldId id="327" r:id="rId53"/>
    <p:sldId id="328" r:id="rId54"/>
    <p:sldId id="329" r:id="rId55"/>
    <p:sldId id="330" r:id="rId56"/>
    <p:sldId id="331" r:id="rId57"/>
    <p:sldId id="332" r:id="rId58"/>
    <p:sldId id="333" r:id="rId59"/>
    <p:sldId id="334" r:id="rId60"/>
    <p:sldId id="335" r:id="rId61"/>
    <p:sldId id="311" r:id="rId62"/>
    <p:sldId id="312" r:id="rId63"/>
    <p:sldId id="313" r:id="rId64"/>
    <p:sldId id="337" r:id="rId65"/>
    <p:sldId id="341" r:id="rId66"/>
    <p:sldId id="342" r:id="rId67"/>
    <p:sldId id="344" r:id="rId68"/>
    <p:sldId id="345" r:id="rId69"/>
    <p:sldId id="346" r:id="rId70"/>
    <p:sldId id="349" r:id="rId71"/>
    <p:sldId id="343" r:id="rId72"/>
    <p:sldId id="347" r:id="rId73"/>
    <p:sldId id="348" r:id="rId74"/>
    <p:sldId id="350" r:id="rId75"/>
    <p:sldId id="351" r:id="rId76"/>
    <p:sldId id="336" r:id="rId77"/>
    <p:sldId id="352" r:id="rId78"/>
    <p:sldId id="353" r:id="rId79"/>
    <p:sldId id="355" r:id="rId80"/>
    <p:sldId id="354"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6" autoAdjust="0"/>
    <p:restoredTop sz="94660"/>
  </p:normalViewPr>
  <p:slideViewPr>
    <p:cSldViewPr>
      <p:cViewPr varScale="1">
        <p:scale>
          <a:sx n="69" d="100"/>
          <a:sy n="69" d="100"/>
        </p:scale>
        <p:origin x="-5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3FD7E-A5B5-47EF-9641-28F436ACBE66}" type="datetimeFigureOut">
              <a:rPr lang="en-US" smtClean="0"/>
              <a:pPr/>
              <a:t>3/2/2011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F0E4FE-8301-49EC-924B-F0EAD1BE4A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1AE15-0CE5-46CD-A0D6-FFEAD7887C88}" type="slidenum">
              <a:rPr lang="en-US"/>
              <a:pPr/>
              <a:t>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solidFill>
                  <a:srgbClr val="FF0000"/>
                </a:solidFill>
              </a:rPr>
              <a:t>A natural magnet from the Earth known as a loadstone is attracting a paper clip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Electromagnetism &amp; EM Waves</a:t>
            </a:r>
          </a:p>
        </p:txBody>
      </p:sp>
      <p:sp>
        <p:nvSpPr>
          <p:cNvPr id="5" name="Rectangle 3"/>
          <p:cNvSpPr>
            <a:spLocks noGrp="1" noChangeArrowheads="1"/>
          </p:cNvSpPr>
          <p:nvPr>
            <p:ph type="dt" idx="1"/>
          </p:nvPr>
        </p:nvSpPr>
        <p:spPr>
          <a:ln/>
        </p:spPr>
        <p:txBody>
          <a:bodyPr/>
          <a:lstStyle/>
          <a:p>
            <a:r>
              <a:rPr lang="en-US"/>
              <a:t>05/19/08</a:t>
            </a:r>
          </a:p>
        </p:txBody>
      </p:sp>
      <p:sp>
        <p:nvSpPr>
          <p:cNvPr id="6" name="Rectangle 6"/>
          <p:cNvSpPr>
            <a:spLocks noGrp="1" noChangeArrowheads="1"/>
          </p:cNvSpPr>
          <p:nvPr>
            <p:ph type="ftr" sz="quarter" idx="4"/>
          </p:nvPr>
        </p:nvSpPr>
        <p:spPr>
          <a:ln/>
        </p:spPr>
        <p:txBody>
          <a:bodyPr/>
          <a:lstStyle/>
          <a:p>
            <a:r>
              <a:rPr lang="en-US"/>
              <a:t>Lecture 18</a:t>
            </a:r>
          </a:p>
        </p:txBody>
      </p:sp>
      <p:sp>
        <p:nvSpPr>
          <p:cNvPr id="7" name="Rectangle 7"/>
          <p:cNvSpPr>
            <a:spLocks noGrp="1" noChangeArrowheads="1"/>
          </p:cNvSpPr>
          <p:nvPr>
            <p:ph type="sldNum" sz="quarter" idx="5"/>
          </p:nvPr>
        </p:nvSpPr>
        <p:spPr>
          <a:ln/>
        </p:spPr>
        <p:txBody>
          <a:bodyPr/>
          <a:lstStyle/>
          <a:p>
            <a:fld id="{D50B6CFC-9DBD-430B-9882-F2A7AC1F1D0B}" type="slidenum">
              <a:rPr lang="en-US"/>
              <a:pPr/>
              <a:t>48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bwMode="auto">
          <a:xfrm>
            <a:off x="914400" y="4368800"/>
            <a:ext cx="5029200" cy="4064000"/>
          </a:xfrm>
          <a:prstGeom prst="rect">
            <a:avLst/>
          </a:prstGeom>
          <a:noFill/>
          <a:ln>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F0E4FE-8301-49EC-924B-F0EAD1BE4AEE}" type="slidenum">
              <a:rPr lang="en-US" smtClean="0"/>
              <a:pPr/>
              <a:t>50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205FE-F734-4061-810D-2429F0198B7F}" type="slidenum">
              <a:rPr lang="en-US"/>
              <a:pPr/>
              <a:t>61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56A87-4B99-4AB9-B7A4-E786CD7A8455}" type="slidenum">
              <a:rPr lang="en-US"/>
              <a:pPr/>
              <a:t>62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0AEB6-D2C9-4C66-A17A-A104139F62F8}" type="slidenum">
              <a:rPr lang="en-US"/>
              <a:pPr/>
              <a:t>63</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56E0C-6FE9-4EB0-BA7A-AEF23F8B3C5D}" type="slidenum">
              <a:rPr lang="en-US"/>
              <a:pPr/>
              <a:t>12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4C951-6A23-46CD-9072-CB219304186C}" type="slidenum">
              <a:rPr lang="en-US"/>
              <a:pPr/>
              <a:t>21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4366D-ABEC-42BC-ACC8-15FD6B778191}" type="slidenum">
              <a:rPr lang="en-US"/>
              <a:pPr/>
              <a:t>35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5FDD2-6954-4CAF-922D-58A71306ED20}" type="slidenum">
              <a:rPr lang="en-US"/>
              <a:pPr/>
              <a:t>40</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4B05B-ECB0-4A91-9688-33EA1FF00E66}" type="slidenum">
              <a:rPr lang="en-US"/>
              <a:pPr/>
              <a:t>42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Electromagnetism &amp; EM Waves</a:t>
            </a:r>
          </a:p>
        </p:txBody>
      </p:sp>
      <p:sp>
        <p:nvSpPr>
          <p:cNvPr id="5" name="Rectangle 3"/>
          <p:cNvSpPr>
            <a:spLocks noGrp="1" noChangeArrowheads="1"/>
          </p:cNvSpPr>
          <p:nvPr>
            <p:ph type="dt" idx="1"/>
          </p:nvPr>
        </p:nvSpPr>
        <p:spPr>
          <a:ln/>
        </p:spPr>
        <p:txBody>
          <a:bodyPr/>
          <a:lstStyle/>
          <a:p>
            <a:r>
              <a:rPr lang="en-US"/>
              <a:t>05/19/08</a:t>
            </a:r>
          </a:p>
        </p:txBody>
      </p:sp>
      <p:sp>
        <p:nvSpPr>
          <p:cNvPr id="6" name="Rectangle 6"/>
          <p:cNvSpPr>
            <a:spLocks noGrp="1" noChangeArrowheads="1"/>
          </p:cNvSpPr>
          <p:nvPr>
            <p:ph type="ftr" sz="quarter" idx="4"/>
          </p:nvPr>
        </p:nvSpPr>
        <p:spPr>
          <a:ln/>
        </p:spPr>
        <p:txBody>
          <a:bodyPr/>
          <a:lstStyle/>
          <a:p>
            <a:r>
              <a:rPr lang="en-US"/>
              <a:t>Lecture 18</a:t>
            </a:r>
          </a:p>
        </p:txBody>
      </p:sp>
      <p:sp>
        <p:nvSpPr>
          <p:cNvPr id="7" name="Rectangle 7"/>
          <p:cNvSpPr>
            <a:spLocks noGrp="1" noChangeArrowheads="1"/>
          </p:cNvSpPr>
          <p:nvPr>
            <p:ph type="sldNum" sz="quarter" idx="5"/>
          </p:nvPr>
        </p:nvSpPr>
        <p:spPr>
          <a:ln/>
        </p:spPr>
        <p:txBody>
          <a:bodyPr/>
          <a:lstStyle/>
          <a:p>
            <a:fld id="{6515DBAD-6DED-4EAE-8415-AD1C829D3550}" type="slidenum">
              <a:rPr lang="en-US"/>
              <a:pPr/>
              <a:t>43</a:t>
            </a:fld>
            <a:endParaRPr lang="en-US"/>
          </a:p>
        </p:txBody>
      </p:sp>
      <p:sp>
        <p:nvSpPr>
          <p:cNvPr id="60418" name="Rectangle 1026"/>
          <p:cNvSpPr>
            <a:spLocks noGrp="1" noRot="1" noChangeAspect="1" noChangeArrowheads="1" noTextEdit="1"/>
          </p:cNvSpPr>
          <p:nvPr>
            <p:ph type="sldImg"/>
          </p:nvPr>
        </p:nvSpPr>
        <p:spPr>
          <a:ln/>
        </p:spPr>
      </p:sp>
      <p:sp>
        <p:nvSpPr>
          <p:cNvPr id="60419" name="Rectangle 1027"/>
          <p:cNvSpPr>
            <a:spLocks noGrp="1" noChangeArrowheads="1"/>
          </p:cNvSpPr>
          <p:nvPr>
            <p:ph type="body" idx="1"/>
          </p:nvPr>
        </p:nvSpPr>
        <p:spPr bwMode="auto">
          <a:xfrm>
            <a:off x="914400" y="4368800"/>
            <a:ext cx="5029200" cy="4064000"/>
          </a:xfrm>
          <a:prstGeom prst="rect">
            <a:avLst/>
          </a:prstGeom>
          <a:noFill/>
          <a:ln>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Electromagnetism &amp; EM Waves</a:t>
            </a:r>
          </a:p>
        </p:txBody>
      </p:sp>
      <p:sp>
        <p:nvSpPr>
          <p:cNvPr id="5" name="Rectangle 3"/>
          <p:cNvSpPr>
            <a:spLocks noGrp="1" noChangeArrowheads="1"/>
          </p:cNvSpPr>
          <p:nvPr>
            <p:ph type="dt" idx="1"/>
          </p:nvPr>
        </p:nvSpPr>
        <p:spPr>
          <a:ln/>
        </p:spPr>
        <p:txBody>
          <a:bodyPr/>
          <a:lstStyle/>
          <a:p>
            <a:r>
              <a:rPr lang="en-US"/>
              <a:t>05/19/08</a:t>
            </a:r>
          </a:p>
        </p:txBody>
      </p:sp>
      <p:sp>
        <p:nvSpPr>
          <p:cNvPr id="6" name="Rectangle 6"/>
          <p:cNvSpPr>
            <a:spLocks noGrp="1" noChangeArrowheads="1"/>
          </p:cNvSpPr>
          <p:nvPr>
            <p:ph type="ftr" sz="quarter" idx="4"/>
          </p:nvPr>
        </p:nvSpPr>
        <p:spPr>
          <a:ln/>
        </p:spPr>
        <p:txBody>
          <a:bodyPr/>
          <a:lstStyle/>
          <a:p>
            <a:r>
              <a:rPr lang="en-US"/>
              <a:t>Lecture 18</a:t>
            </a:r>
          </a:p>
        </p:txBody>
      </p:sp>
      <p:sp>
        <p:nvSpPr>
          <p:cNvPr id="7" name="Rectangle 7"/>
          <p:cNvSpPr>
            <a:spLocks noGrp="1" noChangeArrowheads="1"/>
          </p:cNvSpPr>
          <p:nvPr>
            <p:ph type="sldNum" sz="quarter" idx="5"/>
          </p:nvPr>
        </p:nvSpPr>
        <p:spPr>
          <a:ln/>
        </p:spPr>
        <p:txBody>
          <a:bodyPr/>
          <a:lstStyle/>
          <a:p>
            <a:fld id="{58D76FF0-44BD-4C29-B39D-66448F3AEE2B}" type="slidenum">
              <a:rPr lang="en-US"/>
              <a:pPr/>
              <a:t>46</a:t>
            </a:fld>
            <a:endParaRPr lang="en-US"/>
          </a:p>
        </p:txBody>
      </p:sp>
      <p:sp>
        <p:nvSpPr>
          <p:cNvPr id="5017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850CC-D199-4A77-86D6-19F1B8AB5ACC}" type="slidenum">
              <a:rPr lang="en-US"/>
              <a:pPr/>
              <a:t>47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F45B28-B7FF-4746-B7E0-F539743ED2FC}"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45B28-B7FF-4746-B7E0-F539743ED2FC}"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45B28-B7FF-4746-B7E0-F539743ED2FC}"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381000"/>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400800" y="6248400"/>
            <a:ext cx="1905000" cy="457200"/>
          </a:xfrm>
        </p:spPr>
        <p:txBody>
          <a:bodyPr/>
          <a:lstStyle>
            <a:lvl1pPr>
              <a:defRPr/>
            </a:lvl1pPr>
          </a:lstStyle>
          <a:p>
            <a:fld id="{62FE4AE0-FD6C-4869-AD08-C9788C2D981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381000"/>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400800" y="6248400"/>
            <a:ext cx="1905000" cy="457200"/>
          </a:xfrm>
        </p:spPr>
        <p:txBody>
          <a:bodyPr/>
          <a:lstStyle>
            <a:lvl1pPr>
              <a:defRPr/>
            </a:lvl1pPr>
          </a:lstStyle>
          <a:p>
            <a:fld id="{762081AB-3F9F-4578-B521-6EDFFFB919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F45B28-B7FF-4746-B7E0-F539743ED2FC}"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45B28-B7FF-4746-B7E0-F539743ED2FC}"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F45B28-B7FF-4746-B7E0-F539743ED2FC}"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F45B28-B7FF-4746-B7E0-F539743ED2FC}" type="datetimeFigureOut">
              <a:rPr lang="en-US" smtClean="0"/>
              <a:pPr/>
              <a:t>3/2/2011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F45B28-B7FF-4746-B7E0-F539743ED2FC}" type="datetimeFigureOut">
              <a:rPr lang="en-US" smtClean="0"/>
              <a:pPr/>
              <a:t>3/2/2011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45B28-B7FF-4746-B7E0-F539743ED2FC}" type="datetimeFigureOut">
              <a:rPr lang="en-US" smtClean="0"/>
              <a:pPr/>
              <a:t>3/2/2011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45B28-B7FF-4746-B7E0-F539743ED2FC}"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45B28-B7FF-4746-B7E0-F539743ED2FC}"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4DE7-8C0E-4694-AE34-65E5D2CDCC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chemeClr val="bg1">
                <a:lumMod val="65000"/>
              </a:schemeClr>
            </a:gs>
            <a:gs pos="32001">
              <a:srgbClr val="7D8496"/>
            </a:gs>
            <a:gs pos="47000">
              <a:srgbClr val="E6E6E6"/>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45B28-B7FF-4746-B7E0-F539743ED2FC}" type="datetimeFigureOut">
              <a:rPr lang="en-US" smtClean="0"/>
              <a:pPr/>
              <a:t>3/2/2011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14DE7-8C0E-4694-AE34-65E5D2CDCC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H:\My%20Documents\Virtual%20High%20School\Module%206%20Electricity%20and%20Magnet\simplestmotor\simplestmotor_media\simplestmotor.avi"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gcsescience.com/pme24.ht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energyquest.ca.gov/how_it_works/transformer.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Microsoft Office\Clipart\standard\stddir1\BD05023_.WMF"/>
          <p:cNvPicPr>
            <a:picLocks noChangeAspect="1" noChangeArrowheads="1"/>
          </p:cNvPicPr>
          <p:nvPr/>
        </p:nvPicPr>
        <p:blipFill>
          <a:blip r:embed="rId2" cstate="print"/>
          <a:srcRect/>
          <a:stretch>
            <a:fillRect/>
          </a:stretch>
        </p:blipFill>
        <p:spPr bwMode="auto">
          <a:xfrm>
            <a:off x="4267200" y="2438400"/>
            <a:ext cx="4394200" cy="4011613"/>
          </a:xfrm>
          <a:prstGeom prst="rect">
            <a:avLst/>
          </a:prstGeom>
          <a:noFill/>
        </p:spPr>
      </p:pic>
      <p:sp>
        <p:nvSpPr>
          <p:cNvPr id="2051" name="WordArt 3" descr="Paper bag"/>
          <p:cNvSpPr>
            <a:spLocks noChangeArrowheads="1" noChangeShapeType="1" noTextEdit="1"/>
          </p:cNvSpPr>
          <p:nvPr/>
        </p:nvSpPr>
        <p:spPr bwMode="auto">
          <a:xfrm>
            <a:off x="1143000" y="990600"/>
            <a:ext cx="2790825" cy="1057275"/>
          </a:xfrm>
          <a:prstGeom prst="rect">
            <a:avLst/>
          </a:prstGeom>
        </p:spPr>
        <p:txBody>
          <a:bodyPr wrap="none" fromWordArt="1">
            <a:prstTxWarp prst="textPlain">
              <a:avLst>
                <a:gd name="adj" fmla="val 50000"/>
              </a:avLst>
            </a:prstTxWarp>
          </a:bodyPr>
          <a:lstStyle/>
          <a:p>
            <a:pPr algn="ctr"/>
            <a:r>
              <a:rPr lang="en-US" sz="72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outerShdw>
                </a:effectLst>
                <a:latin typeface="Engravers MT" pitchFamily="18" charset="0"/>
              </a:rPr>
              <a:t>Magnetism</a:t>
            </a:r>
          </a:p>
        </p:txBody>
      </p:sp>
      <p:pic>
        <p:nvPicPr>
          <p:cNvPr id="2052" name="Picture 4" descr="C:\Program Files\Microsoft Office\Clipart\standard\stddir3\IN00358_.wmf"/>
          <p:cNvPicPr>
            <a:picLocks noChangeAspect="1" noChangeArrowheads="1"/>
          </p:cNvPicPr>
          <p:nvPr/>
        </p:nvPicPr>
        <p:blipFill>
          <a:blip r:embed="rId4" cstate="print"/>
          <a:srcRect/>
          <a:stretch>
            <a:fillRect/>
          </a:stretch>
        </p:blipFill>
        <p:spPr bwMode="auto">
          <a:xfrm>
            <a:off x="457200" y="2438400"/>
            <a:ext cx="2438400" cy="2201863"/>
          </a:xfrm>
          <a:prstGeom prst="rect">
            <a:avLst/>
          </a:prstGeom>
          <a:solidFill>
            <a:schemeClr val="bg1"/>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8686800" cy="1143000"/>
          </a:xfrm>
        </p:spPr>
        <p:txBody>
          <a:bodyPr>
            <a:normAutofit fontScale="90000"/>
          </a:bodyPr>
          <a:lstStyle/>
          <a:p>
            <a:r>
              <a:rPr lang="en-US" altLang="en-US" dirty="0">
                <a:latin typeface="Engravers MT" pitchFamily="18" charset="0"/>
              </a:rPr>
              <a:t>No </a:t>
            </a:r>
            <a:r>
              <a:rPr lang="en-US" altLang="en-US" dirty="0" smtClean="0">
                <a:latin typeface="Engravers MT" pitchFamily="18" charset="0"/>
              </a:rPr>
              <a:t>Monopoles Allowed</a:t>
            </a:r>
            <a:endParaRPr lang="en-US" altLang="en-US" dirty="0">
              <a:latin typeface="Engravers MT" pitchFamily="18" charset="0"/>
            </a:endParaRPr>
          </a:p>
        </p:txBody>
      </p:sp>
      <p:sp>
        <p:nvSpPr>
          <p:cNvPr id="21507" name="Rectangle 3"/>
          <p:cNvSpPr>
            <a:spLocks noChangeArrowheads="1"/>
          </p:cNvSpPr>
          <p:nvPr/>
        </p:nvSpPr>
        <p:spPr bwMode="auto">
          <a:xfrm>
            <a:off x="1371600" y="2057400"/>
            <a:ext cx="7010400" cy="4559300"/>
          </a:xfrm>
          <a:prstGeom prst="rect">
            <a:avLst/>
          </a:prstGeom>
          <a:noFill/>
          <a:ln w="12700" cap="sq">
            <a:noFill/>
            <a:miter lim="800000"/>
            <a:headEnd type="none" w="sm" len="sm"/>
            <a:tailEnd type="none" w="sm" len="sm"/>
          </a:ln>
          <a:effectLst/>
        </p:spPr>
        <p:txBody>
          <a:bodyPr>
            <a:spAutoFit/>
          </a:bodyPr>
          <a:lstStyle/>
          <a:p>
            <a:r>
              <a:rPr lang="en-US" altLang="en-US" sz="2600" dirty="0">
                <a:solidFill>
                  <a:srgbClr val="000000"/>
                </a:solidFill>
              </a:rPr>
              <a:t>It has not been shown to be possible to end up with a single North pole or a single South pole, which is a monopole ("mono" means one or single, thus one pole). </a:t>
            </a:r>
          </a:p>
          <a:p>
            <a:endParaRPr lang="en-US" altLang="en-US" sz="1800" dirty="0">
              <a:solidFill>
                <a:srgbClr val="000000"/>
              </a:solidFill>
            </a:endParaRPr>
          </a:p>
          <a:p>
            <a:endParaRPr lang="en-US" altLang="en-US" sz="1800" dirty="0">
              <a:solidFill>
                <a:srgbClr val="000000"/>
              </a:solidFill>
            </a:endParaRPr>
          </a:p>
          <a:p>
            <a:endParaRPr lang="en-US" altLang="en-US" sz="1800" dirty="0">
              <a:solidFill>
                <a:srgbClr val="000000"/>
              </a:solidFill>
            </a:endParaRPr>
          </a:p>
          <a:p>
            <a:endParaRPr lang="en-US" altLang="en-US" sz="1800" dirty="0">
              <a:solidFill>
                <a:srgbClr val="000000"/>
              </a:solidFill>
            </a:endParaRPr>
          </a:p>
          <a:p>
            <a:endParaRPr lang="en-US" altLang="en-US" sz="1800" dirty="0">
              <a:solidFill>
                <a:srgbClr val="000000"/>
              </a:solidFill>
            </a:endParaRPr>
          </a:p>
          <a:p>
            <a:endParaRPr lang="en-US" altLang="en-US" sz="1800" dirty="0">
              <a:solidFill>
                <a:srgbClr val="000000"/>
              </a:solidFill>
            </a:endParaRPr>
          </a:p>
          <a:p>
            <a:endParaRPr lang="en-US" altLang="en-US" sz="1800" dirty="0">
              <a:solidFill>
                <a:srgbClr val="000000"/>
              </a:solidFill>
            </a:endParaRPr>
          </a:p>
          <a:p>
            <a:endParaRPr lang="en-US" altLang="en-US" sz="1800" dirty="0">
              <a:solidFill>
                <a:srgbClr val="000000"/>
              </a:solidFill>
            </a:endParaRPr>
          </a:p>
          <a:p>
            <a:r>
              <a:rPr lang="en-US" altLang="en-US" sz="1800" dirty="0">
                <a:solidFill>
                  <a:srgbClr val="000000"/>
                </a:solidFill>
              </a:rPr>
              <a:t>Note: Some theorists believe that magnetic monopoles may have been made in the early Universe. So far, none have been detected.</a:t>
            </a:r>
            <a:endParaRPr lang="en-US" altLang="en-US" sz="1800" dirty="0"/>
          </a:p>
        </p:txBody>
      </p:sp>
      <p:sp>
        <p:nvSpPr>
          <p:cNvPr id="21508" name="Rectangle 4"/>
          <p:cNvSpPr>
            <a:spLocks noChangeArrowheads="1"/>
          </p:cNvSpPr>
          <p:nvPr/>
        </p:nvSpPr>
        <p:spPr bwMode="auto">
          <a:xfrm>
            <a:off x="3581400" y="3886200"/>
            <a:ext cx="685800" cy="6858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endParaRPr lang="en-US"/>
          </a:p>
        </p:txBody>
      </p:sp>
      <p:sp>
        <p:nvSpPr>
          <p:cNvPr id="21509" name="Rectangle 5"/>
          <p:cNvSpPr>
            <a:spLocks noChangeArrowheads="1"/>
          </p:cNvSpPr>
          <p:nvPr/>
        </p:nvSpPr>
        <p:spPr bwMode="auto">
          <a:xfrm>
            <a:off x="5638800" y="3886200"/>
            <a:ext cx="685800" cy="6858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endParaRPr lang="en-US"/>
          </a:p>
        </p:txBody>
      </p:sp>
      <p:sp>
        <p:nvSpPr>
          <p:cNvPr id="21510" name="Text Box 6"/>
          <p:cNvSpPr txBox="1">
            <a:spLocks noChangeArrowheads="1"/>
          </p:cNvSpPr>
          <p:nvPr/>
        </p:nvSpPr>
        <p:spPr bwMode="auto">
          <a:xfrm>
            <a:off x="3733800" y="3962400"/>
            <a:ext cx="395288" cy="517525"/>
          </a:xfrm>
          <a:prstGeom prst="rect">
            <a:avLst/>
          </a:prstGeom>
          <a:noFill/>
          <a:ln w="12700" cap="sq">
            <a:noFill/>
            <a:miter lim="800000"/>
            <a:headEnd type="none" w="sm" len="sm"/>
            <a:tailEnd type="none" w="sm" len="sm"/>
          </a:ln>
          <a:effectLst/>
        </p:spPr>
        <p:txBody>
          <a:bodyPr wrap="none">
            <a:spAutoFit/>
          </a:bodyPr>
          <a:lstStyle/>
          <a:p>
            <a:r>
              <a:rPr lang="en-US" altLang="en-US"/>
              <a:t>S</a:t>
            </a:r>
          </a:p>
        </p:txBody>
      </p:sp>
      <p:sp>
        <p:nvSpPr>
          <p:cNvPr id="21512" name="Text Box 8"/>
          <p:cNvSpPr txBox="1">
            <a:spLocks noChangeArrowheads="1"/>
          </p:cNvSpPr>
          <p:nvPr/>
        </p:nvSpPr>
        <p:spPr bwMode="auto">
          <a:xfrm>
            <a:off x="5715000" y="3962400"/>
            <a:ext cx="427038" cy="517525"/>
          </a:xfrm>
          <a:prstGeom prst="rect">
            <a:avLst/>
          </a:prstGeom>
          <a:noFill/>
          <a:ln w="12700" cap="sq">
            <a:noFill/>
            <a:miter lim="800000"/>
            <a:headEnd type="none" w="sm" len="sm"/>
            <a:tailEnd type="none" w="sm" len="sm"/>
          </a:ln>
          <a:effectLst/>
        </p:spPr>
        <p:txBody>
          <a:bodyPr wrap="none">
            <a:spAutoFit/>
          </a:bodyPr>
          <a:lstStyle/>
          <a:p>
            <a:r>
              <a:rPr lang="en-US" altLang="en-US"/>
              <a:t>N</a:t>
            </a:r>
          </a:p>
        </p:txBody>
      </p:sp>
      <p:sp>
        <p:nvSpPr>
          <p:cNvPr id="21513" name="Oval 9"/>
          <p:cNvSpPr>
            <a:spLocks noChangeArrowheads="1"/>
          </p:cNvSpPr>
          <p:nvPr/>
        </p:nvSpPr>
        <p:spPr bwMode="auto">
          <a:xfrm>
            <a:off x="3124200" y="3581400"/>
            <a:ext cx="1676400" cy="1447800"/>
          </a:xfrm>
          <a:prstGeom prst="ellipse">
            <a:avLst/>
          </a:prstGeom>
          <a:noFill/>
          <a:ln w="57150" cap="sq">
            <a:solidFill>
              <a:srgbClr val="FF0000"/>
            </a:solidFill>
            <a:round/>
            <a:headEnd type="none" w="sm" len="sm"/>
            <a:tailEnd type="none" w="sm" len="sm"/>
          </a:ln>
          <a:effectLst/>
        </p:spPr>
        <p:txBody>
          <a:bodyPr wrap="none" anchor="ctr"/>
          <a:lstStyle/>
          <a:p>
            <a:endParaRPr lang="en-US"/>
          </a:p>
        </p:txBody>
      </p:sp>
      <p:sp>
        <p:nvSpPr>
          <p:cNvPr id="21514" name="Oval 10"/>
          <p:cNvSpPr>
            <a:spLocks noChangeArrowheads="1"/>
          </p:cNvSpPr>
          <p:nvPr/>
        </p:nvSpPr>
        <p:spPr bwMode="auto">
          <a:xfrm>
            <a:off x="5105400" y="3505200"/>
            <a:ext cx="1676400" cy="1447800"/>
          </a:xfrm>
          <a:prstGeom prst="ellipse">
            <a:avLst/>
          </a:prstGeom>
          <a:noFill/>
          <a:ln w="57150" cap="sq">
            <a:solidFill>
              <a:srgbClr val="FF0000"/>
            </a:solidFill>
            <a:round/>
            <a:headEnd type="none" w="sm" len="sm"/>
            <a:tailEnd type="none" w="sm" len="sm"/>
          </a:ln>
          <a:effectLst/>
        </p:spPr>
        <p:txBody>
          <a:bodyPr wrap="none" anchor="ctr"/>
          <a:lstStyle/>
          <a:p>
            <a:endParaRPr lang="en-US"/>
          </a:p>
        </p:txBody>
      </p:sp>
      <p:sp>
        <p:nvSpPr>
          <p:cNvPr id="21515" name="Line 11"/>
          <p:cNvSpPr>
            <a:spLocks noChangeShapeType="1"/>
          </p:cNvSpPr>
          <p:nvPr/>
        </p:nvSpPr>
        <p:spPr bwMode="auto">
          <a:xfrm>
            <a:off x="3505200" y="3733800"/>
            <a:ext cx="838200" cy="1219200"/>
          </a:xfrm>
          <a:prstGeom prst="line">
            <a:avLst/>
          </a:prstGeom>
          <a:noFill/>
          <a:ln w="57150" cap="sq">
            <a:solidFill>
              <a:srgbClr val="FF0000"/>
            </a:solidFill>
            <a:round/>
            <a:headEnd type="none" w="sm" len="sm"/>
            <a:tailEnd type="none" w="sm" len="sm"/>
          </a:ln>
          <a:effectLst/>
        </p:spPr>
        <p:txBody>
          <a:bodyPr wrap="none" anchor="ctr"/>
          <a:lstStyle/>
          <a:p>
            <a:endParaRPr lang="en-US"/>
          </a:p>
        </p:txBody>
      </p:sp>
      <p:sp>
        <p:nvSpPr>
          <p:cNvPr id="21516" name="Line 12"/>
          <p:cNvSpPr>
            <a:spLocks noChangeShapeType="1"/>
          </p:cNvSpPr>
          <p:nvPr/>
        </p:nvSpPr>
        <p:spPr bwMode="auto">
          <a:xfrm>
            <a:off x="5486400" y="3581400"/>
            <a:ext cx="990600" cy="1219200"/>
          </a:xfrm>
          <a:prstGeom prst="line">
            <a:avLst/>
          </a:prstGeom>
          <a:noFill/>
          <a:ln w="57150" cap="sq">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ltLang="en-US" sz="4000" dirty="0">
                <a:latin typeface="Engravers MT" pitchFamily="18" charset="0"/>
              </a:rPr>
              <a:t>For Every North, There is a South</a:t>
            </a:r>
            <a:endParaRPr lang="en-US" altLang="en-US" dirty="0">
              <a:latin typeface="Engravers MT" pitchFamily="18" charset="0"/>
            </a:endParaRPr>
          </a:p>
        </p:txBody>
      </p:sp>
      <p:sp>
        <p:nvSpPr>
          <p:cNvPr id="20483" name="Rectangle 3"/>
          <p:cNvSpPr>
            <a:spLocks noChangeArrowheads="1"/>
          </p:cNvSpPr>
          <p:nvPr/>
        </p:nvSpPr>
        <p:spPr bwMode="auto">
          <a:xfrm>
            <a:off x="1219200" y="1981200"/>
            <a:ext cx="7543800" cy="2963863"/>
          </a:xfrm>
          <a:prstGeom prst="rect">
            <a:avLst/>
          </a:prstGeom>
          <a:noFill/>
          <a:ln w="12700" cap="sq">
            <a:noFill/>
            <a:miter lim="800000"/>
            <a:headEnd type="none" w="sm" len="sm"/>
            <a:tailEnd type="none" w="sm" len="sm"/>
          </a:ln>
          <a:effectLst/>
        </p:spPr>
        <p:txBody>
          <a:bodyPr>
            <a:spAutoFit/>
          </a:bodyPr>
          <a:lstStyle/>
          <a:p>
            <a:r>
              <a:rPr lang="en-US" altLang="en-US" sz="1800">
                <a:solidFill>
                  <a:srgbClr val="000000"/>
                </a:solidFill>
              </a:rPr>
              <a:t>Every magnet has at least one north pole and one south pole.  By convention, we say that the magnetic field lines leave the North end of a magnet and enter the South end of a magnet. </a:t>
            </a:r>
          </a:p>
          <a:p>
            <a:endParaRPr lang="en-US" altLang="en-US" sz="1800">
              <a:solidFill>
                <a:srgbClr val="000000"/>
              </a:solidFill>
            </a:endParaRPr>
          </a:p>
          <a:p>
            <a:r>
              <a:rPr lang="en-US" altLang="en-US" sz="1800">
                <a:solidFill>
                  <a:srgbClr val="000000"/>
                </a:solidFill>
              </a:rPr>
              <a:t>If you take a bar magnet and break it into two pieces, each piece will again have a North pole and a South pole.  If you take one of those pieces and break it into two, each of the smaller pieces will have a North pole and a South pole.  No matter how small the pieces of the magnet become, each piece will have a North pole and a South pole. </a:t>
            </a:r>
            <a:r>
              <a:rPr lang="en-US" altLang="en-US" sz="1800">
                <a:latin typeface="Times New Roman" pitchFamily="18" charset="0"/>
              </a:rPr>
              <a:t> </a:t>
            </a:r>
          </a:p>
        </p:txBody>
      </p:sp>
      <p:sp>
        <p:nvSpPr>
          <p:cNvPr id="20484" name="Rectangle 4"/>
          <p:cNvSpPr>
            <a:spLocks noChangeArrowheads="1"/>
          </p:cNvSpPr>
          <p:nvPr/>
        </p:nvSpPr>
        <p:spPr bwMode="auto">
          <a:xfrm>
            <a:off x="1981200" y="5410200"/>
            <a:ext cx="2209800" cy="6858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pPr algn="ctr"/>
            <a:endParaRPr lang="en-US" altLang="en-US"/>
          </a:p>
        </p:txBody>
      </p:sp>
      <p:sp>
        <p:nvSpPr>
          <p:cNvPr id="20486" name="Rectangle 6"/>
          <p:cNvSpPr>
            <a:spLocks noChangeArrowheads="1"/>
          </p:cNvSpPr>
          <p:nvPr/>
        </p:nvSpPr>
        <p:spPr bwMode="auto">
          <a:xfrm>
            <a:off x="6705600" y="5410200"/>
            <a:ext cx="1219200" cy="6858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endParaRPr lang="en-US"/>
          </a:p>
        </p:txBody>
      </p:sp>
      <p:sp>
        <p:nvSpPr>
          <p:cNvPr id="20487" name="Rectangle 7"/>
          <p:cNvSpPr>
            <a:spLocks noChangeArrowheads="1"/>
          </p:cNvSpPr>
          <p:nvPr/>
        </p:nvSpPr>
        <p:spPr bwMode="auto">
          <a:xfrm>
            <a:off x="5334000" y="5410200"/>
            <a:ext cx="1219200" cy="685800"/>
          </a:xfrm>
          <a:prstGeom prst="rect">
            <a:avLst/>
          </a:prstGeom>
          <a:solidFill>
            <a:srgbClr val="996633"/>
          </a:solidFill>
          <a:ln w="12700" cap="sq">
            <a:solidFill>
              <a:schemeClr val="tx1"/>
            </a:solidFill>
            <a:miter lim="800000"/>
            <a:headEnd type="none" w="sm" len="sm"/>
            <a:tailEnd type="none" w="sm" len="sm"/>
          </a:ln>
          <a:effectLst/>
        </p:spPr>
        <p:txBody>
          <a:bodyPr wrap="none" anchor="ctr"/>
          <a:lstStyle/>
          <a:p>
            <a:endParaRPr lang="en-US"/>
          </a:p>
        </p:txBody>
      </p:sp>
      <p:sp>
        <p:nvSpPr>
          <p:cNvPr id="20489" name="Text Box 9"/>
          <p:cNvSpPr txBox="1">
            <a:spLocks noChangeArrowheads="1"/>
          </p:cNvSpPr>
          <p:nvPr/>
        </p:nvSpPr>
        <p:spPr bwMode="auto">
          <a:xfrm>
            <a:off x="1981200" y="5486400"/>
            <a:ext cx="395288" cy="517525"/>
          </a:xfrm>
          <a:prstGeom prst="rect">
            <a:avLst/>
          </a:prstGeom>
          <a:noFill/>
          <a:ln w="12700" cap="sq">
            <a:noFill/>
            <a:miter lim="800000"/>
            <a:headEnd type="none" w="sm" len="sm"/>
            <a:tailEnd type="none" w="sm" len="sm"/>
          </a:ln>
          <a:effectLst/>
        </p:spPr>
        <p:txBody>
          <a:bodyPr wrap="none">
            <a:spAutoFit/>
          </a:bodyPr>
          <a:lstStyle/>
          <a:p>
            <a:r>
              <a:rPr lang="en-US" altLang="en-US"/>
              <a:t>S</a:t>
            </a:r>
          </a:p>
        </p:txBody>
      </p:sp>
      <p:sp>
        <p:nvSpPr>
          <p:cNvPr id="20490" name="Text Box 10"/>
          <p:cNvSpPr txBox="1">
            <a:spLocks noChangeArrowheads="1"/>
          </p:cNvSpPr>
          <p:nvPr/>
        </p:nvSpPr>
        <p:spPr bwMode="auto">
          <a:xfrm>
            <a:off x="3763963" y="5486400"/>
            <a:ext cx="427037" cy="517525"/>
          </a:xfrm>
          <a:prstGeom prst="rect">
            <a:avLst/>
          </a:prstGeom>
          <a:noFill/>
          <a:ln w="12700" cap="sq">
            <a:noFill/>
            <a:miter lim="800000"/>
            <a:headEnd type="none" w="sm" len="sm"/>
            <a:tailEnd type="none" w="sm" len="sm"/>
          </a:ln>
          <a:effectLst/>
        </p:spPr>
        <p:txBody>
          <a:bodyPr wrap="none">
            <a:spAutoFit/>
          </a:bodyPr>
          <a:lstStyle/>
          <a:p>
            <a:r>
              <a:rPr lang="en-US" altLang="en-US"/>
              <a:t>N</a:t>
            </a:r>
          </a:p>
        </p:txBody>
      </p:sp>
      <p:sp>
        <p:nvSpPr>
          <p:cNvPr id="20491" name="Text Box 11"/>
          <p:cNvSpPr txBox="1">
            <a:spLocks noChangeArrowheads="1"/>
          </p:cNvSpPr>
          <p:nvPr/>
        </p:nvSpPr>
        <p:spPr bwMode="auto">
          <a:xfrm>
            <a:off x="5257800" y="5486400"/>
            <a:ext cx="395288" cy="517525"/>
          </a:xfrm>
          <a:prstGeom prst="rect">
            <a:avLst/>
          </a:prstGeom>
          <a:noFill/>
          <a:ln w="12700" cap="sq">
            <a:noFill/>
            <a:miter lim="800000"/>
            <a:headEnd type="none" w="sm" len="sm"/>
            <a:tailEnd type="none" w="sm" len="sm"/>
          </a:ln>
          <a:effectLst/>
        </p:spPr>
        <p:txBody>
          <a:bodyPr wrap="none">
            <a:spAutoFit/>
          </a:bodyPr>
          <a:lstStyle/>
          <a:p>
            <a:r>
              <a:rPr lang="en-US" altLang="en-US"/>
              <a:t>S</a:t>
            </a:r>
          </a:p>
        </p:txBody>
      </p:sp>
      <p:sp>
        <p:nvSpPr>
          <p:cNvPr id="20492" name="Text Box 12"/>
          <p:cNvSpPr txBox="1">
            <a:spLocks noChangeArrowheads="1"/>
          </p:cNvSpPr>
          <p:nvPr/>
        </p:nvSpPr>
        <p:spPr bwMode="auto">
          <a:xfrm>
            <a:off x="6172200" y="5486400"/>
            <a:ext cx="427038" cy="517525"/>
          </a:xfrm>
          <a:prstGeom prst="rect">
            <a:avLst/>
          </a:prstGeom>
          <a:noFill/>
          <a:ln w="12700" cap="sq">
            <a:noFill/>
            <a:miter lim="800000"/>
            <a:headEnd type="none" w="sm" len="sm"/>
            <a:tailEnd type="none" w="sm" len="sm"/>
          </a:ln>
          <a:effectLst/>
        </p:spPr>
        <p:txBody>
          <a:bodyPr wrap="none">
            <a:spAutoFit/>
          </a:bodyPr>
          <a:lstStyle/>
          <a:p>
            <a:r>
              <a:rPr lang="en-US" altLang="en-US"/>
              <a:t>N</a:t>
            </a:r>
          </a:p>
        </p:txBody>
      </p:sp>
      <p:sp>
        <p:nvSpPr>
          <p:cNvPr id="20493" name="Text Box 13"/>
          <p:cNvSpPr txBox="1">
            <a:spLocks noChangeArrowheads="1"/>
          </p:cNvSpPr>
          <p:nvPr/>
        </p:nvSpPr>
        <p:spPr bwMode="auto">
          <a:xfrm>
            <a:off x="6659563" y="5486400"/>
            <a:ext cx="395287" cy="517525"/>
          </a:xfrm>
          <a:prstGeom prst="rect">
            <a:avLst/>
          </a:prstGeom>
          <a:noFill/>
          <a:ln w="12700" cap="sq">
            <a:noFill/>
            <a:miter lim="800000"/>
            <a:headEnd type="none" w="sm" len="sm"/>
            <a:tailEnd type="none" w="sm" len="sm"/>
          </a:ln>
          <a:effectLst/>
        </p:spPr>
        <p:txBody>
          <a:bodyPr wrap="none">
            <a:spAutoFit/>
          </a:bodyPr>
          <a:lstStyle/>
          <a:p>
            <a:r>
              <a:rPr lang="en-US" altLang="en-US"/>
              <a:t>S</a:t>
            </a:r>
          </a:p>
        </p:txBody>
      </p:sp>
      <p:sp>
        <p:nvSpPr>
          <p:cNvPr id="20494" name="Text Box 14"/>
          <p:cNvSpPr txBox="1">
            <a:spLocks noChangeArrowheads="1"/>
          </p:cNvSpPr>
          <p:nvPr/>
        </p:nvSpPr>
        <p:spPr bwMode="auto">
          <a:xfrm>
            <a:off x="7573963" y="5486400"/>
            <a:ext cx="427037" cy="517525"/>
          </a:xfrm>
          <a:prstGeom prst="rect">
            <a:avLst/>
          </a:prstGeom>
          <a:noFill/>
          <a:ln w="12700" cap="sq">
            <a:noFill/>
            <a:miter lim="800000"/>
            <a:headEnd type="none" w="sm" len="sm"/>
            <a:tailEnd type="none" w="sm" len="sm"/>
          </a:ln>
          <a:effectLst/>
        </p:spPr>
        <p:txBody>
          <a:bodyPr wrap="none">
            <a:spAutoFit/>
          </a:bodyPr>
          <a:lstStyle/>
          <a:p>
            <a:r>
              <a:rPr lang="en-US" altLang="en-US"/>
              <a:t>N</a:t>
            </a:r>
          </a:p>
        </p:txBody>
      </p:sp>
      <p:sp>
        <p:nvSpPr>
          <p:cNvPr id="20495" name="Line 15"/>
          <p:cNvSpPr>
            <a:spLocks noChangeShapeType="1"/>
          </p:cNvSpPr>
          <p:nvPr/>
        </p:nvSpPr>
        <p:spPr bwMode="auto">
          <a:xfrm>
            <a:off x="4419600" y="5791200"/>
            <a:ext cx="762000" cy="0"/>
          </a:xfrm>
          <a:prstGeom prst="line">
            <a:avLst/>
          </a:prstGeom>
          <a:noFill/>
          <a:ln w="57150" cap="sq">
            <a:solidFill>
              <a:schemeClr val="tx1"/>
            </a:solidFill>
            <a:round/>
            <a:headEnd type="none" w="sm" len="sm"/>
            <a:tailEnd type="triangle" w="sm" len="sm"/>
          </a:ln>
          <a:effectLst/>
        </p:spPr>
        <p:txBody>
          <a:bodyPr wrap="none" anchor="ctr"/>
          <a:lstStyle/>
          <a:p>
            <a:endParaRPr lang="en-US"/>
          </a:p>
        </p:txBody>
      </p:sp>
      <p:sp>
        <p:nvSpPr>
          <p:cNvPr id="20496" name="Freeform 16"/>
          <p:cNvSpPr>
            <a:spLocks/>
          </p:cNvSpPr>
          <p:nvPr/>
        </p:nvSpPr>
        <p:spPr bwMode="auto">
          <a:xfrm>
            <a:off x="3003550" y="5437188"/>
            <a:ext cx="165100" cy="652462"/>
          </a:xfrm>
          <a:custGeom>
            <a:avLst/>
            <a:gdLst/>
            <a:ahLst/>
            <a:cxnLst>
              <a:cxn ang="0">
                <a:pos x="45" y="0"/>
              </a:cxn>
              <a:cxn ang="0">
                <a:pos x="0" y="59"/>
              </a:cxn>
              <a:cxn ang="0">
                <a:pos x="52" y="119"/>
              </a:cxn>
              <a:cxn ang="0">
                <a:pos x="15" y="179"/>
              </a:cxn>
              <a:cxn ang="0">
                <a:pos x="67" y="231"/>
              </a:cxn>
              <a:cxn ang="0">
                <a:pos x="22" y="269"/>
              </a:cxn>
              <a:cxn ang="0">
                <a:pos x="67" y="291"/>
              </a:cxn>
              <a:cxn ang="0">
                <a:pos x="59" y="344"/>
              </a:cxn>
              <a:cxn ang="0">
                <a:pos x="74" y="388"/>
              </a:cxn>
              <a:cxn ang="0">
                <a:pos x="67" y="411"/>
              </a:cxn>
            </a:cxnLst>
            <a:rect l="0" t="0" r="r" b="b"/>
            <a:pathLst>
              <a:path w="104" h="411">
                <a:moveTo>
                  <a:pt x="45" y="0"/>
                </a:moveTo>
                <a:cubicBezTo>
                  <a:pt x="18" y="17"/>
                  <a:pt x="9" y="29"/>
                  <a:pt x="0" y="59"/>
                </a:cubicBezTo>
                <a:cubicBezTo>
                  <a:pt x="25" y="76"/>
                  <a:pt x="42" y="88"/>
                  <a:pt x="52" y="119"/>
                </a:cubicBezTo>
                <a:cubicBezTo>
                  <a:pt x="42" y="148"/>
                  <a:pt x="24" y="149"/>
                  <a:pt x="15" y="179"/>
                </a:cubicBezTo>
                <a:cubicBezTo>
                  <a:pt x="65" y="213"/>
                  <a:pt x="52" y="192"/>
                  <a:pt x="67" y="231"/>
                </a:cubicBezTo>
                <a:cubicBezTo>
                  <a:pt x="60" y="235"/>
                  <a:pt x="22" y="259"/>
                  <a:pt x="22" y="269"/>
                </a:cubicBezTo>
                <a:cubicBezTo>
                  <a:pt x="22" y="278"/>
                  <a:pt x="61" y="289"/>
                  <a:pt x="67" y="291"/>
                </a:cubicBezTo>
                <a:cubicBezTo>
                  <a:pt x="104" y="316"/>
                  <a:pt x="92" y="322"/>
                  <a:pt x="59" y="344"/>
                </a:cubicBezTo>
                <a:cubicBezTo>
                  <a:pt x="60" y="347"/>
                  <a:pt x="74" y="384"/>
                  <a:pt x="74" y="388"/>
                </a:cubicBezTo>
                <a:cubicBezTo>
                  <a:pt x="74" y="396"/>
                  <a:pt x="67" y="411"/>
                  <a:pt x="67" y="411"/>
                </a:cubicBezTo>
              </a:path>
            </a:pathLst>
          </a:custGeom>
          <a:noFill/>
          <a:ln w="12700" cap="sq" cmpd="sng">
            <a:solidFill>
              <a:schemeClr val="tx1"/>
            </a:solidFill>
            <a:prstDash val="solid"/>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 calcmode="lin" valueType="num">
                                      <p:cBhvr additive="base">
                                        <p:cTn id="7" dur="500" fill="hold"/>
                                        <p:tgtEl>
                                          <p:spTgt spid="20496"/>
                                        </p:tgtEl>
                                        <p:attrNameLst>
                                          <p:attrName>ppt_x</p:attrName>
                                        </p:attrNameLst>
                                      </p:cBhvr>
                                      <p:tavLst>
                                        <p:tav tm="0">
                                          <p:val>
                                            <p:strVal val="0-#ppt_w/2"/>
                                          </p:val>
                                        </p:tav>
                                        <p:tav tm="100000">
                                          <p:val>
                                            <p:strVal val="#ppt_x"/>
                                          </p:val>
                                        </p:tav>
                                      </p:tavLst>
                                    </p:anim>
                                    <p:anim calcmode="lin" valueType="num">
                                      <p:cBhvr additive="base">
                                        <p:cTn id="8" dur="500" fill="hold"/>
                                        <p:tgtEl>
                                          <p:spTgt spid="20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0" y="0"/>
            <a:ext cx="9144000" cy="1433513"/>
          </a:xfrm>
          <a:prstGeom prst="rect">
            <a:avLst/>
          </a:prstGeom>
          <a:noFill/>
          <a:ln w="9525">
            <a:noFill/>
            <a:miter lim="800000"/>
            <a:headEnd/>
            <a:tailEnd/>
          </a:ln>
          <a:effectLst/>
        </p:spPr>
        <p:txBody>
          <a:bodyPr>
            <a:spAutoFit/>
          </a:bodyPr>
          <a:lstStyle/>
          <a:p>
            <a:pPr>
              <a:spcBef>
                <a:spcPct val="50000"/>
              </a:spcBef>
            </a:pPr>
            <a:r>
              <a:rPr lang="en-US" sz="3200" dirty="0">
                <a:solidFill>
                  <a:srgbClr val="008000"/>
                </a:solidFill>
                <a:latin typeface="Mongolian Baiti" pitchFamily="66" charset="0"/>
                <a:cs typeface="Mongolian Baiti" pitchFamily="66" charset="0"/>
              </a:rPr>
              <a:t>Magnets</a:t>
            </a:r>
            <a:r>
              <a:rPr lang="en-US" sz="2800" dirty="0">
                <a:solidFill>
                  <a:srgbClr val="008000"/>
                </a:solidFill>
                <a:latin typeface="Mongolian Baiti" pitchFamily="66" charset="0"/>
                <a:cs typeface="Mongolian Baiti" pitchFamily="66" charset="0"/>
              </a:rPr>
              <a:t> have two ends or poles, called north and south poles. At the poles of a magnet, the magnetic field lines are closer together.</a:t>
            </a:r>
          </a:p>
        </p:txBody>
      </p:sp>
      <p:pic>
        <p:nvPicPr>
          <p:cNvPr id="49157" name="Picture 5"/>
          <p:cNvPicPr>
            <a:picLocks noChangeAspect="1" noChangeArrowheads="1"/>
          </p:cNvPicPr>
          <p:nvPr/>
        </p:nvPicPr>
        <p:blipFill>
          <a:blip r:embed="rId3" cstate="print"/>
          <a:srcRect/>
          <a:stretch>
            <a:fillRect/>
          </a:stretch>
        </p:blipFill>
        <p:spPr bwMode="auto">
          <a:xfrm>
            <a:off x="533400" y="1447800"/>
            <a:ext cx="3048000" cy="2927350"/>
          </a:xfrm>
          <a:prstGeom prst="rect">
            <a:avLst/>
          </a:prstGeom>
          <a:noFill/>
        </p:spPr>
      </p:pic>
      <p:pic>
        <p:nvPicPr>
          <p:cNvPr id="49158" name="Picture 6"/>
          <p:cNvPicPr>
            <a:picLocks noChangeAspect="1" noChangeArrowheads="1"/>
          </p:cNvPicPr>
          <p:nvPr/>
        </p:nvPicPr>
        <p:blipFill>
          <a:blip r:embed="rId4" cstate="print"/>
          <a:srcRect/>
          <a:stretch>
            <a:fillRect/>
          </a:stretch>
        </p:blipFill>
        <p:spPr bwMode="auto">
          <a:xfrm>
            <a:off x="838200" y="4267200"/>
            <a:ext cx="2473325" cy="2590800"/>
          </a:xfrm>
          <a:prstGeom prst="rect">
            <a:avLst/>
          </a:prstGeom>
          <a:noFill/>
        </p:spPr>
      </p:pic>
      <p:pic>
        <p:nvPicPr>
          <p:cNvPr id="49159" name="Picture 7"/>
          <p:cNvPicPr>
            <a:picLocks noChangeAspect="1" noChangeArrowheads="1"/>
          </p:cNvPicPr>
          <p:nvPr/>
        </p:nvPicPr>
        <p:blipFill>
          <a:blip r:embed="rId5" cstate="print"/>
          <a:srcRect/>
          <a:stretch>
            <a:fillRect/>
          </a:stretch>
        </p:blipFill>
        <p:spPr bwMode="auto">
          <a:xfrm>
            <a:off x="3429000" y="1676400"/>
            <a:ext cx="5257800" cy="1211263"/>
          </a:xfrm>
          <a:prstGeom prst="rect">
            <a:avLst/>
          </a:prstGeom>
          <a:noFill/>
        </p:spPr>
      </p:pic>
      <p:sp>
        <p:nvSpPr>
          <p:cNvPr id="49160" name="Text Box 8"/>
          <p:cNvSpPr txBox="1">
            <a:spLocks noChangeArrowheads="1"/>
          </p:cNvSpPr>
          <p:nvPr/>
        </p:nvSpPr>
        <p:spPr bwMode="auto">
          <a:xfrm>
            <a:off x="3581400" y="4800600"/>
            <a:ext cx="5562600" cy="1373188"/>
          </a:xfrm>
          <a:prstGeom prst="rect">
            <a:avLst/>
          </a:prstGeom>
          <a:noFill/>
          <a:ln w="9525">
            <a:noFill/>
            <a:miter lim="800000"/>
            <a:headEnd/>
            <a:tailEnd/>
          </a:ln>
          <a:effectLst/>
        </p:spPr>
        <p:txBody>
          <a:bodyPr>
            <a:spAutoFit/>
          </a:bodyPr>
          <a:lstStyle/>
          <a:p>
            <a:pPr>
              <a:spcBef>
                <a:spcPct val="50000"/>
              </a:spcBef>
            </a:pPr>
            <a:r>
              <a:rPr lang="en-US" sz="2800" dirty="0">
                <a:solidFill>
                  <a:srgbClr val="800000"/>
                </a:solidFill>
              </a:rPr>
              <a:t>Unlike poles of magnets attract each other and like poles of magnets repel.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from="(-#ppt_w/2)" to="(#ppt_x)" calcmode="lin" valueType="num">
                                      <p:cBhvr>
                                        <p:cTn id="7" dur="600" fill="hold">
                                          <p:stCondLst>
                                            <p:cond delay="0"/>
                                          </p:stCondLst>
                                        </p:cTn>
                                        <p:tgtEl>
                                          <p:spTgt spid="49156"/>
                                        </p:tgtEl>
                                        <p:attrNameLst>
                                          <p:attrName>ppt_x</p:attrName>
                                        </p:attrNameLst>
                                      </p:cBhvr>
                                    </p:anim>
                                    <p:anim from="0" to="-1.0" calcmode="lin" valueType="num">
                                      <p:cBhvr>
                                        <p:cTn id="8" dur="200" decel="50000" autoRev="1" fill="hold">
                                          <p:stCondLst>
                                            <p:cond delay="600"/>
                                          </p:stCondLst>
                                        </p:cTn>
                                        <p:tgtEl>
                                          <p:spTgt spid="49156"/>
                                        </p:tgtEl>
                                        <p:attrNameLst>
                                          <p:attrName>xshear</p:attrName>
                                        </p:attrNameLst>
                                      </p:cBhvr>
                                    </p:anim>
                                    <p:animScale>
                                      <p:cBhvr>
                                        <p:cTn id="9" dur="200" decel="100000" autoRev="1" fill="hold">
                                          <p:stCondLst>
                                            <p:cond delay="600"/>
                                          </p:stCondLst>
                                        </p:cTn>
                                        <p:tgtEl>
                                          <p:spTgt spid="49156"/>
                                        </p:tgtEl>
                                      </p:cBhvr>
                                      <p:from x="100000" y="100000"/>
                                      <p:to x="80000" y="100000"/>
                                    </p:animScale>
                                    <p:anim by="(#ppt_h/3+#ppt_w*0.1)" calcmode="lin" valueType="num">
                                      <p:cBhvr additive="sum">
                                        <p:cTn id="10" dur="200" decel="100000" autoRev="1" fill="hold">
                                          <p:stCondLst>
                                            <p:cond delay="600"/>
                                          </p:stCondLst>
                                        </p:cTn>
                                        <p:tgtEl>
                                          <p:spTgt spid="4915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dissolve">
                                      <p:cBhvr>
                                        <p:cTn id="15" dur="500"/>
                                        <p:tgtEl>
                                          <p:spTgt spid="49157"/>
                                        </p:tgtEl>
                                      </p:cBhvr>
                                    </p:animEffect>
                                  </p:childTnLst>
                                </p:cTn>
                              </p:par>
                              <p:par>
                                <p:cTn id="16" presetID="9" presetClass="entr" presetSubtype="0" fill="hold" nodeType="withEffect">
                                  <p:stCondLst>
                                    <p:cond delay="0"/>
                                  </p:stCondLst>
                                  <p:childTnLst>
                                    <p:set>
                                      <p:cBhvr>
                                        <p:cTn id="17" dur="1" fill="hold">
                                          <p:stCondLst>
                                            <p:cond delay="0"/>
                                          </p:stCondLst>
                                        </p:cTn>
                                        <p:tgtEl>
                                          <p:spTgt spid="49159"/>
                                        </p:tgtEl>
                                        <p:attrNameLst>
                                          <p:attrName>style.visibility</p:attrName>
                                        </p:attrNameLst>
                                      </p:cBhvr>
                                      <p:to>
                                        <p:strVal val="visible"/>
                                      </p:to>
                                    </p:set>
                                    <p:animEffect transition="in" filter="dissolve">
                                      <p:cBhvr>
                                        <p:cTn id="18" dur="500"/>
                                        <p:tgtEl>
                                          <p:spTgt spid="49159"/>
                                        </p:tgtEl>
                                      </p:cBhvr>
                                    </p:animEffect>
                                  </p:childTnLst>
                                </p:cTn>
                              </p:par>
                              <p:par>
                                <p:cTn id="19" presetID="9" presetClass="entr" presetSubtype="0" fill="hold" nodeType="withEffect">
                                  <p:stCondLst>
                                    <p:cond delay="0"/>
                                  </p:stCondLst>
                                  <p:childTnLst>
                                    <p:set>
                                      <p:cBhvr>
                                        <p:cTn id="20" dur="1" fill="hold">
                                          <p:stCondLst>
                                            <p:cond delay="0"/>
                                          </p:stCondLst>
                                        </p:cTn>
                                        <p:tgtEl>
                                          <p:spTgt spid="49158"/>
                                        </p:tgtEl>
                                        <p:attrNameLst>
                                          <p:attrName>style.visibility</p:attrName>
                                        </p:attrNameLst>
                                      </p:cBhvr>
                                      <p:to>
                                        <p:strVal val="visible"/>
                                      </p:to>
                                    </p:set>
                                    <p:animEffect transition="in" filter="dissolve">
                                      <p:cBhvr>
                                        <p:cTn id="21" dur="500"/>
                                        <p:tgtEl>
                                          <p:spTgt spid="4915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49160"/>
                                        </p:tgtEl>
                                        <p:attrNameLst>
                                          <p:attrName>style.visibility</p:attrName>
                                        </p:attrNameLst>
                                      </p:cBhvr>
                                      <p:to>
                                        <p:strVal val="visible"/>
                                      </p:to>
                                    </p:set>
                                    <p:anim calcmode="lin" valueType="num">
                                      <p:cBhvr>
                                        <p:cTn id="26" dur="500" fill="hold"/>
                                        <p:tgtEl>
                                          <p:spTgt spid="49160"/>
                                        </p:tgtEl>
                                        <p:attrNameLst>
                                          <p:attrName>ppt_w</p:attrName>
                                        </p:attrNameLst>
                                      </p:cBhvr>
                                      <p:tavLst>
                                        <p:tav tm="0">
                                          <p:val>
                                            <p:fltVal val="0"/>
                                          </p:val>
                                        </p:tav>
                                        <p:tav tm="100000">
                                          <p:val>
                                            <p:strVal val="#ppt_w"/>
                                          </p:val>
                                        </p:tav>
                                      </p:tavLst>
                                    </p:anim>
                                    <p:anim calcmode="lin" valueType="num">
                                      <p:cBhvr>
                                        <p:cTn id="27" dur="500" fill="hold"/>
                                        <p:tgtEl>
                                          <p:spTgt spid="491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17525" y="117475"/>
            <a:ext cx="5426075" cy="584775"/>
          </a:xfrm>
          <a:prstGeom prst="rect">
            <a:avLst/>
          </a:prstGeom>
          <a:noFill/>
          <a:ln w="9525">
            <a:noFill/>
            <a:miter lim="800000"/>
            <a:headEnd/>
            <a:tailEnd/>
          </a:ln>
          <a:effectLst/>
        </p:spPr>
        <p:txBody>
          <a:bodyPr wrap="square">
            <a:spAutoFit/>
          </a:bodyPr>
          <a:lstStyle/>
          <a:p>
            <a:r>
              <a:rPr lang="en-US" sz="3200" dirty="0">
                <a:solidFill>
                  <a:schemeClr val="bg1"/>
                </a:solidFill>
                <a:effectLst>
                  <a:outerShdw blurRad="38100" dist="38100" dir="2700000" algn="tl">
                    <a:srgbClr val="C0C0C0"/>
                  </a:outerShdw>
                </a:effectLst>
                <a:latin typeface="Engravers MT" pitchFamily="18" charset="0"/>
              </a:rPr>
              <a:t>Magnetic Fields</a:t>
            </a:r>
          </a:p>
        </p:txBody>
      </p:sp>
      <p:pic>
        <p:nvPicPr>
          <p:cNvPr id="7171" name="Picture 3" descr="A:\F1-2-99.jpg"/>
          <p:cNvPicPr>
            <a:picLocks noChangeAspect="1" noChangeArrowheads="1"/>
          </p:cNvPicPr>
          <p:nvPr/>
        </p:nvPicPr>
        <p:blipFill>
          <a:blip r:embed="rId2" cstate="print"/>
          <a:srcRect/>
          <a:stretch>
            <a:fillRect/>
          </a:stretch>
        </p:blipFill>
        <p:spPr bwMode="auto">
          <a:xfrm>
            <a:off x="1981200" y="1143000"/>
            <a:ext cx="4114800" cy="2833688"/>
          </a:xfrm>
          <a:prstGeom prst="rect">
            <a:avLst/>
          </a:prstGeom>
          <a:noFill/>
        </p:spPr>
      </p:pic>
      <p:sp>
        <p:nvSpPr>
          <p:cNvPr id="7172" name="Text Box 4"/>
          <p:cNvSpPr txBox="1">
            <a:spLocks noChangeArrowheads="1"/>
          </p:cNvSpPr>
          <p:nvPr/>
        </p:nvSpPr>
        <p:spPr bwMode="auto">
          <a:xfrm>
            <a:off x="2656541" y="4927600"/>
            <a:ext cx="6397906" cy="1077218"/>
          </a:xfrm>
          <a:prstGeom prst="rect">
            <a:avLst/>
          </a:prstGeom>
          <a:noFill/>
          <a:ln w="9525">
            <a:noFill/>
            <a:miter lim="800000"/>
            <a:headEnd/>
            <a:tailEnd/>
          </a:ln>
          <a:effectLst/>
        </p:spPr>
        <p:txBody>
          <a:bodyPr wrap="none">
            <a:spAutoFit/>
          </a:bodyPr>
          <a:lstStyle/>
          <a:p>
            <a:r>
              <a:rPr lang="en-US" sz="3200" dirty="0" smtClean="0">
                <a:effectLst>
                  <a:outerShdw blurRad="38100" dist="38100" dir="2700000" algn="tl">
                    <a:srgbClr val="C0C0C0"/>
                  </a:outerShdw>
                </a:effectLst>
                <a:latin typeface="Mongolian Baiti" pitchFamily="66" charset="0"/>
                <a:cs typeface="Mongolian Baiti" pitchFamily="66" charset="0"/>
              </a:rPr>
              <a:t>The region where the magnetic forces</a:t>
            </a:r>
          </a:p>
          <a:p>
            <a:r>
              <a:rPr lang="en-US" sz="3200" dirty="0" smtClean="0">
                <a:effectLst>
                  <a:outerShdw blurRad="38100" dist="38100" dir="2700000" algn="tl">
                    <a:srgbClr val="C0C0C0"/>
                  </a:outerShdw>
                </a:effectLst>
                <a:latin typeface="Mongolian Baiti" pitchFamily="66" charset="0"/>
                <a:cs typeface="Mongolian Baiti" pitchFamily="66" charset="0"/>
              </a:rPr>
              <a:t>act is called the “magnetic field”</a:t>
            </a:r>
            <a:endParaRPr lang="en-US" sz="3200" dirty="0">
              <a:effectLst>
                <a:outerShdw blurRad="38100" dist="38100" dir="2700000" algn="tl">
                  <a:srgbClr val="C0C0C0"/>
                </a:outerShdw>
              </a:effectLst>
              <a:latin typeface="Mongolian Baiti" pitchFamily="66" charset="0"/>
              <a:cs typeface="Mongolian Baiti"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slide(fromBottom)">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likes repel.gif"/>
          <p:cNvPicPr>
            <a:picLocks noChangeAspect="1" noChangeArrowheads="1"/>
          </p:cNvPicPr>
          <p:nvPr/>
        </p:nvPicPr>
        <p:blipFill>
          <a:blip r:embed="rId2" cstate="print"/>
          <a:srcRect/>
          <a:stretch>
            <a:fillRect/>
          </a:stretch>
        </p:blipFill>
        <p:spPr bwMode="auto">
          <a:xfrm>
            <a:off x="4343400" y="2286000"/>
            <a:ext cx="4084638" cy="1423988"/>
          </a:xfrm>
          <a:prstGeom prst="rect">
            <a:avLst/>
          </a:prstGeom>
          <a:noFill/>
        </p:spPr>
      </p:pic>
      <p:sp>
        <p:nvSpPr>
          <p:cNvPr id="5125" name="Text Box 5"/>
          <p:cNvSpPr txBox="1">
            <a:spLocks noChangeArrowheads="1"/>
          </p:cNvSpPr>
          <p:nvPr/>
        </p:nvSpPr>
        <p:spPr bwMode="auto">
          <a:xfrm>
            <a:off x="3352800" y="1676400"/>
            <a:ext cx="3248025" cy="584775"/>
          </a:xfrm>
          <a:prstGeom prst="rect">
            <a:avLst/>
          </a:prstGeom>
          <a:noFill/>
          <a:ln w="9525">
            <a:noFill/>
            <a:miter lim="800000"/>
            <a:headEnd/>
            <a:tailEnd/>
          </a:ln>
          <a:effectLst/>
        </p:spPr>
        <p:txBody>
          <a:bodyPr>
            <a:spAutoFit/>
          </a:bodyPr>
          <a:lstStyle/>
          <a:p>
            <a:r>
              <a:rPr lang="en-US" sz="3200" dirty="0">
                <a:solidFill>
                  <a:srgbClr val="C00000"/>
                </a:solidFill>
                <a:effectLst>
                  <a:outerShdw blurRad="38100" dist="38100" dir="2700000" algn="tl">
                    <a:srgbClr val="000000"/>
                  </a:outerShdw>
                </a:effectLst>
                <a:latin typeface="Mongolian Baiti" pitchFamily="66" charset="0"/>
                <a:cs typeface="Mongolian Baiti" pitchFamily="66" charset="0"/>
              </a:rPr>
              <a:t>Like repels like…</a:t>
            </a:r>
          </a:p>
        </p:txBody>
      </p:sp>
      <p:sp>
        <p:nvSpPr>
          <p:cNvPr id="5126" name="Text Box 6"/>
          <p:cNvSpPr txBox="1">
            <a:spLocks noChangeArrowheads="1"/>
          </p:cNvSpPr>
          <p:nvPr/>
        </p:nvSpPr>
        <p:spPr bwMode="auto">
          <a:xfrm>
            <a:off x="2362200" y="4191000"/>
            <a:ext cx="3092513" cy="584775"/>
          </a:xfrm>
          <a:prstGeom prst="rect">
            <a:avLst/>
          </a:prstGeom>
          <a:noFill/>
          <a:ln w="9525">
            <a:noFill/>
            <a:miter lim="800000"/>
            <a:headEnd/>
            <a:tailEnd/>
          </a:ln>
          <a:effectLst/>
        </p:spPr>
        <p:txBody>
          <a:bodyPr wrap="none">
            <a:spAutoFit/>
          </a:bodyPr>
          <a:lstStyle/>
          <a:p>
            <a:r>
              <a:rPr lang="en-US" sz="3200" dirty="0">
                <a:solidFill>
                  <a:srgbClr val="C00000"/>
                </a:solidFill>
                <a:effectLst>
                  <a:outerShdw blurRad="38100" dist="38100" dir="2700000" algn="tl">
                    <a:srgbClr val="000000"/>
                  </a:outerShdw>
                </a:effectLst>
                <a:latin typeface="Mongolian Baiti" pitchFamily="66" charset="0"/>
                <a:cs typeface="Mongolian Baiti" pitchFamily="66" charset="0"/>
              </a:rPr>
              <a:t>Opposites attract!</a:t>
            </a:r>
          </a:p>
        </p:txBody>
      </p:sp>
      <p:pic>
        <p:nvPicPr>
          <p:cNvPr id="5127" name="Picture 7" descr="A:\opposites attract.gif"/>
          <p:cNvPicPr>
            <a:picLocks noChangeAspect="1" noChangeArrowheads="1"/>
          </p:cNvPicPr>
          <p:nvPr/>
        </p:nvPicPr>
        <p:blipFill>
          <a:blip r:embed="rId3" cstate="print"/>
          <a:srcRect/>
          <a:stretch>
            <a:fillRect/>
          </a:stretch>
        </p:blipFill>
        <p:spPr bwMode="auto">
          <a:xfrm>
            <a:off x="838200" y="4953000"/>
            <a:ext cx="4038600" cy="1514475"/>
          </a:xfrm>
          <a:prstGeom prst="rect">
            <a:avLst/>
          </a:prstGeom>
          <a:noFill/>
        </p:spPr>
      </p:pic>
      <p:sp>
        <p:nvSpPr>
          <p:cNvPr id="7" name="TextBox 6"/>
          <p:cNvSpPr txBox="1"/>
          <p:nvPr/>
        </p:nvSpPr>
        <p:spPr>
          <a:xfrm>
            <a:off x="304800" y="228600"/>
            <a:ext cx="5950732" cy="615553"/>
          </a:xfrm>
          <a:prstGeom prst="rect">
            <a:avLst/>
          </a:prstGeom>
          <a:noFill/>
        </p:spPr>
        <p:txBody>
          <a:bodyPr wrap="none" rtlCol="0">
            <a:spAutoFit/>
          </a:bodyPr>
          <a:lstStyle/>
          <a:p>
            <a:r>
              <a:rPr lang="en-US" sz="3400" dirty="0" smtClean="0">
                <a:latin typeface="Engravers MT" pitchFamily="18" charset="0"/>
              </a:rPr>
              <a:t>Law Of Magnetism</a:t>
            </a:r>
            <a:endParaRPr lang="en-US" sz="3400" dirty="0">
              <a:latin typeface="Engravers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1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wipe(up)">
                                      <p:cBhvr>
                                        <p:cTn id="16" dur="500"/>
                                        <p:tgtEl>
                                          <p:spTgt spid="512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ferromagnets.gif"/>
          <p:cNvPicPr>
            <a:picLocks noChangeAspect="1" noChangeArrowheads="1"/>
          </p:cNvPicPr>
          <p:nvPr/>
        </p:nvPicPr>
        <p:blipFill>
          <a:blip r:embed="rId2" cstate="print"/>
          <a:srcRect/>
          <a:stretch>
            <a:fillRect/>
          </a:stretch>
        </p:blipFill>
        <p:spPr bwMode="auto">
          <a:xfrm>
            <a:off x="1905000" y="457200"/>
            <a:ext cx="4765675" cy="2068513"/>
          </a:xfrm>
          <a:prstGeom prst="rect">
            <a:avLst/>
          </a:prstGeom>
          <a:noFill/>
        </p:spPr>
      </p:pic>
      <p:sp>
        <p:nvSpPr>
          <p:cNvPr id="11267" name="Text Box 3"/>
          <p:cNvSpPr txBox="1">
            <a:spLocks noChangeArrowheads="1"/>
          </p:cNvSpPr>
          <p:nvPr/>
        </p:nvSpPr>
        <p:spPr bwMode="auto">
          <a:xfrm>
            <a:off x="838200" y="2590800"/>
            <a:ext cx="7679885" cy="954107"/>
          </a:xfrm>
          <a:prstGeom prst="rect">
            <a:avLst/>
          </a:prstGeom>
          <a:noFill/>
          <a:ln w="9525">
            <a:noFill/>
            <a:miter lim="800000"/>
            <a:headEnd/>
            <a:tailEnd/>
          </a:ln>
          <a:effectLst/>
        </p:spPr>
        <p:txBody>
          <a:bodyPr wrap="square">
            <a:spAutoFit/>
          </a:bodyPr>
          <a:lstStyle/>
          <a:p>
            <a:pPr>
              <a:buFont typeface="Wingdings" pitchFamily="2" charset="2"/>
              <a:buChar char="¶"/>
            </a:pPr>
            <a:r>
              <a:rPr lang="en-US" sz="2800" dirty="0"/>
              <a:t>Atoms themselves have magnetic properties due</a:t>
            </a:r>
          </a:p>
          <a:p>
            <a:pPr>
              <a:buFont typeface="Wingdings" pitchFamily="2" charset="2"/>
              <a:buNone/>
            </a:pPr>
            <a:r>
              <a:rPr lang="en-US" sz="2800" dirty="0"/>
              <a:t>    to the spin of the atom’s electrons.  </a:t>
            </a:r>
          </a:p>
        </p:txBody>
      </p:sp>
      <p:sp>
        <p:nvSpPr>
          <p:cNvPr id="11268" name="Text Box 4"/>
          <p:cNvSpPr txBox="1">
            <a:spLocks noChangeArrowheads="1"/>
          </p:cNvSpPr>
          <p:nvPr/>
        </p:nvSpPr>
        <p:spPr bwMode="auto">
          <a:xfrm>
            <a:off x="990600" y="5334000"/>
            <a:ext cx="6858000" cy="800219"/>
          </a:xfrm>
          <a:prstGeom prst="rect">
            <a:avLst/>
          </a:prstGeom>
          <a:noFill/>
          <a:ln w="9525">
            <a:noFill/>
            <a:miter lim="800000"/>
            <a:headEnd/>
            <a:tailEnd/>
          </a:ln>
          <a:effectLst/>
        </p:spPr>
        <p:txBody>
          <a:bodyPr wrap="square">
            <a:spAutoFit/>
          </a:bodyPr>
          <a:lstStyle/>
          <a:p>
            <a:pPr>
              <a:buFont typeface="Wingdings" pitchFamily="2" charset="2"/>
              <a:buChar char="¶"/>
            </a:pPr>
            <a:r>
              <a:rPr lang="en-US" sz="2800" dirty="0"/>
              <a:t>These areas of atoms are called “domains”</a:t>
            </a:r>
          </a:p>
          <a:p>
            <a:endParaRPr lang="en-US" dirty="0"/>
          </a:p>
        </p:txBody>
      </p:sp>
      <p:sp>
        <p:nvSpPr>
          <p:cNvPr id="11269" name="Text Box 5"/>
          <p:cNvSpPr txBox="1">
            <a:spLocks noChangeArrowheads="1"/>
          </p:cNvSpPr>
          <p:nvPr/>
        </p:nvSpPr>
        <p:spPr bwMode="auto">
          <a:xfrm>
            <a:off x="1066800" y="4038600"/>
            <a:ext cx="6889750" cy="954107"/>
          </a:xfrm>
          <a:prstGeom prst="rect">
            <a:avLst/>
          </a:prstGeom>
          <a:noFill/>
          <a:ln w="9525">
            <a:noFill/>
            <a:miter lim="800000"/>
            <a:headEnd/>
            <a:tailEnd/>
          </a:ln>
          <a:effectLst/>
        </p:spPr>
        <p:txBody>
          <a:bodyPr>
            <a:spAutoFit/>
          </a:bodyPr>
          <a:lstStyle/>
          <a:p>
            <a:pPr>
              <a:buFont typeface="Wingdings" pitchFamily="2" charset="2"/>
              <a:buChar char="¶"/>
            </a:pPr>
            <a:r>
              <a:rPr lang="en-US" sz="2800" dirty="0" smtClean="0"/>
              <a:t>Groups of atoms join so that their magnetic fields  are all going in the same direction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0-#ppt_w/2"/>
                                          </p:val>
                                        </p:tav>
                                        <p:tav tm="100000">
                                          <p:val>
                                            <p:strVal val="#ppt_x"/>
                                          </p:val>
                                        </p:tav>
                                      </p:tavLst>
                                    </p:anim>
                                    <p:anim calcmode="lin" valueType="num">
                                      <p:cBhvr additive="base">
                                        <p:cTn id="20"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Effect transition="in" filter="slide(fromBottom)">
                                      <p:cBhvr>
                                        <p:cTn id="2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7001">
              <a:schemeClr val="bg1">
                <a:lumMod val="65000"/>
              </a:schemeClr>
            </a:gs>
            <a:gs pos="32001">
              <a:srgbClr val="7D8496"/>
            </a:gs>
            <a:gs pos="47000">
              <a:srgbClr val="E6E6E6"/>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pic>
        <p:nvPicPr>
          <p:cNvPr id="14339" name="Picture 3" descr="A:\ferromagnet in external magnetic field.gif"/>
          <p:cNvPicPr>
            <a:picLocks noChangeAspect="1" noChangeArrowheads="1"/>
          </p:cNvPicPr>
          <p:nvPr/>
        </p:nvPicPr>
        <p:blipFill>
          <a:blip r:embed="rId2" cstate="print"/>
          <a:srcRect/>
          <a:stretch>
            <a:fillRect/>
          </a:stretch>
        </p:blipFill>
        <p:spPr bwMode="auto">
          <a:xfrm>
            <a:off x="1981200" y="2438400"/>
            <a:ext cx="5268913" cy="3635375"/>
          </a:xfrm>
          <a:prstGeom prst="rect">
            <a:avLst/>
          </a:prstGeom>
          <a:noFill/>
        </p:spPr>
      </p:pic>
      <p:sp>
        <p:nvSpPr>
          <p:cNvPr id="14340" name="Text Box 4"/>
          <p:cNvSpPr txBox="1">
            <a:spLocks noChangeArrowheads="1"/>
          </p:cNvSpPr>
          <p:nvPr/>
        </p:nvSpPr>
        <p:spPr bwMode="auto">
          <a:xfrm>
            <a:off x="-19086" y="381000"/>
            <a:ext cx="9163086" cy="1815882"/>
          </a:xfrm>
          <a:prstGeom prst="rect">
            <a:avLst/>
          </a:prstGeom>
          <a:noFill/>
          <a:ln w="9525">
            <a:noFill/>
            <a:miter lim="800000"/>
            <a:headEnd/>
            <a:tailEnd/>
          </a:ln>
          <a:effectLst/>
        </p:spPr>
        <p:txBody>
          <a:bodyPr wrap="none">
            <a:spAutoFit/>
          </a:bodyPr>
          <a:lstStyle/>
          <a:p>
            <a:pPr algn="ctr"/>
            <a:r>
              <a:rPr lang="en-US" sz="2800" i="1" dirty="0">
                <a:solidFill>
                  <a:srgbClr val="C00000"/>
                </a:solidFill>
                <a:effectLst>
                  <a:outerShdw blurRad="38100" dist="38100" dir="2700000" algn="tl">
                    <a:srgbClr val="FFFFFF"/>
                  </a:outerShdw>
                </a:effectLst>
                <a:latin typeface="+mj-lt"/>
              </a:rPr>
              <a:t>When an </a:t>
            </a:r>
            <a:r>
              <a:rPr lang="en-US" sz="2800" i="1" dirty="0" smtClean="0">
                <a:solidFill>
                  <a:srgbClr val="C00000"/>
                </a:solidFill>
                <a:effectLst>
                  <a:outerShdw blurRad="38100" dist="38100" dir="2700000" algn="tl">
                    <a:srgbClr val="FFFFFF"/>
                  </a:outerShdw>
                </a:effectLst>
                <a:latin typeface="+mj-lt"/>
              </a:rPr>
              <a:t>non-magnetized </a:t>
            </a:r>
            <a:r>
              <a:rPr lang="en-US" sz="2800" i="1" dirty="0">
                <a:solidFill>
                  <a:srgbClr val="C00000"/>
                </a:solidFill>
                <a:effectLst>
                  <a:outerShdw blurRad="38100" dist="38100" dir="2700000" algn="tl">
                    <a:srgbClr val="FFFFFF"/>
                  </a:outerShdw>
                </a:effectLst>
                <a:latin typeface="+mj-lt"/>
              </a:rPr>
              <a:t>substance is placed in a magnetic</a:t>
            </a:r>
          </a:p>
          <a:p>
            <a:pPr algn="ctr"/>
            <a:r>
              <a:rPr lang="en-US" sz="2800" i="1" dirty="0">
                <a:solidFill>
                  <a:srgbClr val="C00000"/>
                </a:solidFill>
                <a:effectLst>
                  <a:outerShdw blurRad="38100" dist="38100" dir="2700000" algn="tl">
                    <a:srgbClr val="FFFFFF"/>
                  </a:outerShdw>
                </a:effectLst>
                <a:latin typeface="+mj-lt"/>
              </a:rPr>
              <a:t>field, the substance can become magnetized.</a:t>
            </a:r>
          </a:p>
          <a:p>
            <a:pPr algn="ctr"/>
            <a:r>
              <a:rPr lang="en-US" sz="2800" i="1" dirty="0">
                <a:solidFill>
                  <a:srgbClr val="C00000"/>
                </a:solidFill>
                <a:effectLst>
                  <a:outerShdw blurRad="38100" dist="38100" dir="2700000" algn="tl">
                    <a:srgbClr val="FFFFFF"/>
                  </a:outerShdw>
                </a:effectLst>
                <a:latin typeface="+mj-lt"/>
              </a:rPr>
              <a:t>This happens when the spinning electrons line up in the</a:t>
            </a:r>
          </a:p>
          <a:p>
            <a:pPr algn="ctr"/>
            <a:r>
              <a:rPr lang="en-US" sz="2800" i="1" dirty="0">
                <a:solidFill>
                  <a:srgbClr val="C00000"/>
                </a:solidFill>
                <a:effectLst>
                  <a:outerShdw blurRad="38100" dist="38100" dir="2700000" algn="tl">
                    <a:srgbClr val="FFFFFF"/>
                  </a:outerShdw>
                </a:effectLst>
                <a:latin typeface="+mj-lt"/>
              </a:rPr>
              <a:t>same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left)">
                                      <p:cBhvr>
                                        <p:cTn id="1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04800" y="533400"/>
            <a:ext cx="8839200" cy="1569660"/>
          </a:xfrm>
          <a:prstGeom prst="rect">
            <a:avLst/>
          </a:prstGeom>
          <a:noFill/>
          <a:ln w="9525">
            <a:noFill/>
            <a:miter lim="800000"/>
            <a:headEnd/>
            <a:tailEnd/>
          </a:ln>
          <a:effectLst/>
        </p:spPr>
        <p:txBody>
          <a:bodyPr wrap="square">
            <a:spAutoFit/>
          </a:bodyPr>
          <a:lstStyle/>
          <a:p>
            <a:r>
              <a:rPr lang="en-US" sz="3200" b="0" dirty="0">
                <a:effectLst>
                  <a:outerShdw blurRad="38100" dist="38100" dir="2700000" algn="tl">
                    <a:srgbClr val="000000"/>
                  </a:outerShdw>
                </a:effectLst>
                <a:latin typeface="Engravers MT" pitchFamily="18" charset="0"/>
              </a:rPr>
              <a:t>An </a:t>
            </a:r>
            <a:r>
              <a:rPr lang="en-US" sz="3200" dirty="0" smtClean="0">
                <a:effectLst>
                  <a:outerShdw blurRad="38100" dist="38100" dir="2700000" algn="tl">
                    <a:srgbClr val="000000"/>
                  </a:outerShdw>
                </a:effectLst>
                <a:latin typeface="Engravers MT" pitchFamily="18" charset="0"/>
              </a:rPr>
              <a:t>Non-</a:t>
            </a:r>
            <a:r>
              <a:rPr lang="en-US" sz="3200" b="0" dirty="0" smtClean="0">
                <a:effectLst>
                  <a:outerShdw blurRad="38100" dist="38100" dir="2700000" algn="tl">
                    <a:srgbClr val="000000"/>
                  </a:outerShdw>
                </a:effectLst>
                <a:latin typeface="Engravers MT" pitchFamily="18" charset="0"/>
              </a:rPr>
              <a:t>magnetized </a:t>
            </a:r>
            <a:r>
              <a:rPr lang="en-US" sz="3200" b="0" dirty="0">
                <a:effectLst>
                  <a:outerShdw blurRad="38100" dist="38100" dir="2700000" algn="tl">
                    <a:srgbClr val="000000"/>
                  </a:outerShdw>
                </a:effectLst>
                <a:latin typeface="Engravers MT" pitchFamily="18" charset="0"/>
              </a:rPr>
              <a:t>substance looks like</a:t>
            </a:r>
          </a:p>
          <a:p>
            <a:r>
              <a:rPr lang="en-US" sz="3200" b="0" dirty="0">
                <a:effectLst>
                  <a:outerShdw blurRad="38100" dist="38100" dir="2700000" algn="tl">
                    <a:srgbClr val="000000"/>
                  </a:outerShdw>
                </a:effectLst>
                <a:latin typeface="Engravers MT" pitchFamily="18" charset="0"/>
              </a:rPr>
              <a:t>this…</a:t>
            </a:r>
          </a:p>
        </p:txBody>
      </p:sp>
      <p:pic>
        <p:nvPicPr>
          <p:cNvPr id="9222" name="Picture 6" descr="A:\magnets b4.gif"/>
          <p:cNvPicPr>
            <a:picLocks noChangeAspect="1" noChangeArrowheads="1"/>
          </p:cNvPicPr>
          <p:nvPr/>
        </p:nvPicPr>
        <p:blipFill>
          <a:blip r:embed="rId2" cstate="print"/>
          <a:srcRect/>
          <a:stretch>
            <a:fillRect/>
          </a:stretch>
        </p:blipFill>
        <p:spPr bwMode="auto">
          <a:xfrm>
            <a:off x="1371600" y="2922588"/>
            <a:ext cx="632460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7" name="Picture 11" descr="Image13"/>
          <p:cNvPicPr>
            <a:picLocks noChangeAspect="1" noChangeArrowheads="1"/>
          </p:cNvPicPr>
          <p:nvPr/>
        </p:nvPicPr>
        <p:blipFill>
          <a:blip r:embed="rId2" cstate="print"/>
          <a:srcRect/>
          <a:stretch>
            <a:fillRect/>
          </a:stretch>
        </p:blipFill>
        <p:spPr bwMode="auto">
          <a:xfrm>
            <a:off x="4648200" y="1981200"/>
            <a:ext cx="3429000" cy="2505075"/>
          </a:xfrm>
          <a:prstGeom prst="rect">
            <a:avLst/>
          </a:prstGeom>
          <a:noFill/>
        </p:spPr>
      </p:pic>
      <p:pic>
        <p:nvPicPr>
          <p:cNvPr id="9226" name="Picture 10" descr="Image12"/>
          <p:cNvPicPr>
            <a:picLocks noChangeAspect="1" noChangeArrowheads="1"/>
          </p:cNvPicPr>
          <p:nvPr/>
        </p:nvPicPr>
        <p:blipFill>
          <a:blip r:embed="rId3" cstate="print"/>
          <a:srcRect/>
          <a:stretch>
            <a:fillRect/>
          </a:stretch>
        </p:blipFill>
        <p:spPr bwMode="auto">
          <a:xfrm>
            <a:off x="762000" y="2057400"/>
            <a:ext cx="3276600" cy="2513013"/>
          </a:xfrm>
          <a:prstGeom prst="rect">
            <a:avLst/>
          </a:prstGeom>
          <a:noFill/>
        </p:spPr>
      </p:pic>
      <p:sp>
        <p:nvSpPr>
          <p:cNvPr id="9218" name="Rectangle 2"/>
          <p:cNvSpPr>
            <a:spLocks noGrp="1" noChangeArrowheads="1"/>
          </p:cNvSpPr>
          <p:nvPr>
            <p:ph type="ctrTitle"/>
          </p:nvPr>
        </p:nvSpPr>
        <p:spPr>
          <a:xfrm>
            <a:off x="990600" y="304800"/>
            <a:ext cx="8153400" cy="762000"/>
          </a:xfrm>
        </p:spPr>
        <p:txBody>
          <a:bodyPr>
            <a:normAutofit fontScale="90000"/>
          </a:bodyPr>
          <a:lstStyle/>
          <a:p>
            <a:r>
              <a:rPr lang="en-US" dirty="0">
                <a:latin typeface="Engravers MT" pitchFamily="18" charset="0"/>
              </a:rPr>
              <a:t>Theory of Magnetism</a:t>
            </a:r>
          </a:p>
        </p:txBody>
      </p:sp>
      <p:pic>
        <p:nvPicPr>
          <p:cNvPr id="9228" name="Picture 12" descr="Image14"/>
          <p:cNvPicPr>
            <a:picLocks noChangeAspect="1" noChangeArrowheads="1"/>
          </p:cNvPicPr>
          <p:nvPr/>
        </p:nvPicPr>
        <p:blipFill>
          <a:blip r:embed="rId4" cstate="print"/>
          <a:srcRect/>
          <a:stretch>
            <a:fillRect/>
          </a:stretch>
        </p:blipFill>
        <p:spPr bwMode="auto">
          <a:xfrm>
            <a:off x="1066800" y="4397375"/>
            <a:ext cx="2895600" cy="2460625"/>
          </a:xfrm>
          <a:prstGeom prst="rect">
            <a:avLst/>
          </a:prstGeom>
          <a:noFill/>
        </p:spPr>
      </p:pic>
      <p:pic>
        <p:nvPicPr>
          <p:cNvPr id="9229" name="Picture 13" descr="Image15"/>
          <p:cNvPicPr>
            <a:picLocks noChangeAspect="1" noChangeArrowheads="1"/>
          </p:cNvPicPr>
          <p:nvPr/>
        </p:nvPicPr>
        <p:blipFill>
          <a:blip r:embed="rId5" cstate="print"/>
          <a:srcRect/>
          <a:stretch>
            <a:fillRect/>
          </a:stretch>
        </p:blipFill>
        <p:spPr bwMode="auto">
          <a:xfrm>
            <a:off x="5029200" y="4473575"/>
            <a:ext cx="2971800" cy="2384425"/>
          </a:xfrm>
          <a:prstGeom prst="rect">
            <a:avLst/>
          </a:prstGeom>
          <a:noFill/>
        </p:spPr>
      </p:pic>
      <p:sp>
        <p:nvSpPr>
          <p:cNvPr id="9230" name="Rectangle 14"/>
          <p:cNvSpPr>
            <a:spLocks noChangeArrowheads="1"/>
          </p:cNvSpPr>
          <p:nvPr/>
        </p:nvSpPr>
        <p:spPr bwMode="auto">
          <a:xfrm>
            <a:off x="762000" y="1600200"/>
            <a:ext cx="7239000" cy="579438"/>
          </a:xfrm>
          <a:prstGeom prst="rect">
            <a:avLst/>
          </a:prstGeom>
          <a:noFill/>
          <a:ln w="9525">
            <a:noFill/>
            <a:miter lim="800000"/>
            <a:headEnd/>
            <a:tailEnd/>
          </a:ln>
          <a:effectLst/>
        </p:spPr>
        <p:txBody>
          <a:bodyPr>
            <a:spAutoFit/>
          </a:bodyPr>
          <a:lstStyle/>
          <a:p>
            <a:r>
              <a:rPr lang="en-US" sz="3200">
                <a:solidFill>
                  <a:schemeClr val="folHlink"/>
                </a:solidFill>
              </a:rPr>
              <a:t>Molecular and Electron Theories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73" name="Picture 9" descr="Image8"/>
          <p:cNvPicPr>
            <a:picLocks noChangeAspect="1" noChangeArrowheads="1"/>
          </p:cNvPicPr>
          <p:nvPr/>
        </p:nvPicPr>
        <p:blipFill>
          <a:blip r:embed="rId2" cstate="print"/>
          <a:srcRect/>
          <a:stretch>
            <a:fillRect/>
          </a:stretch>
        </p:blipFill>
        <p:spPr bwMode="auto">
          <a:xfrm>
            <a:off x="4572000" y="2286000"/>
            <a:ext cx="3886200" cy="3824288"/>
          </a:xfrm>
          <a:prstGeom prst="rect">
            <a:avLst/>
          </a:prstGeom>
          <a:noFill/>
        </p:spPr>
      </p:pic>
      <p:sp>
        <p:nvSpPr>
          <p:cNvPr id="11266" name="Rectangle 2"/>
          <p:cNvSpPr>
            <a:spLocks noGrp="1" noChangeArrowheads="1"/>
          </p:cNvSpPr>
          <p:nvPr>
            <p:ph type="ctrTitle"/>
          </p:nvPr>
        </p:nvSpPr>
        <p:spPr>
          <a:xfrm>
            <a:off x="304800" y="609600"/>
            <a:ext cx="8534400" cy="762000"/>
          </a:xfrm>
        </p:spPr>
        <p:txBody>
          <a:bodyPr>
            <a:normAutofit/>
          </a:bodyPr>
          <a:lstStyle/>
          <a:p>
            <a:r>
              <a:rPr lang="en-US" dirty="0">
                <a:latin typeface="Engravers MT" pitchFamily="18" charset="0"/>
              </a:rPr>
              <a:t>Laws of Magnets</a:t>
            </a:r>
          </a:p>
        </p:txBody>
      </p:sp>
      <p:pic>
        <p:nvPicPr>
          <p:cNvPr id="11272" name="Picture 8" descr="Image7"/>
          <p:cNvPicPr>
            <a:picLocks noChangeAspect="1" noChangeArrowheads="1"/>
          </p:cNvPicPr>
          <p:nvPr/>
        </p:nvPicPr>
        <p:blipFill>
          <a:blip r:embed="rId3" cstate="print"/>
          <a:srcRect/>
          <a:stretch>
            <a:fillRect/>
          </a:stretch>
        </p:blipFill>
        <p:spPr bwMode="auto">
          <a:xfrm>
            <a:off x="457200" y="2438400"/>
            <a:ext cx="3962400" cy="3654425"/>
          </a:xfrm>
          <a:prstGeom prst="rect">
            <a:avLst/>
          </a:prstGeom>
          <a:noFill/>
        </p:spPr>
      </p:pic>
      <p:sp>
        <p:nvSpPr>
          <p:cNvPr id="11275" name="Rectangle 11"/>
          <p:cNvSpPr>
            <a:spLocks noGrp="1" noChangeArrowheads="1"/>
          </p:cNvSpPr>
          <p:nvPr>
            <p:ph type="subTitle" idx="1"/>
          </p:nvPr>
        </p:nvSpPr>
        <p:spPr>
          <a:xfrm>
            <a:off x="1295400" y="1676400"/>
            <a:ext cx="6400800" cy="838200"/>
          </a:xfrm>
        </p:spPr>
        <p:txBody>
          <a:bodyPr/>
          <a:lstStyle/>
          <a:p>
            <a:r>
              <a:rPr lang="en-US" dirty="0">
                <a:solidFill>
                  <a:schemeClr val="tx1"/>
                </a:solidFill>
              </a:rPr>
              <a:t>Poles attract or repel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1+#ppt_w/2"/>
                                          </p:val>
                                        </p:tav>
                                        <p:tav tm="100000">
                                          <p:val>
                                            <p:strVal val="#ppt_x"/>
                                          </p:val>
                                        </p:tav>
                                      </p:tavLst>
                                    </p:anim>
                                    <p:anim calcmode="lin" valueType="num">
                                      <p:cBhvr additive="base">
                                        <p:cTn id="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1+#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209550"/>
            <a:ext cx="6248400" cy="1085850"/>
          </a:xfrm>
        </p:spPr>
        <p:txBody>
          <a:bodyPr>
            <a:normAutofit/>
          </a:bodyPr>
          <a:lstStyle/>
          <a:p>
            <a:r>
              <a:rPr lang="en-US" altLang="en-US" dirty="0">
                <a:latin typeface="Engravers MT" pitchFamily="18" charset="0"/>
                <a:cs typeface="Mongolian Baiti" pitchFamily="66" charset="0"/>
              </a:rPr>
              <a:t>Top Ten List</a:t>
            </a:r>
          </a:p>
        </p:txBody>
      </p:sp>
      <p:sp>
        <p:nvSpPr>
          <p:cNvPr id="11267" name="Rectangle 3"/>
          <p:cNvSpPr>
            <a:spLocks noChangeArrowheads="1"/>
          </p:cNvSpPr>
          <p:nvPr/>
        </p:nvSpPr>
        <p:spPr bwMode="auto">
          <a:xfrm>
            <a:off x="1295400" y="2743200"/>
            <a:ext cx="7391400" cy="3939540"/>
          </a:xfrm>
          <a:prstGeom prst="rect">
            <a:avLst/>
          </a:prstGeom>
          <a:noFill/>
          <a:ln w="12700" cap="sq">
            <a:noFill/>
            <a:miter lim="800000"/>
            <a:headEnd type="none" w="sm" len="sm"/>
            <a:tailEnd type="none" w="sm" len="sm"/>
          </a:ln>
          <a:effectLst/>
        </p:spPr>
        <p:txBody>
          <a:bodyPr>
            <a:spAutoFit/>
          </a:bodyPr>
          <a:lstStyle/>
          <a:p>
            <a:r>
              <a:rPr lang="en-US" altLang="en-US" sz="2500" dirty="0">
                <a:solidFill>
                  <a:srgbClr val="000000"/>
                </a:solidFill>
                <a:latin typeface="Mongolian Baiti" pitchFamily="66" charset="0"/>
                <a:cs typeface="Mongolian Baiti" pitchFamily="66" charset="0"/>
              </a:rPr>
              <a:t>1. There are North Poles and South Poles. </a:t>
            </a:r>
          </a:p>
          <a:p>
            <a:endParaRPr lang="en-US" altLang="en-US" sz="2500" dirty="0">
              <a:solidFill>
                <a:srgbClr val="000000"/>
              </a:solidFill>
              <a:latin typeface="Mongolian Baiti" pitchFamily="66" charset="0"/>
              <a:cs typeface="Mongolian Baiti" pitchFamily="66" charset="0"/>
            </a:endParaRPr>
          </a:p>
          <a:p>
            <a:r>
              <a:rPr lang="en-US" altLang="en-US" sz="2500" dirty="0">
                <a:solidFill>
                  <a:srgbClr val="000000"/>
                </a:solidFill>
                <a:latin typeface="Mongolian Baiti" pitchFamily="66" charset="0"/>
                <a:cs typeface="Mongolian Baiti" pitchFamily="66" charset="0"/>
              </a:rPr>
              <a:t>2. Like poles repel, unlike poles attract. </a:t>
            </a:r>
          </a:p>
          <a:p>
            <a:endParaRPr lang="en-US" altLang="en-US" sz="2500" dirty="0">
              <a:solidFill>
                <a:srgbClr val="000000"/>
              </a:solidFill>
              <a:latin typeface="Mongolian Baiti" pitchFamily="66" charset="0"/>
              <a:cs typeface="Mongolian Baiti" pitchFamily="66" charset="0"/>
            </a:endParaRPr>
          </a:p>
          <a:p>
            <a:r>
              <a:rPr lang="en-US" altLang="en-US" sz="2500" dirty="0">
                <a:solidFill>
                  <a:srgbClr val="000000"/>
                </a:solidFill>
                <a:latin typeface="Mongolian Baiti" pitchFamily="66" charset="0"/>
                <a:cs typeface="Mongolian Baiti" pitchFamily="66" charset="0"/>
              </a:rPr>
              <a:t>3. Magnetic forces attract only magnetic materials. </a:t>
            </a:r>
          </a:p>
          <a:p>
            <a:endParaRPr lang="en-US" altLang="en-US" sz="2500" dirty="0">
              <a:solidFill>
                <a:srgbClr val="000000"/>
              </a:solidFill>
              <a:latin typeface="Mongolian Baiti" pitchFamily="66" charset="0"/>
              <a:cs typeface="Mongolian Baiti" pitchFamily="66" charset="0"/>
            </a:endParaRPr>
          </a:p>
          <a:p>
            <a:r>
              <a:rPr lang="en-US" altLang="en-US" sz="2500" dirty="0">
                <a:solidFill>
                  <a:srgbClr val="000000"/>
                </a:solidFill>
                <a:latin typeface="Mongolian Baiti" pitchFamily="66" charset="0"/>
                <a:cs typeface="Mongolian Baiti" pitchFamily="66" charset="0"/>
              </a:rPr>
              <a:t>4. Magnetic forces act at a distance. </a:t>
            </a:r>
          </a:p>
          <a:p>
            <a:endParaRPr lang="en-US" altLang="en-US" sz="2500" dirty="0">
              <a:solidFill>
                <a:srgbClr val="000000"/>
              </a:solidFill>
              <a:latin typeface="Mongolian Baiti" pitchFamily="66" charset="0"/>
              <a:cs typeface="Mongolian Baiti" pitchFamily="66" charset="0"/>
            </a:endParaRPr>
          </a:p>
          <a:p>
            <a:r>
              <a:rPr lang="en-US" altLang="en-US" sz="2500" dirty="0">
                <a:solidFill>
                  <a:srgbClr val="000000"/>
                </a:solidFill>
                <a:latin typeface="Mongolian Baiti" pitchFamily="66" charset="0"/>
                <a:cs typeface="Mongolian Baiti" pitchFamily="66" charset="0"/>
              </a:rPr>
              <a:t>5. While magnetized, temporary magnets act like permanent magnets. </a:t>
            </a:r>
          </a:p>
        </p:txBody>
      </p:sp>
      <p:sp>
        <p:nvSpPr>
          <p:cNvPr id="11268" name="Text Box 4"/>
          <p:cNvSpPr txBox="1">
            <a:spLocks noChangeArrowheads="1"/>
          </p:cNvSpPr>
          <p:nvPr/>
        </p:nvSpPr>
        <p:spPr bwMode="auto">
          <a:xfrm>
            <a:off x="2057400" y="1833563"/>
            <a:ext cx="5856988" cy="523220"/>
          </a:xfrm>
          <a:prstGeom prst="rect">
            <a:avLst/>
          </a:prstGeom>
          <a:noFill/>
          <a:ln w="12700" cap="sq">
            <a:noFill/>
            <a:miter lim="800000"/>
            <a:headEnd type="none" w="sm" len="sm"/>
            <a:tailEnd type="none" w="sm" len="sm"/>
          </a:ln>
          <a:effectLst/>
        </p:spPr>
        <p:txBody>
          <a:bodyPr wrap="none">
            <a:spAutoFit/>
          </a:bodyPr>
          <a:lstStyle/>
          <a:p>
            <a:r>
              <a:rPr lang="en-US" altLang="en-US" sz="2800" u="sng" dirty="0">
                <a:latin typeface="Mongolian Baiti" pitchFamily="66" charset="0"/>
                <a:cs typeface="Mongolian Baiti" pitchFamily="66" charset="0"/>
              </a:rPr>
              <a:t>What We Will Learn About Magnetism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ltLang="en-US" dirty="0">
                <a:latin typeface="Engravers MT" pitchFamily="18" charset="0"/>
              </a:rPr>
              <a:t>Magnets Have Magnetic Fields</a:t>
            </a:r>
          </a:p>
        </p:txBody>
      </p:sp>
      <p:sp>
        <p:nvSpPr>
          <p:cNvPr id="7171" name="Text Box 3"/>
          <p:cNvSpPr txBox="1">
            <a:spLocks noChangeArrowheads="1"/>
          </p:cNvSpPr>
          <p:nvPr/>
        </p:nvSpPr>
        <p:spPr bwMode="auto">
          <a:xfrm>
            <a:off x="1600200" y="1981200"/>
            <a:ext cx="7254875" cy="2570163"/>
          </a:xfrm>
          <a:prstGeom prst="rect">
            <a:avLst/>
          </a:prstGeom>
          <a:noFill/>
          <a:ln w="12700" cap="sq">
            <a:noFill/>
            <a:miter lim="800000"/>
            <a:headEnd type="none" w="sm" len="sm"/>
            <a:tailEnd type="none" w="sm" len="sm"/>
          </a:ln>
          <a:effectLst/>
        </p:spPr>
        <p:txBody>
          <a:bodyPr>
            <a:spAutoFit/>
          </a:bodyPr>
          <a:lstStyle/>
          <a:p>
            <a:r>
              <a:rPr lang="en-US" altLang="en-US" sz="2000">
                <a:solidFill>
                  <a:srgbClr val="000000"/>
                </a:solidFill>
              </a:rPr>
              <a:t>We will say that a moving charge sets up in the space around it a magnetic field, </a:t>
            </a:r>
          </a:p>
          <a:p>
            <a:endParaRPr lang="en-US" altLang="en-US" sz="2000">
              <a:solidFill>
                <a:srgbClr val="000000"/>
              </a:solidFill>
            </a:endParaRPr>
          </a:p>
          <a:p>
            <a:r>
              <a:rPr lang="en-US" altLang="en-US" sz="2000">
                <a:solidFill>
                  <a:srgbClr val="000000"/>
                </a:solidFill>
              </a:rPr>
              <a:t>			       </a:t>
            </a:r>
            <a:r>
              <a:rPr lang="en-US" altLang="en-US" sz="2000"/>
              <a:t>and</a:t>
            </a:r>
            <a:endParaRPr lang="en-US" altLang="en-US" sz="2000">
              <a:solidFill>
                <a:srgbClr val="000000"/>
              </a:solidFill>
            </a:endParaRPr>
          </a:p>
          <a:p>
            <a:endParaRPr lang="en-US" altLang="en-US" sz="2000">
              <a:solidFill>
                <a:srgbClr val="000000"/>
              </a:solidFill>
            </a:endParaRPr>
          </a:p>
          <a:p>
            <a:r>
              <a:rPr lang="en-US" altLang="en-US" sz="2000">
                <a:solidFill>
                  <a:srgbClr val="000000"/>
                </a:solidFill>
              </a:rPr>
              <a:t>it is the magnetic field which exerts a force on any other charge moving through it.</a:t>
            </a:r>
            <a:endParaRPr lang="en-US" altLang="en-US" sz="1800"/>
          </a:p>
        </p:txBody>
      </p:sp>
      <p:sp>
        <p:nvSpPr>
          <p:cNvPr id="7172" name="Text Box 4"/>
          <p:cNvSpPr txBox="1">
            <a:spLocks noChangeArrowheads="1"/>
          </p:cNvSpPr>
          <p:nvPr/>
        </p:nvSpPr>
        <p:spPr bwMode="auto">
          <a:xfrm>
            <a:off x="304800" y="4724400"/>
            <a:ext cx="7254875" cy="861774"/>
          </a:xfrm>
          <a:prstGeom prst="rect">
            <a:avLst/>
          </a:prstGeom>
          <a:noFill/>
          <a:ln w="76200" cap="sq" cmpd="tri">
            <a:solidFill>
              <a:schemeClr val="tx1"/>
            </a:solidFill>
            <a:miter lim="800000"/>
            <a:headEnd type="none" w="sm" len="sm"/>
            <a:tailEnd type="none" w="sm" len="sm"/>
          </a:ln>
          <a:effectLst/>
        </p:spPr>
        <p:txBody>
          <a:bodyPr wrap="square">
            <a:spAutoFit/>
          </a:bodyPr>
          <a:lstStyle/>
          <a:p>
            <a:pPr algn="ctr"/>
            <a:r>
              <a:rPr lang="en-US" altLang="en-US" sz="2500" dirty="0">
                <a:solidFill>
                  <a:srgbClr val="FF0000"/>
                </a:solidFill>
              </a:rPr>
              <a:t>Magnetic fields are vector quantities….that is, they have a magnitude and a direction!</a:t>
            </a:r>
          </a:p>
        </p:txBody>
      </p:sp>
      <p:pic>
        <p:nvPicPr>
          <p:cNvPr id="3074" name="Picture 2"/>
          <p:cNvPicPr>
            <a:picLocks noChangeAspect="1" noChangeArrowheads="1"/>
          </p:cNvPicPr>
          <p:nvPr/>
        </p:nvPicPr>
        <p:blipFill>
          <a:blip r:embed="rId2" cstate="print"/>
          <a:srcRect/>
          <a:stretch>
            <a:fillRect/>
          </a:stretch>
        </p:blipFill>
        <p:spPr bwMode="auto">
          <a:xfrm>
            <a:off x="6153150" y="5334000"/>
            <a:ext cx="2990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p:cNvPicPr>
            <a:picLocks noChangeAspect="1" noChangeArrowheads="1"/>
          </p:cNvPicPr>
          <p:nvPr/>
        </p:nvPicPr>
        <p:blipFill>
          <a:blip r:embed="rId3" cstate="print"/>
          <a:srcRect/>
          <a:stretch>
            <a:fillRect/>
          </a:stretch>
        </p:blipFill>
        <p:spPr bwMode="auto">
          <a:xfrm>
            <a:off x="0" y="3429000"/>
            <a:ext cx="7772400" cy="3444875"/>
          </a:xfrm>
          <a:prstGeom prst="rect">
            <a:avLst/>
          </a:prstGeom>
          <a:noFill/>
        </p:spPr>
      </p:pic>
      <p:sp>
        <p:nvSpPr>
          <p:cNvPr id="51204" name="Text Box 4"/>
          <p:cNvSpPr txBox="1">
            <a:spLocks noChangeArrowheads="1"/>
          </p:cNvSpPr>
          <p:nvPr/>
        </p:nvSpPr>
        <p:spPr bwMode="auto">
          <a:xfrm>
            <a:off x="0" y="0"/>
            <a:ext cx="9144000" cy="3674852"/>
          </a:xfrm>
          <a:prstGeom prst="rect">
            <a:avLst/>
          </a:prstGeom>
          <a:noFill/>
          <a:ln w="9525">
            <a:noFill/>
            <a:miter lim="800000"/>
            <a:headEnd/>
            <a:tailEnd/>
          </a:ln>
          <a:effectLst/>
        </p:spPr>
        <p:txBody>
          <a:bodyPr>
            <a:spAutoFit/>
          </a:bodyPr>
          <a:lstStyle/>
          <a:p>
            <a:pPr>
              <a:lnSpc>
                <a:spcPct val="90000"/>
              </a:lnSpc>
              <a:spcBef>
                <a:spcPct val="40000"/>
              </a:spcBef>
            </a:pPr>
            <a:r>
              <a:rPr lang="en-US" sz="3600" b="1" dirty="0">
                <a:latin typeface="Mongolian Baiti" pitchFamily="66" charset="0"/>
                <a:cs typeface="Mongolian Baiti" pitchFamily="66" charset="0"/>
              </a:rPr>
              <a:t>What are </a:t>
            </a:r>
            <a:r>
              <a:rPr lang="en-US" sz="4800" b="1" dirty="0">
                <a:solidFill>
                  <a:srgbClr val="800000"/>
                </a:solidFill>
                <a:latin typeface="Mongolian Baiti" pitchFamily="66" charset="0"/>
                <a:cs typeface="Mongolian Baiti" pitchFamily="66" charset="0"/>
              </a:rPr>
              <a:t>magnetic</a:t>
            </a:r>
            <a:r>
              <a:rPr lang="en-US" sz="3600" b="1" dirty="0">
                <a:latin typeface="Mongolian Baiti" pitchFamily="66" charset="0"/>
                <a:cs typeface="Mongolian Baiti" pitchFamily="66" charset="0"/>
              </a:rPr>
              <a:t> domains?</a:t>
            </a:r>
          </a:p>
          <a:p>
            <a:pPr>
              <a:lnSpc>
                <a:spcPct val="90000"/>
              </a:lnSpc>
              <a:spcBef>
                <a:spcPct val="40000"/>
              </a:spcBef>
              <a:buFont typeface="Wingdings" pitchFamily="2" charset="2"/>
              <a:buChar char="ü"/>
            </a:pPr>
            <a:r>
              <a:rPr lang="en-US" sz="2400" dirty="0" smtClean="0">
                <a:solidFill>
                  <a:srgbClr val="660033"/>
                </a:solidFill>
              </a:rPr>
              <a:t>Magnetic substances like iron, cobalt, and nickel are composed of small areas where the groups of atoms are aligned like the poles of a magnet. </a:t>
            </a:r>
          </a:p>
          <a:p>
            <a:pPr>
              <a:lnSpc>
                <a:spcPct val="90000"/>
              </a:lnSpc>
              <a:spcBef>
                <a:spcPct val="40000"/>
              </a:spcBef>
              <a:buFont typeface="Wingdings" pitchFamily="2" charset="2"/>
              <a:buChar char="ü"/>
            </a:pPr>
            <a:r>
              <a:rPr lang="en-US" sz="2400" dirty="0" smtClean="0">
                <a:solidFill>
                  <a:srgbClr val="660033"/>
                </a:solidFill>
              </a:rPr>
              <a:t>These regions are called </a:t>
            </a:r>
            <a:r>
              <a:rPr lang="en-US" sz="2400" b="1" dirty="0" smtClean="0">
                <a:solidFill>
                  <a:srgbClr val="660033"/>
                </a:solidFill>
              </a:rPr>
              <a:t>domains</a:t>
            </a:r>
            <a:r>
              <a:rPr lang="en-US" sz="2400" dirty="0" smtClean="0">
                <a:solidFill>
                  <a:srgbClr val="660033"/>
                </a:solidFill>
              </a:rPr>
              <a:t>.</a:t>
            </a:r>
          </a:p>
          <a:p>
            <a:pPr lvl="1">
              <a:lnSpc>
                <a:spcPct val="90000"/>
              </a:lnSpc>
              <a:spcBef>
                <a:spcPct val="40000"/>
              </a:spcBef>
              <a:buFont typeface="Wingdings" pitchFamily="2" charset="2"/>
              <a:buChar char="ü"/>
            </a:pPr>
            <a:r>
              <a:rPr lang="en-US" sz="2400" dirty="0" smtClean="0">
                <a:solidFill>
                  <a:srgbClr val="660033"/>
                </a:solidFill>
              </a:rPr>
              <a:t> All of the domains of a magnetic substance tend to align themselves in the same direction when placed in a magnetic field. </a:t>
            </a:r>
          </a:p>
          <a:p>
            <a:pPr lvl="1">
              <a:lnSpc>
                <a:spcPct val="90000"/>
              </a:lnSpc>
              <a:spcBef>
                <a:spcPct val="40000"/>
              </a:spcBef>
              <a:buFont typeface="Wingdings" pitchFamily="2" charset="2"/>
              <a:buChar char="ü"/>
            </a:pPr>
            <a:r>
              <a:rPr lang="en-US" sz="2400" dirty="0" smtClean="0">
                <a:solidFill>
                  <a:srgbClr val="660033"/>
                </a:solidFill>
              </a:rPr>
              <a:t>These domains are typically composed of billions of atoms.</a:t>
            </a:r>
            <a:endParaRPr lang="en-US" sz="2400"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1204">
                                            <p:txEl>
                                              <p:pRg st="0" end="0"/>
                                            </p:txEl>
                                          </p:spTgt>
                                        </p:tgtEl>
                                        <p:attrNameLst>
                                          <p:attrName>ppt_x</p:attrName>
                                        </p:attrNameLst>
                                      </p:cBhvr>
                                    </p:anim>
                                    <p:anim from="0" to="-1.0" calcmode="lin" valueType="num">
                                      <p:cBhvr>
                                        <p:cTn id="8" dur="200" decel="50000" autoRev="1" fill="hold">
                                          <p:stCondLst>
                                            <p:cond delay="600"/>
                                          </p:stCondLst>
                                        </p:cTn>
                                        <p:tgtEl>
                                          <p:spTgt spid="51204">
                                            <p:txEl>
                                              <p:pRg st="0" end="0"/>
                                            </p:txEl>
                                          </p:spTgt>
                                        </p:tgtEl>
                                        <p:attrNameLst>
                                          <p:attrName>xshear</p:attrName>
                                        </p:attrNameLst>
                                      </p:cBhvr>
                                    </p:anim>
                                    <p:animScale>
                                      <p:cBhvr>
                                        <p:cTn id="9" dur="200" decel="100000" autoRev="1" fill="hold">
                                          <p:stCondLst>
                                            <p:cond delay="600"/>
                                          </p:stCondLst>
                                        </p:cTn>
                                        <p:tgtEl>
                                          <p:spTgt spid="51204">
                                            <p:txEl>
                                              <p:pRg st="0" end="0"/>
                                            </p:txEl>
                                          </p:spTgt>
                                        </p:tgtEl>
                                      </p:cBhvr>
                                      <p:from x="100000" y="100000"/>
                                      <p:to x="80000" y="100000"/>
                                    </p:animScale>
                                    <p:anim by="(#ppt_h/3+#ppt_w*0.1)" calcmode="lin" valueType="num">
                                      <p:cBhvr additive="sum">
                                        <p:cTn id="10" dur="200" decel="100000" autoRev="1" fill="hold">
                                          <p:stCondLst>
                                            <p:cond delay="600"/>
                                          </p:stCondLst>
                                        </p:cTn>
                                        <p:tgtEl>
                                          <p:spTgt spid="5120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120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1204">
                                            <p:txEl>
                                              <p:pRg st="1" end="1"/>
                                            </p:txEl>
                                          </p:spTgt>
                                        </p:tgtEl>
                                        <p:attrNameLst>
                                          <p:attrName>ppt_x</p:attrName>
                                        </p:attrNameLst>
                                      </p:cBhvr>
                                    </p:anim>
                                    <p:anim from="0" to="-1.0" calcmode="lin" valueType="num">
                                      <p:cBhvr>
                                        <p:cTn id="16" dur="200" decel="50000" autoRev="1" fill="hold">
                                          <p:stCondLst>
                                            <p:cond delay="600"/>
                                          </p:stCondLst>
                                        </p:cTn>
                                        <p:tgtEl>
                                          <p:spTgt spid="51204">
                                            <p:txEl>
                                              <p:pRg st="1" end="1"/>
                                            </p:txEl>
                                          </p:spTgt>
                                        </p:tgtEl>
                                        <p:attrNameLst>
                                          <p:attrName>xshear</p:attrName>
                                        </p:attrNameLst>
                                      </p:cBhvr>
                                    </p:anim>
                                    <p:animScale>
                                      <p:cBhvr>
                                        <p:cTn id="17" dur="200" decel="100000" autoRev="1" fill="hold">
                                          <p:stCondLst>
                                            <p:cond delay="600"/>
                                          </p:stCondLst>
                                        </p:cTn>
                                        <p:tgtEl>
                                          <p:spTgt spid="51204">
                                            <p:txEl>
                                              <p:pRg st="1" end="1"/>
                                            </p:txEl>
                                          </p:spTgt>
                                        </p:tgtEl>
                                      </p:cBhvr>
                                      <p:from x="100000" y="100000"/>
                                      <p:to x="80000" y="100000"/>
                                    </p:animScale>
                                    <p:anim by="(#ppt_h/3+#ppt_w*0.1)" calcmode="lin" valueType="num">
                                      <p:cBhvr additive="sum">
                                        <p:cTn id="18" dur="200" decel="100000" autoRev="1" fill="hold">
                                          <p:stCondLst>
                                            <p:cond delay="600"/>
                                          </p:stCondLst>
                                        </p:cTn>
                                        <p:tgtEl>
                                          <p:spTgt spid="51204">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1204">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1204">
                                            <p:txEl>
                                              <p:pRg st="2" end="2"/>
                                            </p:txEl>
                                          </p:spTgt>
                                        </p:tgtEl>
                                        <p:attrNameLst>
                                          <p:attrName>ppt_x</p:attrName>
                                        </p:attrNameLst>
                                      </p:cBhvr>
                                    </p:anim>
                                    <p:anim from="0" to="-1.0" calcmode="lin" valueType="num">
                                      <p:cBhvr>
                                        <p:cTn id="24" dur="200" decel="50000" autoRev="1" fill="hold">
                                          <p:stCondLst>
                                            <p:cond delay="600"/>
                                          </p:stCondLst>
                                        </p:cTn>
                                        <p:tgtEl>
                                          <p:spTgt spid="51204">
                                            <p:txEl>
                                              <p:pRg st="2" end="2"/>
                                            </p:txEl>
                                          </p:spTgt>
                                        </p:tgtEl>
                                        <p:attrNameLst>
                                          <p:attrName>xshear</p:attrName>
                                        </p:attrNameLst>
                                      </p:cBhvr>
                                    </p:anim>
                                    <p:animScale>
                                      <p:cBhvr>
                                        <p:cTn id="25" dur="200" decel="100000" autoRev="1" fill="hold">
                                          <p:stCondLst>
                                            <p:cond delay="600"/>
                                          </p:stCondLst>
                                        </p:cTn>
                                        <p:tgtEl>
                                          <p:spTgt spid="51204">
                                            <p:txEl>
                                              <p:pRg st="2" end="2"/>
                                            </p:txEl>
                                          </p:spTgt>
                                        </p:tgtEl>
                                      </p:cBhvr>
                                      <p:from x="100000" y="100000"/>
                                      <p:to x="80000" y="100000"/>
                                    </p:animScale>
                                    <p:anim by="(#ppt_h/3+#ppt_w*0.1)" calcmode="lin" valueType="num">
                                      <p:cBhvr additive="sum">
                                        <p:cTn id="26" dur="200" decel="100000" autoRev="1" fill="hold">
                                          <p:stCondLst>
                                            <p:cond delay="600"/>
                                          </p:stCondLst>
                                        </p:cTn>
                                        <p:tgtEl>
                                          <p:spTgt spid="51204">
                                            <p:txEl>
                                              <p:pRg st="2" end="2"/>
                                            </p:txEl>
                                          </p:spTgt>
                                        </p:tgtEl>
                                        <p:attrNameLst>
                                          <p:attrName>ppt_x</p:attrName>
                                        </p:attrNameLst>
                                      </p:cBhvr>
                                    </p:anim>
                                  </p:childTnLst>
                                </p:cTn>
                              </p:par>
                              <p:par>
                                <p:cTn id="27" presetID="34" presetClass="entr" presetSubtype="0" fill="hold" grpId="0" nodeType="withEffect">
                                  <p:stCondLst>
                                    <p:cond delay="0"/>
                                  </p:stCondLst>
                                  <p:childTnLst>
                                    <p:set>
                                      <p:cBhvr>
                                        <p:cTn id="28" dur="1" fill="hold">
                                          <p:stCondLst>
                                            <p:cond delay="0"/>
                                          </p:stCondLst>
                                        </p:cTn>
                                        <p:tgtEl>
                                          <p:spTgt spid="51204">
                                            <p:txEl>
                                              <p:pRg st="3" end="3"/>
                                            </p:txEl>
                                          </p:spTgt>
                                        </p:tgtEl>
                                        <p:attrNameLst>
                                          <p:attrName>style.visibility</p:attrName>
                                        </p:attrNameLst>
                                      </p:cBhvr>
                                      <p:to>
                                        <p:strVal val="visible"/>
                                      </p:to>
                                    </p:set>
                                    <p:anim from="(-#ppt_w/2)" to="(#ppt_x)" calcmode="lin" valueType="num">
                                      <p:cBhvr>
                                        <p:cTn id="29" dur="600" fill="hold">
                                          <p:stCondLst>
                                            <p:cond delay="0"/>
                                          </p:stCondLst>
                                        </p:cTn>
                                        <p:tgtEl>
                                          <p:spTgt spid="51204">
                                            <p:txEl>
                                              <p:pRg st="3" end="3"/>
                                            </p:txEl>
                                          </p:spTgt>
                                        </p:tgtEl>
                                        <p:attrNameLst>
                                          <p:attrName>ppt_x</p:attrName>
                                        </p:attrNameLst>
                                      </p:cBhvr>
                                    </p:anim>
                                    <p:anim from="0" to="-1.0" calcmode="lin" valueType="num">
                                      <p:cBhvr>
                                        <p:cTn id="30" dur="200" decel="50000" autoRev="1" fill="hold">
                                          <p:stCondLst>
                                            <p:cond delay="600"/>
                                          </p:stCondLst>
                                        </p:cTn>
                                        <p:tgtEl>
                                          <p:spTgt spid="51204">
                                            <p:txEl>
                                              <p:pRg st="3" end="3"/>
                                            </p:txEl>
                                          </p:spTgt>
                                        </p:tgtEl>
                                        <p:attrNameLst>
                                          <p:attrName>xshear</p:attrName>
                                        </p:attrNameLst>
                                      </p:cBhvr>
                                    </p:anim>
                                    <p:animScale>
                                      <p:cBhvr>
                                        <p:cTn id="31" dur="200" decel="100000" autoRev="1" fill="hold">
                                          <p:stCondLst>
                                            <p:cond delay="600"/>
                                          </p:stCondLst>
                                        </p:cTn>
                                        <p:tgtEl>
                                          <p:spTgt spid="51204">
                                            <p:txEl>
                                              <p:pRg st="3" end="3"/>
                                            </p:txEl>
                                          </p:spTgt>
                                        </p:tgtEl>
                                      </p:cBhvr>
                                      <p:from x="100000" y="100000"/>
                                      <p:to x="80000" y="100000"/>
                                    </p:animScale>
                                    <p:anim by="(#ppt_h/3+#ppt_w*0.1)" calcmode="lin" valueType="num">
                                      <p:cBhvr additive="sum">
                                        <p:cTn id="32" dur="200" decel="100000" autoRev="1" fill="hold">
                                          <p:stCondLst>
                                            <p:cond delay="600"/>
                                          </p:stCondLst>
                                        </p:cTn>
                                        <p:tgtEl>
                                          <p:spTgt spid="51204">
                                            <p:txEl>
                                              <p:pRg st="3" end="3"/>
                                            </p:txEl>
                                          </p:spTgt>
                                        </p:tgtEl>
                                        <p:attrNameLst>
                                          <p:attrName>ppt_x</p:attrName>
                                        </p:attrNameLst>
                                      </p:cBhvr>
                                    </p:anim>
                                  </p:childTnLst>
                                </p:cTn>
                              </p:par>
                              <p:par>
                                <p:cTn id="33" presetID="34" presetClass="entr" presetSubtype="0" fill="hold" grpId="0" nodeType="withEffect">
                                  <p:stCondLst>
                                    <p:cond delay="0"/>
                                  </p:stCondLst>
                                  <p:childTnLst>
                                    <p:set>
                                      <p:cBhvr>
                                        <p:cTn id="34" dur="1" fill="hold">
                                          <p:stCondLst>
                                            <p:cond delay="0"/>
                                          </p:stCondLst>
                                        </p:cTn>
                                        <p:tgtEl>
                                          <p:spTgt spid="51204">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51204">
                                            <p:txEl>
                                              <p:pRg st="4" end="4"/>
                                            </p:txEl>
                                          </p:spTgt>
                                        </p:tgtEl>
                                        <p:attrNameLst>
                                          <p:attrName>ppt_x</p:attrName>
                                        </p:attrNameLst>
                                      </p:cBhvr>
                                    </p:anim>
                                    <p:anim from="0" to="-1.0" calcmode="lin" valueType="num">
                                      <p:cBhvr>
                                        <p:cTn id="36" dur="200" decel="50000" autoRev="1" fill="hold">
                                          <p:stCondLst>
                                            <p:cond delay="600"/>
                                          </p:stCondLst>
                                        </p:cTn>
                                        <p:tgtEl>
                                          <p:spTgt spid="51204">
                                            <p:txEl>
                                              <p:pRg st="4" end="4"/>
                                            </p:txEl>
                                          </p:spTgt>
                                        </p:tgtEl>
                                        <p:attrNameLst>
                                          <p:attrName>xshear</p:attrName>
                                        </p:attrNameLst>
                                      </p:cBhvr>
                                    </p:anim>
                                    <p:animScale>
                                      <p:cBhvr>
                                        <p:cTn id="37" dur="200" decel="100000" autoRev="1" fill="hold">
                                          <p:stCondLst>
                                            <p:cond delay="600"/>
                                          </p:stCondLst>
                                        </p:cTn>
                                        <p:tgtEl>
                                          <p:spTgt spid="51204">
                                            <p:txEl>
                                              <p:pRg st="4" end="4"/>
                                            </p:txEl>
                                          </p:spTgt>
                                        </p:tgtEl>
                                      </p:cBhvr>
                                      <p:from x="100000" y="100000"/>
                                      <p:to x="80000" y="100000"/>
                                    </p:animScale>
                                    <p:anim by="(#ppt_h/3+#ppt_w*0.1)" calcmode="lin" valueType="num">
                                      <p:cBhvr additive="sum">
                                        <p:cTn id="38" dur="200" decel="100000" autoRev="1" fill="hold">
                                          <p:stCondLst>
                                            <p:cond delay="600"/>
                                          </p:stCondLst>
                                        </p:cTn>
                                        <p:tgtEl>
                                          <p:spTgt spid="51204">
                                            <p:txEl>
                                              <p:pRg st="4" end="4"/>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1205"/>
                                        </p:tgtEl>
                                        <p:attrNameLst>
                                          <p:attrName>style.visibility</p:attrName>
                                        </p:attrNameLst>
                                      </p:cBhvr>
                                      <p:to>
                                        <p:strVal val="visible"/>
                                      </p:to>
                                    </p:set>
                                    <p:anim calcmode="lin" valueType="num">
                                      <p:cBhvr>
                                        <p:cTn id="43" dur="500" fill="hold"/>
                                        <p:tgtEl>
                                          <p:spTgt spid="51205"/>
                                        </p:tgtEl>
                                        <p:attrNameLst>
                                          <p:attrName>ppt_w</p:attrName>
                                        </p:attrNameLst>
                                      </p:cBhvr>
                                      <p:tavLst>
                                        <p:tav tm="0">
                                          <p:val>
                                            <p:fltVal val="0"/>
                                          </p:val>
                                        </p:tav>
                                        <p:tav tm="100000">
                                          <p:val>
                                            <p:strVal val="#ppt_w"/>
                                          </p:val>
                                        </p:tav>
                                      </p:tavLst>
                                    </p:anim>
                                    <p:anim calcmode="lin" valueType="num">
                                      <p:cBhvr>
                                        <p:cTn id="44" dur="500" fill="hold"/>
                                        <p:tgtEl>
                                          <p:spTgt spid="51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8686800" cy="1143000"/>
          </a:xfrm>
        </p:spPr>
        <p:txBody>
          <a:bodyPr>
            <a:normAutofit fontScale="90000"/>
          </a:bodyPr>
          <a:lstStyle/>
          <a:p>
            <a:r>
              <a:rPr lang="en-US" altLang="en-US" dirty="0">
                <a:latin typeface="Engravers MT" pitchFamily="18" charset="0"/>
              </a:rPr>
              <a:t>Magnetic Properties of Matter</a:t>
            </a:r>
          </a:p>
        </p:txBody>
      </p:sp>
      <p:sp>
        <p:nvSpPr>
          <p:cNvPr id="30725" name="Text Box 5"/>
          <p:cNvSpPr txBox="1">
            <a:spLocks noChangeArrowheads="1"/>
          </p:cNvSpPr>
          <p:nvPr/>
        </p:nvSpPr>
        <p:spPr bwMode="auto">
          <a:xfrm>
            <a:off x="838200" y="2133600"/>
            <a:ext cx="7239000" cy="2369880"/>
          </a:xfrm>
          <a:prstGeom prst="rect">
            <a:avLst/>
          </a:prstGeom>
          <a:noFill/>
          <a:ln w="12700" cap="sq">
            <a:noFill/>
            <a:miter lim="800000"/>
            <a:headEnd type="none" w="sm" len="sm"/>
            <a:tailEnd type="none" w="sm" len="sm"/>
          </a:ln>
          <a:effectLst/>
        </p:spPr>
        <p:txBody>
          <a:bodyPr>
            <a:spAutoFit/>
          </a:bodyPr>
          <a:lstStyle/>
          <a:p>
            <a:r>
              <a:rPr lang="en-US" altLang="en-US" sz="2600" dirty="0">
                <a:solidFill>
                  <a:srgbClr val="000000"/>
                </a:solidFill>
              </a:rPr>
              <a:t>All substances - solid, gas, and liquid - react to the presence of a magnetic field on some level. Remember why?</a:t>
            </a:r>
          </a:p>
          <a:p>
            <a:endParaRPr lang="en-US" altLang="en-US" dirty="0">
              <a:solidFill>
                <a:srgbClr val="000000"/>
              </a:solidFill>
            </a:endParaRPr>
          </a:p>
          <a:p>
            <a:r>
              <a:rPr lang="en-US" altLang="en-US" sz="2600" dirty="0">
                <a:solidFill>
                  <a:srgbClr val="000000"/>
                </a:solidFill>
              </a:rPr>
              <a:t>How much they react causes them to be put into several material “types”.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latin typeface="Engravers MT" pitchFamily="18" charset="0"/>
              </a:rPr>
              <a:t>Magnet - isms</a:t>
            </a:r>
          </a:p>
        </p:txBody>
      </p:sp>
      <p:sp>
        <p:nvSpPr>
          <p:cNvPr id="8195" name="Text Box 3"/>
          <p:cNvSpPr txBox="1">
            <a:spLocks noChangeArrowheads="1"/>
          </p:cNvSpPr>
          <p:nvPr/>
        </p:nvSpPr>
        <p:spPr bwMode="auto">
          <a:xfrm>
            <a:off x="304800" y="1371600"/>
            <a:ext cx="8686800" cy="3416320"/>
          </a:xfrm>
          <a:prstGeom prst="rect">
            <a:avLst/>
          </a:prstGeom>
          <a:noFill/>
          <a:ln w="12700" cap="sq">
            <a:noFill/>
            <a:miter lim="800000"/>
            <a:headEnd type="none" w="sm" len="sm"/>
            <a:tailEnd type="none" w="sm" len="sm"/>
          </a:ln>
          <a:effectLst/>
        </p:spPr>
        <p:txBody>
          <a:bodyPr wrap="square">
            <a:spAutoFit/>
          </a:bodyPr>
          <a:lstStyle/>
          <a:p>
            <a:pPr>
              <a:buFont typeface="Wingdings" pitchFamily="2" charset="2"/>
              <a:buChar char="Ø"/>
            </a:pPr>
            <a:r>
              <a:rPr lang="en-US" altLang="en-US" sz="2400" dirty="0"/>
              <a:t>   </a:t>
            </a:r>
            <a:r>
              <a:rPr lang="en-US" altLang="en-US" sz="2400" b="1" dirty="0"/>
              <a:t>Ferromagnetism</a:t>
            </a:r>
            <a:r>
              <a:rPr lang="en-US" altLang="en-US" sz="2400" dirty="0"/>
              <a:t> </a:t>
            </a:r>
            <a:r>
              <a:rPr lang="en-US" altLang="en-US" sz="2400" dirty="0" smtClean="0"/>
              <a:t>– </a:t>
            </a:r>
            <a:r>
              <a:rPr lang="en-US" sz="2400" dirty="0" smtClean="0"/>
              <a:t>Ferromagnetic materials, such as iron, nickel, cobalt, liquid oxygen, steel, and alnico, make good magnets and focus and strengthen an external magnetic field</a:t>
            </a:r>
          </a:p>
          <a:p>
            <a:pPr>
              <a:buFont typeface="Wingdings" pitchFamily="2" charset="2"/>
              <a:buChar char="Ø"/>
            </a:pPr>
            <a:endParaRPr lang="en-US" altLang="en-US" sz="2400" dirty="0" smtClean="0"/>
          </a:p>
          <a:p>
            <a:pPr lvl="1">
              <a:buFont typeface="Wingdings" pitchFamily="2" charset="2"/>
              <a:buChar char="Ø"/>
            </a:pPr>
            <a:r>
              <a:rPr lang="en-US" altLang="en-US" sz="2400" dirty="0" smtClean="0">
                <a:solidFill>
                  <a:srgbClr val="000000"/>
                </a:solidFill>
              </a:rPr>
              <a:t>They </a:t>
            </a:r>
            <a:r>
              <a:rPr lang="en-US" altLang="en-US" sz="2400" dirty="0">
                <a:solidFill>
                  <a:srgbClr val="000000"/>
                </a:solidFill>
              </a:rPr>
              <a:t>will align themselves, creating magnetic domains forming a permanent magnet. </a:t>
            </a:r>
            <a:endParaRPr lang="en-US" altLang="en-US" sz="2400" dirty="0" smtClean="0">
              <a:solidFill>
                <a:srgbClr val="000000"/>
              </a:solidFill>
            </a:endParaRPr>
          </a:p>
          <a:p>
            <a:pPr lvl="1">
              <a:buFont typeface="Wingdings" pitchFamily="2" charset="2"/>
              <a:buChar char="Ø"/>
            </a:pPr>
            <a:r>
              <a:rPr lang="en-US" altLang="en-US" sz="2400" dirty="0">
                <a:solidFill>
                  <a:srgbClr val="000000"/>
                </a:solidFill>
              </a:rPr>
              <a:t>  If a piece of iron is placed within a strong magnetic field, the domains in line with the field will grow in size as the domains perpendicular to the field will shrink in size. </a:t>
            </a:r>
            <a:r>
              <a:rPr lang="en-US" altLang="en-US" sz="2400" dirty="0">
                <a:solidFill>
                  <a:srgbClr val="000000"/>
                </a:solidFill>
                <a:latin typeface="Times New Roman"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209550"/>
            <a:ext cx="8229600" cy="1085850"/>
          </a:xfrm>
        </p:spPr>
        <p:txBody>
          <a:bodyPr/>
          <a:lstStyle/>
          <a:p>
            <a:r>
              <a:rPr lang="en-US" altLang="en-US" sz="3200" dirty="0">
                <a:latin typeface="Engravers MT" pitchFamily="18" charset="0"/>
              </a:rPr>
              <a:t>Making a Magnet from a Ferromagnetic Material</a:t>
            </a:r>
            <a:endParaRPr lang="en-US" altLang="en-US" dirty="0">
              <a:latin typeface="Engravers MT" pitchFamily="18" charset="0"/>
            </a:endParaRPr>
          </a:p>
        </p:txBody>
      </p:sp>
      <p:pic>
        <p:nvPicPr>
          <p:cNvPr id="50179" name="Picture 3" descr="unmagferro.gif                                                 00021C05Macintosh HD                   ABA78158:"/>
          <p:cNvPicPr>
            <a:picLocks noChangeAspect="1" noChangeArrowheads="1"/>
          </p:cNvPicPr>
          <p:nvPr/>
        </p:nvPicPr>
        <p:blipFill>
          <a:blip r:embed="rId2" cstate="print"/>
          <a:srcRect/>
          <a:stretch>
            <a:fillRect/>
          </a:stretch>
        </p:blipFill>
        <p:spPr bwMode="auto">
          <a:xfrm>
            <a:off x="1143000" y="1752600"/>
            <a:ext cx="4419600" cy="1919288"/>
          </a:xfrm>
          <a:prstGeom prst="rect">
            <a:avLst/>
          </a:prstGeom>
          <a:noFill/>
        </p:spPr>
      </p:pic>
      <p:pic>
        <p:nvPicPr>
          <p:cNvPr id="50180" name="Picture 4" descr="magferro.gif                                                   00021C05Macintosh HD                   ABA78158:"/>
          <p:cNvPicPr>
            <a:picLocks noChangeAspect="1" noChangeArrowheads="1"/>
          </p:cNvPicPr>
          <p:nvPr/>
        </p:nvPicPr>
        <p:blipFill>
          <a:blip r:embed="rId3" cstate="print"/>
          <a:srcRect/>
          <a:stretch>
            <a:fillRect/>
          </a:stretch>
        </p:blipFill>
        <p:spPr bwMode="auto">
          <a:xfrm>
            <a:off x="4953000" y="3962400"/>
            <a:ext cx="4114800" cy="2838450"/>
          </a:xfrm>
          <a:prstGeom prst="rect">
            <a:avLst/>
          </a:prstGeom>
          <a:noFill/>
        </p:spPr>
      </p:pic>
      <p:sp>
        <p:nvSpPr>
          <p:cNvPr id="50182" name="Rectangle 6"/>
          <p:cNvSpPr>
            <a:spLocks noChangeArrowheads="1"/>
          </p:cNvSpPr>
          <p:nvPr/>
        </p:nvSpPr>
        <p:spPr bwMode="auto">
          <a:xfrm>
            <a:off x="5638800" y="1676400"/>
            <a:ext cx="3505200" cy="2014538"/>
          </a:xfrm>
          <a:prstGeom prst="rect">
            <a:avLst/>
          </a:prstGeom>
          <a:noFill/>
          <a:ln w="12700" cap="sq">
            <a:noFill/>
            <a:miter lim="800000"/>
            <a:headEnd type="none" w="sm" len="sm"/>
            <a:tailEnd type="none" w="sm" len="sm"/>
          </a:ln>
          <a:effectLst/>
        </p:spPr>
        <p:txBody>
          <a:bodyPr>
            <a:spAutoFit/>
          </a:bodyPr>
          <a:lstStyle/>
          <a:p>
            <a:r>
              <a:rPr lang="en-US" altLang="en-US" sz="1800">
                <a:solidFill>
                  <a:srgbClr val="000000"/>
                </a:solidFill>
                <a:latin typeface="Arial" charset="0"/>
              </a:rPr>
              <a:t>• domains in which the magnetic fields of individual atoms align</a:t>
            </a:r>
          </a:p>
          <a:p>
            <a:endParaRPr lang="en-US" altLang="en-US" sz="1800">
              <a:solidFill>
                <a:srgbClr val="000000"/>
              </a:solidFill>
              <a:latin typeface="Arial" charset="0"/>
            </a:endParaRPr>
          </a:p>
          <a:p>
            <a:r>
              <a:rPr lang="en-US" altLang="en-US" sz="1800">
                <a:solidFill>
                  <a:srgbClr val="000000"/>
                </a:solidFill>
                <a:latin typeface="Arial" charset="0"/>
              </a:rPr>
              <a:t>• orientation of the magnetic fields of the domains is random</a:t>
            </a:r>
          </a:p>
          <a:p>
            <a:endParaRPr lang="en-US" altLang="en-US" sz="1800">
              <a:solidFill>
                <a:srgbClr val="000000"/>
              </a:solidFill>
              <a:latin typeface="Arial" charset="0"/>
            </a:endParaRPr>
          </a:p>
          <a:p>
            <a:r>
              <a:rPr lang="en-US" altLang="en-US" sz="1800">
                <a:solidFill>
                  <a:srgbClr val="000000"/>
                </a:solidFill>
                <a:latin typeface="Arial" charset="0"/>
              </a:rPr>
              <a:t>• no net magnetic field. </a:t>
            </a:r>
          </a:p>
        </p:txBody>
      </p:sp>
      <p:sp>
        <p:nvSpPr>
          <p:cNvPr id="50183" name="Rectangle 7"/>
          <p:cNvSpPr>
            <a:spLocks noChangeArrowheads="1"/>
          </p:cNvSpPr>
          <p:nvPr/>
        </p:nvSpPr>
        <p:spPr bwMode="auto">
          <a:xfrm>
            <a:off x="1295400" y="4419600"/>
            <a:ext cx="3429000" cy="2289175"/>
          </a:xfrm>
          <a:prstGeom prst="rect">
            <a:avLst/>
          </a:prstGeom>
          <a:noFill/>
          <a:ln w="12700" cap="sq">
            <a:noFill/>
            <a:miter lim="800000"/>
            <a:headEnd type="none" w="sm" len="sm"/>
            <a:tailEnd type="none" w="sm" len="sm"/>
          </a:ln>
          <a:effectLst/>
        </p:spPr>
        <p:txBody>
          <a:bodyPr>
            <a:spAutoFit/>
          </a:bodyPr>
          <a:lstStyle/>
          <a:p>
            <a:r>
              <a:rPr lang="en-US" altLang="en-US" sz="1800">
                <a:solidFill>
                  <a:srgbClr val="000000"/>
                </a:solidFill>
                <a:latin typeface="Arial" charset="0"/>
              </a:rPr>
              <a:t>• when an external magnetic field is applied, the magnetic fields of the individual domains line up in the direction of the external field</a:t>
            </a:r>
          </a:p>
          <a:p>
            <a:endParaRPr lang="en-US" altLang="en-US" sz="1800">
              <a:solidFill>
                <a:srgbClr val="000000"/>
              </a:solidFill>
              <a:latin typeface="Arial" charset="0"/>
            </a:endParaRPr>
          </a:p>
          <a:p>
            <a:r>
              <a:rPr lang="en-US" altLang="en-US" sz="1800">
                <a:solidFill>
                  <a:srgbClr val="000000"/>
                </a:solidFill>
                <a:latin typeface="Arial" charset="0"/>
              </a:rPr>
              <a:t>• this causes the external magnetic field to be enhanced</a:t>
            </a:r>
            <a:endParaRPr lang="en-US" altLang="en-US" sz="16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Magnetic Properties</a:t>
            </a:r>
            <a:endParaRPr lang="en-US" dirty="0">
              <a:latin typeface="Engravers MT" pitchFamily="18" charset="0"/>
            </a:endParaRPr>
          </a:p>
        </p:txBody>
      </p:sp>
      <p:sp>
        <p:nvSpPr>
          <p:cNvPr id="3" name="Content Placeholder 2"/>
          <p:cNvSpPr>
            <a:spLocks noGrp="1"/>
          </p:cNvSpPr>
          <p:nvPr>
            <p:ph idx="1"/>
          </p:nvPr>
        </p:nvSpPr>
        <p:spPr/>
        <p:txBody>
          <a:bodyPr>
            <a:normAutofit/>
          </a:bodyPr>
          <a:lstStyle/>
          <a:p>
            <a:r>
              <a:rPr lang="en-US" b="1" dirty="0" smtClean="0"/>
              <a:t>Diamagnetism-</a:t>
            </a:r>
            <a:r>
              <a:rPr lang="en-US" dirty="0" smtClean="0"/>
              <a:t> weakens the external magnetic field by generating (making) an opposing field (a field that goes against the existing magnetic field)</a:t>
            </a:r>
          </a:p>
          <a:p>
            <a:pPr lvl="1"/>
            <a:r>
              <a:rPr lang="en-US" dirty="0" smtClean="0"/>
              <a:t>This can cause levitation</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6096000" y="3172691"/>
            <a:ext cx="2895600" cy="3685309"/>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1143000" y="4259798"/>
            <a:ext cx="4648200" cy="19124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latin typeface="Engravers MT" pitchFamily="18" charset="0"/>
              </a:rPr>
              <a:t>More Magnet - isms</a:t>
            </a:r>
          </a:p>
        </p:txBody>
      </p:sp>
      <p:sp>
        <p:nvSpPr>
          <p:cNvPr id="9219" name="Rectangle 3"/>
          <p:cNvSpPr>
            <a:spLocks noChangeArrowheads="1"/>
          </p:cNvSpPr>
          <p:nvPr/>
        </p:nvSpPr>
        <p:spPr bwMode="auto">
          <a:xfrm>
            <a:off x="1295400" y="1841500"/>
            <a:ext cx="7315200" cy="3970318"/>
          </a:xfrm>
          <a:prstGeom prst="rect">
            <a:avLst/>
          </a:prstGeom>
          <a:noFill/>
          <a:ln w="12700" cap="sq">
            <a:noFill/>
            <a:miter lim="800000"/>
            <a:headEnd type="none" w="sm" len="sm"/>
            <a:tailEnd type="none" w="sm" len="sm"/>
          </a:ln>
          <a:effectLst/>
        </p:spPr>
        <p:txBody>
          <a:bodyPr>
            <a:spAutoFit/>
          </a:bodyPr>
          <a:lstStyle/>
          <a:p>
            <a:pPr>
              <a:buFont typeface="Wingdings" pitchFamily="2" charset="2"/>
              <a:buChar char="Ø"/>
            </a:pPr>
            <a:r>
              <a:rPr lang="en-US" altLang="en-US" sz="2800" dirty="0"/>
              <a:t>   </a:t>
            </a:r>
            <a:r>
              <a:rPr lang="en-US" altLang="en-US" sz="2800" b="1" dirty="0"/>
              <a:t>Diamagnetism</a:t>
            </a:r>
            <a:r>
              <a:rPr lang="en-US" altLang="en-US" sz="2800" dirty="0"/>
              <a:t> </a:t>
            </a:r>
            <a:r>
              <a:rPr lang="en-US" altLang="en-US" sz="2800" dirty="0" smtClean="0"/>
              <a:t>– </a:t>
            </a:r>
            <a:r>
              <a:rPr lang="en-US" altLang="en-US" sz="2800" dirty="0" smtClean="0">
                <a:solidFill>
                  <a:srgbClr val="000000"/>
                </a:solidFill>
              </a:rPr>
              <a:t>weakens an external magnetic field by making an opposing field. </a:t>
            </a:r>
          </a:p>
          <a:p>
            <a:pPr>
              <a:buFont typeface="Wingdings" pitchFamily="2" charset="2"/>
              <a:buChar char="Ø"/>
            </a:pPr>
            <a:r>
              <a:rPr lang="en-US" altLang="en-US" sz="2800" dirty="0" smtClean="0">
                <a:solidFill>
                  <a:srgbClr val="000000"/>
                </a:solidFill>
              </a:rPr>
              <a:t>It </a:t>
            </a:r>
            <a:r>
              <a:rPr lang="en-US" altLang="en-US" sz="2800" dirty="0">
                <a:solidFill>
                  <a:srgbClr val="000000"/>
                </a:solidFill>
              </a:rPr>
              <a:t>is exhibited by all common materials, but is very weak.   </a:t>
            </a:r>
            <a:endParaRPr lang="en-US" altLang="en-US" sz="2800" dirty="0" smtClean="0">
              <a:solidFill>
                <a:srgbClr val="000000"/>
              </a:solidFill>
            </a:endParaRPr>
          </a:p>
          <a:p>
            <a:pPr>
              <a:buFont typeface="Wingdings" pitchFamily="2" charset="2"/>
              <a:buChar char="Ø"/>
            </a:pPr>
            <a:r>
              <a:rPr lang="en-US" altLang="en-US" sz="2800" dirty="0" smtClean="0">
                <a:solidFill>
                  <a:srgbClr val="000000"/>
                </a:solidFill>
              </a:rPr>
              <a:t>People </a:t>
            </a:r>
            <a:r>
              <a:rPr lang="en-US" altLang="en-US" sz="2800" dirty="0">
                <a:solidFill>
                  <a:srgbClr val="000000"/>
                </a:solidFill>
              </a:rPr>
              <a:t>and frogs are diamagnetic.  </a:t>
            </a:r>
            <a:endParaRPr lang="en-US" altLang="en-US" sz="2800" dirty="0" smtClean="0">
              <a:solidFill>
                <a:srgbClr val="000000"/>
              </a:solidFill>
            </a:endParaRPr>
          </a:p>
          <a:p>
            <a:pPr>
              <a:buFont typeface="Wingdings" pitchFamily="2" charset="2"/>
              <a:buChar char="Ø"/>
            </a:pPr>
            <a:r>
              <a:rPr lang="en-US" altLang="en-US" sz="2800" dirty="0" smtClean="0">
                <a:solidFill>
                  <a:srgbClr val="000000"/>
                </a:solidFill>
              </a:rPr>
              <a:t>Metals </a:t>
            </a:r>
            <a:r>
              <a:rPr lang="en-US" altLang="en-US" sz="2800" dirty="0">
                <a:solidFill>
                  <a:srgbClr val="000000"/>
                </a:solidFill>
              </a:rPr>
              <a:t>such as bismuth, copper, gold, silver and lead, as well as many nonmetals such as water and most organic compounds are diamagnetic.</a:t>
            </a:r>
            <a:endParaRPr lang="en-US" altLang="en-US" sz="28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latin typeface="Engravers MT" pitchFamily="18" charset="0"/>
              </a:rPr>
              <a:t>More Magnet - isms</a:t>
            </a:r>
          </a:p>
        </p:txBody>
      </p:sp>
      <p:sp>
        <p:nvSpPr>
          <p:cNvPr id="10243" name="Rectangle 3"/>
          <p:cNvSpPr>
            <a:spLocks noChangeArrowheads="1"/>
          </p:cNvSpPr>
          <p:nvPr/>
        </p:nvSpPr>
        <p:spPr bwMode="auto">
          <a:xfrm>
            <a:off x="304800" y="1841500"/>
            <a:ext cx="8305800" cy="3539430"/>
          </a:xfrm>
          <a:prstGeom prst="rect">
            <a:avLst/>
          </a:prstGeom>
          <a:noFill/>
          <a:ln w="12700" cap="sq">
            <a:noFill/>
            <a:miter lim="800000"/>
            <a:headEnd type="none" w="sm" len="sm"/>
            <a:tailEnd type="none" w="sm" len="sm"/>
          </a:ln>
          <a:effectLst/>
        </p:spPr>
        <p:txBody>
          <a:bodyPr wrap="square">
            <a:spAutoFit/>
          </a:bodyPr>
          <a:lstStyle/>
          <a:p>
            <a:pPr>
              <a:buFont typeface="Wingdings" pitchFamily="2" charset="2"/>
              <a:buChar char="Ø"/>
            </a:pPr>
            <a:r>
              <a:rPr lang="en-US" altLang="en-US" dirty="0"/>
              <a:t>   </a:t>
            </a:r>
            <a:r>
              <a:rPr lang="en-US" altLang="en-US" sz="2800" b="1" dirty="0" err="1"/>
              <a:t>Paramagnetism</a:t>
            </a:r>
            <a:r>
              <a:rPr lang="en-US" altLang="en-US" sz="2800" dirty="0"/>
              <a:t> - </a:t>
            </a:r>
            <a:r>
              <a:rPr lang="en-US" altLang="en-US" sz="2800" dirty="0">
                <a:solidFill>
                  <a:srgbClr val="000000"/>
                </a:solidFill>
              </a:rPr>
              <a:t>When a paramagnetic material is placed near a magnet, it will be attracted to the region of greater magnetic field, like a ferromagnetic material.  </a:t>
            </a:r>
            <a:endParaRPr lang="en-US" altLang="en-US" sz="2800" dirty="0" smtClean="0">
              <a:solidFill>
                <a:srgbClr val="000000"/>
              </a:solidFill>
            </a:endParaRPr>
          </a:p>
          <a:p>
            <a:pPr>
              <a:buFont typeface="Wingdings" pitchFamily="2" charset="2"/>
              <a:buChar char="Ø"/>
            </a:pPr>
            <a:r>
              <a:rPr lang="en-US" altLang="en-US" sz="2800" dirty="0" smtClean="0">
                <a:solidFill>
                  <a:srgbClr val="000000"/>
                </a:solidFill>
              </a:rPr>
              <a:t>The </a:t>
            </a:r>
            <a:r>
              <a:rPr lang="en-US" altLang="en-US" sz="2800" dirty="0">
                <a:solidFill>
                  <a:srgbClr val="000000"/>
                </a:solidFill>
              </a:rPr>
              <a:t>difference is that the attraction is weak.  </a:t>
            </a:r>
            <a:endParaRPr lang="en-US" altLang="en-US" sz="2800" dirty="0" smtClean="0">
              <a:solidFill>
                <a:srgbClr val="000000"/>
              </a:solidFill>
            </a:endParaRPr>
          </a:p>
          <a:p>
            <a:pPr>
              <a:buFont typeface="Wingdings" pitchFamily="2" charset="2"/>
              <a:buChar char="Ø"/>
            </a:pPr>
            <a:r>
              <a:rPr lang="en-US" altLang="en-US" sz="2800" dirty="0" smtClean="0">
                <a:solidFill>
                  <a:srgbClr val="000000"/>
                </a:solidFill>
              </a:rPr>
              <a:t>It </a:t>
            </a:r>
            <a:r>
              <a:rPr lang="en-US" altLang="en-US" sz="2800" dirty="0">
                <a:solidFill>
                  <a:srgbClr val="000000"/>
                </a:solidFill>
              </a:rPr>
              <a:t>is exhibited by materials containing transition elements, rare earth elements and actinide elements.  </a:t>
            </a:r>
            <a:endParaRPr lang="en-US" altLang="en-US" sz="2800" dirty="0" smtClean="0">
              <a:solidFill>
                <a:srgbClr val="000000"/>
              </a:solidFill>
            </a:endParaRPr>
          </a:p>
          <a:p>
            <a:pPr>
              <a:buFont typeface="Wingdings" pitchFamily="2" charset="2"/>
              <a:buChar char="Ø"/>
            </a:pPr>
            <a:r>
              <a:rPr lang="en-US" altLang="en-US" sz="2800" dirty="0" smtClean="0">
                <a:solidFill>
                  <a:srgbClr val="000000"/>
                </a:solidFill>
              </a:rPr>
              <a:t>Liquid </a:t>
            </a:r>
            <a:r>
              <a:rPr lang="en-US" altLang="en-US" sz="2800" dirty="0">
                <a:solidFill>
                  <a:srgbClr val="000000"/>
                </a:solidFill>
              </a:rPr>
              <a:t>oxygen and aluminum are examples of paramagnetic materials. </a:t>
            </a:r>
            <a:endParaRPr lang="en-US" altLang="en-US" sz="280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9200" y="754063"/>
            <a:ext cx="6781800" cy="762000"/>
          </a:xfrm>
        </p:spPr>
        <p:txBody>
          <a:bodyPr>
            <a:normAutofit fontScale="90000"/>
          </a:bodyPr>
          <a:lstStyle/>
          <a:p>
            <a:r>
              <a:rPr lang="en-US" dirty="0">
                <a:latin typeface="Engravers MT" pitchFamily="18" charset="0"/>
              </a:rPr>
              <a:t>MAGNETIC TERMS</a:t>
            </a:r>
          </a:p>
        </p:txBody>
      </p:sp>
      <p:sp>
        <p:nvSpPr>
          <p:cNvPr id="40963" name="Rectangle 3"/>
          <p:cNvSpPr>
            <a:spLocks noGrp="1" noChangeArrowheads="1"/>
          </p:cNvSpPr>
          <p:nvPr>
            <p:ph type="body" idx="1"/>
          </p:nvPr>
        </p:nvSpPr>
        <p:spPr>
          <a:xfrm>
            <a:off x="609600" y="2209800"/>
            <a:ext cx="8077200" cy="3962400"/>
          </a:xfrm>
        </p:spPr>
        <p:txBody>
          <a:bodyPr/>
          <a:lstStyle/>
          <a:p>
            <a:pPr>
              <a:lnSpc>
                <a:spcPct val="90000"/>
              </a:lnSpc>
            </a:pPr>
            <a:r>
              <a:rPr lang="en-US" sz="2800" i="1">
                <a:solidFill>
                  <a:schemeClr val="folHlink"/>
                </a:solidFill>
              </a:rPr>
              <a:t>Ferromagnetic Material</a:t>
            </a:r>
            <a:r>
              <a:rPr lang="en-US" sz="2800">
                <a:solidFill>
                  <a:schemeClr val="folHlink"/>
                </a:solidFill>
              </a:rPr>
              <a:t> – A material easy to magnetize. (i.e., Iron Steel, Cobalt, Perm-alloy, and Alnico)</a:t>
            </a:r>
          </a:p>
          <a:p>
            <a:pPr>
              <a:lnSpc>
                <a:spcPct val="90000"/>
              </a:lnSpc>
            </a:pPr>
            <a:r>
              <a:rPr lang="en-US" sz="2800" i="1">
                <a:solidFill>
                  <a:schemeClr val="folHlink"/>
                </a:solidFill>
              </a:rPr>
              <a:t>Paramagnetic Material-</a:t>
            </a:r>
            <a:r>
              <a:rPr lang="en-US" sz="2800">
                <a:solidFill>
                  <a:schemeClr val="folHlink"/>
                </a:solidFill>
              </a:rPr>
              <a:t> A material that can be  slightly magnetized.</a:t>
            </a:r>
          </a:p>
          <a:p>
            <a:pPr>
              <a:lnSpc>
                <a:spcPct val="90000"/>
              </a:lnSpc>
            </a:pPr>
            <a:r>
              <a:rPr lang="en-US" sz="2800" i="1">
                <a:solidFill>
                  <a:schemeClr val="folHlink"/>
                </a:solidFill>
              </a:rPr>
              <a:t>Diamagnetic Material</a:t>
            </a:r>
            <a:r>
              <a:rPr lang="en-US" sz="2800">
                <a:solidFill>
                  <a:schemeClr val="folHlink"/>
                </a:solidFill>
              </a:rPr>
              <a:t> – A material that is very difficult to magnetize.</a:t>
            </a:r>
          </a:p>
          <a:p>
            <a:pPr>
              <a:lnSpc>
                <a:spcPct val="90000"/>
              </a:lnSpc>
            </a:pPr>
            <a:r>
              <a:rPr lang="en-US" sz="2800" i="1">
                <a:solidFill>
                  <a:schemeClr val="folHlink"/>
                </a:solidFill>
              </a:rPr>
              <a:t>Magnetic Laws</a:t>
            </a:r>
            <a:r>
              <a:rPr lang="en-US" sz="2800">
                <a:solidFill>
                  <a:schemeClr val="folHlink"/>
                </a:solidFill>
              </a:rPr>
              <a:t> – Simply stated: Like poles repel and unlike poles attract.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000" dirty="0" smtClean="0">
                <a:latin typeface="Engravers MT" pitchFamily="18" charset="0"/>
              </a:rPr>
              <a:t>What Type of Magnetism is it?</a:t>
            </a:r>
            <a:endParaRPr lang="en-US" sz="3000" dirty="0">
              <a:latin typeface="Engravers MT" pitchFamily="18" charset="0"/>
            </a:endParaRPr>
          </a:p>
        </p:txBody>
      </p:sp>
      <p:sp>
        <p:nvSpPr>
          <p:cNvPr id="3" name="Content Placeholder 2"/>
          <p:cNvSpPr>
            <a:spLocks noGrp="1"/>
          </p:cNvSpPr>
          <p:nvPr>
            <p:ph idx="1"/>
          </p:nvPr>
        </p:nvSpPr>
        <p:spPr>
          <a:xfrm>
            <a:off x="5486400" y="1219200"/>
            <a:ext cx="3200400" cy="4906963"/>
          </a:xfrm>
        </p:spPr>
        <p:txBody>
          <a:bodyPr>
            <a:normAutofit/>
          </a:bodyPr>
          <a:lstStyle/>
          <a:p>
            <a:r>
              <a:rPr lang="en-US" sz="2800" dirty="0" smtClean="0"/>
              <a:t>A= Ferromagnetic</a:t>
            </a:r>
          </a:p>
          <a:p>
            <a:endParaRPr lang="en-US" sz="2800" dirty="0" smtClean="0"/>
          </a:p>
          <a:p>
            <a:r>
              <a:rPr lang="en-US" sz="2800" dirty="0" smtClean="0"/>
              <a:t>B= Paramagnetic</a:t>
            </a:r>
          </a:p>
          <a:p>
            <a:endParaRPr lang="en-US" sz="2800" dirty="0" smtClean="0"/>
          </a:p>
          <a:p>
            <a:r>
              <a:rPr lang="en-US" sz="2800" dirty="0" smtClean="0"/>
              <a:t>C= Diamagnetic</a:t>
            </a:r>
          </a:p>
          <a:p>
            <a:endParaRPr lang="en-US" sz="2800" dirty="0" smtClean="0"/>
          </a:p>
          <a:p>
            <a:r>
              <a:rPr lang="en-US" sz="2800" dirty="0" smtClean="0"/>
              <a:t>D= Non-Magnetic</a:t>
            </a:r>
            <a:endParaRPr lang="en-US" sz="2800" dirty="0"/>
          </a:p>
        </p:txBody>
      </p:sp>
      <p:pic>
        <p:nvPicPr>
          <p:cNvPr id="5122" name="Picture 2"/>
          <p:cNvPicPr>
            <a:picLocks noChangeAspect="1" noChangeArrowheads="1"/>
          </p:cNvPicPr>
          <p:nvPr/>
        </p:nvPicPr>
        <p:blipFill>
          <a:blip r:embed="rId2" cstate="print"/>
          <a:srcRect/>
          <a:stretch>
            <a:fillRect/>
          </a:stretch>
        </p:blipFill>
        <p:spPr bwMode="auto">
          <a:xfrm>
            <a:off x="0" y="1295400"/>
            <a:ext cx="5410200" cy="47057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dirty="0">
                <a:latin typeface="Engravers MT" pitchFamily="18" charset="0"/>
                <a:cs typeface="Mongolian Baiti" pitchFamily="66" charset="0"/>
              </a:rPr>
              <a:t>Top Ten </a:t>
            </a:r>
            <a:r>
              <a:rPr lang="en-US" altLang="en-US" dirty="0" smtClean="0">
                <a:latin typeface="Engravers MT" pitchFamily="18" charset="0"/>
                <a:cs typeface="Mongolian Baiti" pitchFamily="66" charset="0"/>
              </a:rPr>
              <a:t>continued…</a:t>
            </a:r>
            <a:endParaRPr lang="en-US" altLang="en-US" dirty="0">
              <a:latin typeface="Engravers MT" pitchFamily="18" charset="0"/>
              <a:cs typeface="Mongolian Baiti" pitchFamily="66" charset="0"/>
            </a:endParaRPr>
          </a:p>
        </p:txBody>
      </p:sp>
      <p:sp>
        <p:nvSpPr>
          <p:cNvPr id="12291" name="Rectangle 3"/>
          <p:cNvSpPr>
            <a:spLocks noChangeArrowheads="1"/>
          </p:cNvSpPr>
          <p:nvPr/>
        </p:nvSpPr>
        <p:spPr bwMode="auto">
          <a:xfrm>
            <a:off x="1219200" y="2209800"/>
            <a:ext cx="7467600" cy="3554819"/>
          </a:xfrm>
          <a:prstGeom prst="rect">
            <a:avLst/>
          </a:prstGeom>
          <a:noFill/>
          <a:ln w="12700" cap="sq">
            <a:noFill/>
            <a:miter lim="800000"/>
            <a:headEnd type="none" w="sm" len="sm"/>
            <a:tailEnd type="none" w="sm" len="sm"/>
          </a:ln>
          <a:effectLst/>
        </p:spPr>
        <p:txBody>
          <a:bodyPr>
            <a:spAutoFit/>
          </a:bodyPr>
          <a:lstStyle/>
          <a:p>
            <a:r>
              <a:rPr lang="en-US" altLang="en-US" sz="2500" dirty="0">
                <a:solidFill>
                  <a:srgbClr val="000000"/>
                </a:solidFill>
                <a:latin typeface="Mongolian Baiti" pitchFamily="66" charset="0"/>
                <a:cs typeface="Mongolian Baiti" pitchFamily="66" charset="0"/>
              </a:rPr>
              <a:t>6. A coil of wire with an electric current flowing through it becomes a magnet. </a:t>
            </a:r>
          </a:p>
          <a:p>
            <a:endParaRPr lang="en-US" altLang="en-US" sz="2500" dirty="0">
              <a:solidFill>
                <a:srgbClr val="000000"/>
              </a:solidFill>
              <a:latin typeface="Mongolian Baiti" pitchFamily="66" charset="0"/>
              <a:cs typeface="Mongolian Baiti" pitchFamily="66" charset="0"/>
            </a:endParaRPr>
          </a:p>
          <a:p>
            <a:r>
              <a:rPr lang="en-US" altLang="en-US" sz="2500" dirty="0">
                <a:solidFill>
                  <a:srgbClr val="000000"/>
                </a:solidFill>
                <a:latin typeface="Mongolian Baiti" pitchFamily="66" charset="0"/>
                <a:cs typeface="Mongolian Baiti" pitchFamily="66" charset="0"/>
              </a:rPr>
              <a:t>7. Putting iron inside a current-carrying coil increases the strength of the electromagnet. </a:t>
            </a:r>
          </a:p>
          <a:p>
            <a:endParaRPr lang="en-US" altLang="en-US" sz="2500" dirty="0">
              <a:solidFill>
                <a:srgbClr val="000000"/>
              </a:solidFill>
              <a:latin typeface="Mongolian Baiti" pitchFamily="66" charset="0"/>
              <a:cs typeface="Mongolian Baiti" pitchFamily="66" charset="0"/>
            </a:endParaRPr>
          </a:p>
          <a:p>
            <a:r>
              <a:rPr lang="en-US" altLang="en-US" sz="2500" dirty="0">
                <a:solidFill>
                  <a:srgbClr val="000000"/>
                </a:solidFill>
                <a:latin typeface="Mongolian Baiti" pitchFamily="66" charset="0"/>
                <a:cs typeface="Mongolian Baiti" pitchFamily="66" charset="0"/>
              </a:rPr>
              <a:t>8. A changing magnetic field induces an electric current in a conductor. </a:t>
            </a:r>
          </a:p>
          <a:p>
            <a:endParaRPr lang="en-US" altLang="en-US" sz="2500" dirty="0">
              <a:solidFill>
                <a:srgbClr val="000000"/>
              </a:solidFill>
              <a:latin typeface="Mongolian Baiti" pitchFamily="66" charset="0"/>
              <a:cs typeface="Mongolian Baiti"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Magnetism and Temperature</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Does temperature effect magnetism?</a:t>
            </a:r>
          </a:p>
          <a:p>
            <a:pPr lvl="1"/>
            <a:r>
              <a:rPr lang="en-US" dirty="0" smtClean="0"/>
              <a:t>Yes</a:t>
            </a:r>
          </a:p>
          <a:p>
            <a:pPr lvl="1"/>
            <a:r>
              <a:rPr lang="en-US" dirty="0" smtClean="0"/>
              <a:t>How?</a:t>
            </a:r>
          </a:p>
          <a:p>
            <a:pPr lvl="1"/>
            <a:r>
              <a:rPr lang="en-US" dirty="0" smtClean="0"/>
              <a:t>Let us think…..</a:t>
            </a:r>
          </a:p>
          <a:p>
            <a:pPr lvl="2"/>
            <a:r>
              <a:rPr lang="en-US" dirty="0" smtClean="0"/>
              <a:t>Temperature increases causes particles to move faster</a:t>
            </a:r>
          </a:p>
          <a:p>
            <a:pPr lvl="2"/>
            <a:r>
              <a:rPr lang="en-US" dirty="0" smtClean="0"/>
              <a:t>So great increases in temperature will decrease magnetism</a:t>
            </a:r>
          </a:p>
          <a:p>
            <a:pPr lvl="3"/>
            <a:r>
              <a:rPr lang="en-US" dirty="0" smtClean="0"/>
              <a:t>Temperatures of 770 C will cause the magnet to quickly lose its magnetic effects- this is the Curie Temperature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066800" y="381000"/>
            <a:ext cx="8077200" cy="990600"/>
          </a:xfrm>
        </p:spPr>
        <p:txBody>
          <a:bodyPr>
            <a:normAutofit fontScale="90000"/>
          </a:bodyPr>
          <a:lstStyle/>
          <a:p>
            <a:r>
              <a:rPr lang="en-US" dirty="0">
                <a:latin typeface="Engravers MT" pitchFamily="18" charset="0"/>
              </a:rPr>
              <a:t>Removing Magnetism</a:t>
            </a:r>
          </a:p>
        </p:txBody>
      </p:sp>
      <p:pic>
        <p:nvPicPr>
          <p:cNvPr id="23558" name="Picture 6" descr="Image5"/>
          <p:cNvPicPr>
            <a:picLocks noChangeAspect="1" noChangeArrowheads="1"/>
          </p:cNvPicPr>
          <p:nvPr/>
        </p:nvPicPr>
        <p:blipFill>
          <a:blip r:embed="rId2" cstate="print"/>
          <a:srcRect/>
          <a:stretch>
            <a:fillRect/>
          </a:stretch>
        </p:blipFill>
        <p:spPr bwMode="auto">
          <a:xfrm>
            <a:off x="1524000" y="2882900"/>
            <a:ext cx="6172200" cy="3975100"/>
          </a:xfrm>
          <a:prstGeom prst="rect">
            <a:avLst/>
          </a:prstGeom>
          <a:noFill/>
        </p:spPr>
      </p:pic>
      <p:sp>
        <p:nvSpPr>
          <p:cNvPr id="23559" name="Text Box 7"/>
          <p:cNvSpPr txBox="1">
            <a:spLocks noChangeArrowheads="1"/>
          </p:cNvSpPr>
          <p:nvPr/>
        </p:nvSpPr>
        <p:spPr bwMode="auto">
          <a:xfrm>
            <a:off x="304800" y="1676400"/>
            <a:ext cx="7010400" cy="584775"/>
          </a:xfrm>
          <a:prstGeom prst="rect">
            <a:avLst/>
          </a:prstGeom>
          <a:noFill/>
          <a:ln w="9525">
            <a:noFill/>
            <a:miter lim="800000"/>
            <a:headEnd/>
            <a:tailEnd/>
          </a:ln>
          <a:effectLst/>
        </p:spPr>
        <p:txBody>
          <a:bodyPr wrap="square">
            <a:spAutoFit/>
          </a:bodyPr>
          <a:lstStyle/>
          <a:p>
            <a:pPr>
              <a:spcBef>
                <a:spcPct val="50000"/>
              </a:spcBef>
            </a:pPr>
            <a:r>
              <a:rPr lang="en-US" sz="3200" dirty="0"/>
              <a:t>Heat is one way to remove magnetism.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242888"/>
            <a:ext cx="8839920" cy="677108"/>
          </a:xfrm>
          <a:prstGeom prst="rect">
            <a:avLst/>
          </a:prstGeom>
          <a:noFill/>
          <a:ln w="9525">
            <a:noFill/>
            <a:miter lim="800000"/>
            <a:headEnd/>
            <a:tailEnd/>
          </a:ln>
          <a:effectLst/>
        </p:spPr>
        <p:txBody>
          <a:bodyPr wrap="none">
            <a:spAutoFit/>
          </a:bodyPr>
          <a:lstStyle/>
          <a:p>
            <a:r>
              <a:rPr lang="en-US" sz="3800" dirty="0">
                <a:latin typeface="Engravers MT" pitchFamily="18" charset="0"/>
              </a:rPr>
              <a:t>How to break a magnet:</a:t>
            </a:r>
          </a:p>
        </p:txBody>
      </p:sp>
      <p:sp>
        <p:nvSpPr>
          <p:cNvPr id="15364" name="Text Box 4"/>
          <p:cNvSpPr txBox="1">
            <a:spLocks noChangeArrowheads="1"/>
          </p:cNvSpPr>
          <p:nvPr/>
        </p:nvSpPr>
        <p:spPr bwMode="auto">
          <a:xfrm>
            <a:off x="5562600" y="2057400"/>
            <a:ext cx="2911475" cy="762000"/>
          </a:xfrm>
          <a:prstGeom prst="rect">
            <a:avLst/>
          </a:prstGeom>
          <a:noFill/>
          <a:ln w="9525">
            <a:noFill/>
            <a:miter lim="800000"/>
            <a:headEnd/>
            <a:tailEnd/>
          </a:ln>
          <a:effectLst/>
        </p:spPr>
        <p:txBody>
          <a:bodyPr wrap="none">
            <a:spAutoFit/>
          </a:bodyPr>
          <a:lstStyle/>
          <a:p>
            <a:r>
              <a:rPr lang="en-US" sz="4400" dirty="0">
                <a:latin typeface="Matura MT Script Capitals" pitchFamily="66" charset="0"/>
              </a:rPr>
              <a:t>1.  Drop it</a:t>
            </a:r>
          </a:p>
        </p:txBody>
      </p:sp>
      <p:sp>
        <p:nvSpPr>
          <p:cNvPr id="15365" name="Text Box 5"/>
          <p:cNvSpPr txBox="1">
            <a:spLocks noChangeArrowheads="1"/>
          </p:cNvSpPr>
          <p:nvPr/>
        </p:nvSpPr>
        <p:spPr bwMode="auto">
          <a:xfrm>
            <a:off x="5562600" y="4114800"/>
            <a:ext cx="2633663" cy="762000"/>
          </a:xfrm>
          <a:prstGeom prst="rect">
            <a:avLst/>
          </a:prstGeom>
          <a:noFill/>
          <a:ln w="9525">
            <a:noFill/>
            <a:miter lim="800000"/>
            <a:headEnd/>
            <a:tailEnd/>
          </a:ln>
          <a:effectLst/>
        </p:spPr>
        <p:txBody>
          <a:bodyPr wrap="none">
            <a:spAutoFit/>
          </a:bodyPr>
          <a:lstStyle/>
          <a:p>
            <a:r>
              <a:rPr lang="en-US" sz="4400" dirty="0">
                <a:latin typeface="Matura MT Script Capitals" pitchFamily="66" charset="0"/>
              </a:rPr>
              <a:t>2.  Heat it</a:t>
            </a:r>
          </a:p>
        </p:txBody>
      </p:sp>
      <p:sp>
        <p:nvSpPr>
          <p:cNvPr id="15366" name="Text Box 6"/>
          <p:cNvSpPr txBox="1">
            <a:spLocks noChangeArrowheads="1"/>
          </p:cNvSpPr>
          <p:nvPr/>
        </p:nvSpPr>
        <p:spPr bwMode="auto">
          <a:xfrm>
            <a:off x="5410200" y="5332412"/>
            <a:ext cx="3363913" cy="1373188"/>
          </a:xfrm>
          <a:prstGeom prst="rect">
            <a:avLst/>
          </a:prstGeom>
          <a:noFill/>
          <a:ln w="9525">
            <a:noFill/>
            <a:miter lim="800000"/>
            <a:headEnd/>
            <a:tailEnd/>
          </a:ln>
          <a:effectLst/>
        </p:spPr>
        <p:txBody>
          <a:bodyPr>
            <a:spAutoFit/>
          </a:bodyPr>
          <a:lstStyle/>
          <a:p>
            <a:r>
              <a:rPr lang="en-US" sz="2800" dirty="0">
                <a:latin typeface="Matura MT Script Capitals" pitchFamily="66" charset="0"/>
              </a:rPr>
              <a:t>This causes the domains to become random again!</a:t>
            </a:r>
          </a:p>
        </p:txBody>
      </p:sp>
      <p:pic>
        <p:nvPicPr>
          <p:cNvPr id="20484" name="Picture 4"/>
          <p:cNvPicPr>
            <a:picLocks noChangeAspect="1" noChangeArrowheads="1"/>
          </p:cNvPicPr>
          <p:nvPr/>
        </p:nvPicPr>
        <p:blipFill>
          <a:blip r:embed="rId2" cstate="print"/>
          <a:srcRect/>
          <a:stretch>
            <a:fillRect/>
          </a:stretch>
        </p:blipFill>
        <p:spPr bwMode="auto">
          <a:xfrm>
            <a:off x="0" y="1524000"/>
            <a:ext cx="4985519"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0-#ppt_w/2"/>
                                          </p:val>
                                        </p:tav>
                                        <p:tav tm="100000">
                                          <p:val>
                                            <p:strVal val="#ppt_x"/>
                                          </p:val>
                                        </p:tav>
                                      </p:tavLst>
                                    </p:anim>
                                    <p:anim calcmode="lin" valueType="num">
                                      <p:cBhvr additive="base">
                                        <p:cTn id="14"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box(in)">
                                      <p:cBhvr>
                                        <p:cTn id="19"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P spid="15365" grpId="0" autoUpdateAnimBg="0"/>
      <p:bldP spid="1536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99774" y="304800"/>
            <a:ext cx="7944226" cy="646331"/>
          </a:xfrm>
          <a:prstGeom prst="rect">
            <a:avLst/>
          </a:prstGeom>
          <a:noFill/>
          <a:ln w="9525">
            <a:noFill/>
            <a:miter lim="800000"/>
            <a:headEnd/>
            <a:tailEnd/>
          </a:ln>
          <a:effectLst/>
        </p:spPr>
        <p:txBody>
          <a:bodyPr wrap="none">
            <a:spAutoFit/>
          </a:bodyPr>
          <a:lstStyle/>
          <a:p>
            <a:r>
              <a:rPr lang="en-US" sz="3600" dirty="0">
                <a:effectLst>
                  <a:outerShdw blurRad="38100" dist="38100" dir="2700000" algn="tl">
                    <a:srgbClr val="000000"/>
                  </a:outerShdw>
                </a:effectLst>
                <a:latin typeface="Engravers MT" pitchFamily="18" charset="0"/>
              </a:rPr>
              <a:t>The Earth is a magnet:</a:t>
            </a:r>
          </a:p>
        </p:txBody>
      </p:sp>
      <p:sp>
        <p:nvSpPr>
          <p:cNvPr id="17411" name="Text Box 3"/>
          <p:cNvSpPr txBox="1">
            <a:spLocks noChangeArrowheads="1"/>
          </p:cNvSpPr>
          <p:nvPr/>
        </p:nvSpPr>
        <p:spPr bwMode="auto">
          <a:xfrm>
            <a:off x="1508125" y="1489075"/>
            <a:ext cx="184150" cy="457200"/>
          </a:xfrm>
          <a:prstGeom prst="rect">
            <a:avLst/>
          </a:prstGeom>
          <a:noFill/>
          <a:ln w="9525">
            <a:noFill/>
            <a:miter lim="800000"/>
            <a:headEnd/>
            <a:tailEnd/>
          </a:ln>
          <a:effectLst/>
        </p:spPr>
        <p:txBody>
          <a:bodyPr wrap="none">
            <a:spAutoFit/>
          </a:bodyPr>
          <a:lstStyle/>
          <a:p>
            <a:pPr marL="457200" indent="-457200"/>
            <a:endParaRPr lang="en-US"/>
          </a:p>
        </p:txBody>
      </p:sp>
      <p:pic>
        <p:nvPicPr>
          <p:cNvPr id="17412" name="Picture 4" descr="A:\magnetosphere.gif"/>
          <p:cNvPicPr>
            <a:picLocks noChangeAspect="1" noChangeArrowheads="1"/>
          </p:cNvPicPr>
          <p:nvPr/>
        </p:nvPicPr>
        <p:blipFill>
          <a:blip r:embed="rId2" cstate="print"/>
          <a:srcRect/>
          <a:stretch>
            <a:fillRect/>
          </a:stretch>
        </p:blipFill>
        <p:spPr bwMode="auto">
          <a:xfrm>
            <a:off x="4800600" y="2895600"/>
            <a:ext cx="3287713" cy="3030538"/>
          </a:xfrm>
          <a:prstGeom prst="rect">
            <a:avLst/>
          </a:prstGeom>
          <a:noFill/>
        </p:spPr>
      </p:pic>
      <p:sp>
        <p:nvSpPr>
          <p:cNvPr id="17413" name="Text Box 5"/>
          <p:cNvSpPr txBox="1">
            <a:spLocks noChangeArrowheads="1"/>
          </p:cNvSpPr>
          <p:nvPr/>
        </p:nvSpPr>
        <p:spPr bwMode="auto">
          <a:xfrm>
            <a:off x="4876800" y="2286000"/>
            <a:ext cx="1498039" cy="584775"/>
          </a:xfrm>
          <a:prstGeom prst="rect">
            <a:avLst/>
          </a:prstGeom>
          <a:noFill/>
          <a:ln w="9525">
            <a:noFill/>
            <a:miter lim="800000"/>
            <a:headEnd/>
            <a:tailEnd/>
          </a:ln>
          <a:effectLst/>
        </p:spPr>
        <p:txBody>
          <a:bodyPr wrap="none">
            <a:spAutoFit/>
          </a:bodyPr>
          <a:lstStyle/>
          <a:p>
            <a:r>
              <a:rPr lang="en-US" sz="1600" dirty="0">
                <a:latin typeface="+mj-lt"/>
              </a:rPr>
              <a:t>Magnetic </a:t>
            </a:r>
            <a:r>
              <a:rPr lang="en-US" sz="1600" dirty="0" smtClean="0">
                <a:latin typeface="+mj-lt"/>
              </a:rPr>
              <a:t>South</a:t>
            </a:r>
          </a:p>
          <a:p>
            <a:pPr algn="ctr"/>
            <a:r>
              <a:rPr lang="en-US" sz="1600" dirty="0" smtClean="0">
                <a:latin typeface="+mj-lt"/>
              </a:rPr>
              <a:t> </a:t>
            </a:r>
            <a:r>
              <a:rPr lang="en-US" sz="1600" dirty="0">
                <a:latin typeface="+mj-lt"/>
              </a:rPr>
              <a:t>Pole</a:t>
            </a:r>
          </a:p>
        </p:txBody>
      </p:sp>
      <p:sp>
        <p:nvSpPr>
          <p:cNvPr id="17415" name="Line 7"/>
          <p:cNvSpPr>
            <a:spLocks noChangeShapeType="1"/>
          </p:cNvSpPr>
          <p:nvPr/>
        </p:nvSpPr>
        <p:spPr bwMode="auto">
          <a:xfrm flipH="1">
            <a:off x="6324600" y="2133600"/>
            <a:ext cx="381000" cy="1219200"/>
          </a:xfrm>
          <a:prstGeom prst="line">
            <a:avLst/>
          </a:prstGeom>
          <a:noFill/>
          <a:ln w="28575">
            <a:solidFill>
              <a:srgbClr val="C00000"/>
            </a:solidFill>
            <a:round/>
            <a:headEnd/>
            <a:tailEnd type="triangle" w="med" len="med"/>
          </a:ln>
          <a:effectLst/>
        </p:spPr>
        <p:txBody>
          <a:bodyPr/>
          <a:lstStyle/>
          <a:p>
            <a:endParaRPr lang="en-US"/>
          </a:p>
        </p:txBody>
      </p:sp>
      <p:sp>
        <p:nvSpPr>
          <p:cNvPr id="17416" name="Text Box 8"/>
          <p:cNvSpPr txBox="1">
            <a:spLocks noChangeArrowheads="1"/>
          </p:cNvSpPr>
          <p:nvPr/>
        </p:nvSpPr>
        <p:spPr bwMode="auto">
          <a:xfrm>
            <a:off x="6461125" y="5991225"/>
            <a:ext cx="1547731" cy="584775"/>
          </a:xfrm>
          <a:prstGeom prst="rect">
            <a:avLst/>
          </a:prstGeom>
          <a:noFill/>
          <a:ln w="9525">
            <a:noFill/>
            <a:miter lim="800000"/>
            <a:headEnd/>
            <a:tailEnd/>
          </a:ln>
          <a:effectLst/>
        </p:spPr>
        <p:txBody>
          <a:bodyPr wrap="none">
            <a:spAutoFit/>
          </a:bodyPr>
          <a:lstStyle/>
          <a:p>
            <a:r>
              <a:rPr lang="en-US" sz="1600" dirty="0">
                <a:latin typeface="+mj-lt"/>
              </a:rPr>
              <a:t>Magnetic North </a:t>
            </a:r>
            <a:endParaRPr lang="en-US" sz="1600" dirty="0" smtClean="0">
              <a:latin typeface="+mj-lt"/>
            </a:endParaRPr>
          </a:p>
          <a:p>
            <a:pPr algn="ctr"/>
            <a:r>
              <a:rPr lang="en-US" sz="1600" dirty="0" smtClean="0">
                <a:latin typeface="+mj-lt"/>
              </a:rPr>
              <a:t>Pole</a:t>
            </a:r>
            <a:endParaRPr lang="en-US" sz="1600" dirty="0">
              <a:latin typeface="+mj-lt"/>
            </a:endParaRPr>
          </a:p>
        </p:txBody>
      </p:sp>
      <p:sp>
        <p:nvSpPr>
          <p:cNvPr id="17417" name="Line 9"/>
          <p:cNvSpPr>
            <a:spLocks noChangeShapeType="1"/>
          </p:cNvSpPr>
          <p:nvPr/>
        </p:nvSpPr>
        <p:spPr bwMode="auto">
          <a:xfrm flipV="1">
            <a:off x="6096000" y="5105400"/>
            <a:ext cx="457200" cy="1219200"/>
          </a:xfrm>
          <a:prstGeom prst="line">
            <a:avLst/>
          </a:prstGeom>
          <a:noFill/>
          <a:ln w="28575">
            <a:solidFill>
              <a:srgbClr val="C00000"/>
            </a:solidFill>
            <a:round/>
            <a:headEnd/>
            <a:tailEnd type="triangle" w="med" len="med"/>
          </a:ln>
          <a:effectLst/>
        </p:spPr>
        <p:txBody>
          <a:bodyPr/>
          <a:lstStyle/>
          <a:p>
            <a:endParaRPr lang="en-US"/>
          </a:p>
        </p:txBody>
      </p:sp>
      <p:sp>
        <p:nvSpPr>
          <p:cNvPr id="17418" name="Text Box 10"/>
          <p:cNvSpPr txBox="1">
            <a:spLocks noChangeArrowheads="1"/>
          </p:cNvSpPr>
          <p:nvPr/>
        </p:nvSpPr>
        <p:spPr bwMode="auto">
          <a:xfrm>
            <a:off x="533400" y="2209800"/>
            <a:ext cx="3444875" cy="3108543"/>
          </a:xfrm>
          <a:prstGeom prst="rect">
            <a:avLst/>
          </a:prstGeom>
          <a:noFill/>
          <a:ln w="9525">
            <a:noFill/>
            <a:miter lim="800000"/>
            <a:headEnd/>
            <a:tailEnd/>
          </a:ln>
          <a:effectLst/>
        </p:spPr>
        <p:txBody>
          <a:bodyPr>
            <a:spAutoFit/>
          </a:bodyPr>
          <a:lstStyle/>
          <a:p>
            <a:r>
              <a:rPr lang="en-US" sz="2800" dirty="0"/>
              <a:t>It exerts magnetic forces and is surrounded by a</a:t>
            </a:r>
          </a:p>
          <a:p>
            <a:r>
              <a:rPr lang="en-US" sz="2800" dirty="0"/>
              <a:t>magnetic field that is strongest near the</a:t>
            </a:r>
          </a:p>
          <a:p>
            <a:r>
              <a:rPr lang="en-US" sz="2800" dirty="0"/>
              <a:t>North and South </a:t>
            </a:r>
          </a:p>
          <a:p>
            <a:r>
              <a:rPr lang="en-US" sz="2800" dirty="0"/>
              <a:t>magnetic poles</a:t>
            </a:r>
          </a:p>
        </p:txBody>
      </p:sp>
      <p:sp>
        <p:nvSpPr>
          <p:cNvPr id="17420" name="Text Box 12"/>
          <p:cNvSpPr txBox="1">
            <a:spLocks noChangeArrowheads="1"/>
          </p:cNvSpPr>
          <p:nvPr/>
        </p:nvSpPr>
        <p:spPr bwMode="auto">
          <a:xfrm>
            <a:off x="6553200" y="1752600"/>
            <a:ext cx="2079095" cy="338554"/>
          </a:xfrm>
          <a:prstGeom prst="rect">
            <a:avLst/>
          </a:prstGeom>
          <a:noFill/>
          <a:ln w="9525">
            <a:noFill/>
            <a:miter lim="800000"/>
            <a:headEnd/>
            <a:tailEnd/>
          </a:ln>
          <a:effectLst/>
        </p:spPr>
        <p:txBody>
          <a:bodyPr wrap="none">
            <a:spAutoFit/>
          </a:bodyPr>
          <a:lstStyle/>
          <a:p>
            <a:r>
              <a:rPr lang="en-US" sz="1600" dirty="0">
                <a:latin typeface="+mj-lt"/>
              </a:rPr>
              <a:t>Geographic North Pole</a:t>
            </a:r>
          </a:p>
        </p:txBody>
      </p:sp>
      <p:sp>
        <p:nvSpPr>
          <p:cNvPr id="17421" name="Text Box 13"/>
          <p:cNvSpPr txBox="1">
            <a:spLocks noChangeArrowheads="1"/>
          </p:cNvSpPr>
          <p:nvPr/>
        </p:nvSpPr>
        <p:spPr bwMode="auto">
          <a:xfrm>
            <a:off x="4343400" y="6324600"/>
            <a:ext cx="2153154" cy="338554"/>
          </a:xfrm>
          <a:prstGeom prst="rect">
            <a:avLst/>
          </a:prstGeom>
          <a:noFill/>
          <a:ln w="9525">
            <a:noFill/>
            <a:miter lim="800000"/>
            <a:headEnd/>
            <a:tailEnd/>
          </a:ln>
          <a:effectLst/>
        </p:spPr>
        <p:txBody>
          <a:bodyPr wrap="none">
            <a:spAutoFit/>
          </a:bodyPr>
          <a:lstStyle/>
          <a:p>
            <a:r>
              <a:rPr lang="en-US" sz="1600" dirty="0">
                <a:latin typeface="+mj-lt"/>
              </a:rPr>
              <a:t>Geographic South Pole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0-#ppt_w/2"/>
                                          </p:val>
                                        </p:tav>
                                        <p:tav tm="100000">
                                          <p:val>
                                            <p:strVal val="#ppt_x"/>
                                          </p:val>
                                        </p:tav>
                                      </p:tavLst>
                                    </p:anim>
                                    <p:anim calcmode="lin" valueType="num">
                                      <p:cBhvr additive="base">
                                        <p:cTn id="14"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additive="base">
                                        <p:cTn id="19" dur="500" fill="hold"/>
                                        <p:tgtEl>
                                          <p:spTgt spid="17418"/>
                                        </p:tgtEl>
                                        <p:attrNameLst>
                                          <p:attrName>ppt_x</p:attrName>
                                        </p:attrNameLst>
                                      </p:cBhvr>
                                      <p:tavLst>
                                        <p:tav tm="0">
                                          <p:val>
                                            <p:strVal val="0-#ppt_w/2"/>
                                          </p:val>
                                        </p:tav>
                                        <p:tav tm="100000">
                                          <p:val>
                                            <p:strVal val="#ppt_x"/>
                                          </p:val>
                                        </p:tav>
                                      </p:tavLst>
                                    </p:anim>
                                    <p:anim calcmode="lin" valueType="num">
                                      <p:cBhvr additive="base">
                                        <p:cTn id="2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28600"/>
            <a:ext cx="8620501" cy="584775"/>
          </a:xfrm>
          <a:prstGeom prst="rect">
            <a:avLst/>
          </a:prstGeom>
          <a:noFill/>
          <a:ln w="9525">
            <a:noFill/>
            <a:miter lim="800000"/>
            <a:headEnd/>
            <a:tailEnd/>
          </a:ln>
          <a:effectLst/>
        </p:spPr>
        <p:txBody>
          <a:bodyPr wrap="none">
            <a:spAutoFit/>
          </a:bodyPr>
          <a:lstStyle/>
          <a:p>
            <a:r>
              <a:rPr lang="en-US" sz="3200" dirty="0"/>
              <a:t>We use the Earth’s magnetic field to find direction.</a:t>
            </a:r>
          </a:p>
        </p:txBody>
      </p:sp>
      <p:sp>
        <p:nvSpPr>
          <p:cNvPr id="21507" name="Text Box 3"/>
          <p:cNvSpPr txBox="1">
            <a:spLocks noChangeArrowheads="1"/>
          </p:cNvSpPr>
          <p:nvPr/>
        </p:nvSpPr>
        <p:spPr bwMode="auto">
          <a:xfrm>
            <a:off x="0" y="3657600"/>
            <a:ext cx="9144000" cy="1077218"/>
          </a:xfrm>
          <a:prstGeom prst="rect">
            <a:avLst/>
          </a:prstGeom>
          <a:noFill/>
          <a:ln w="9525">
            <a:noFill/>
            <a:miter lim="800000"/>
            <a:headEnd/>
            <a:tailEnd/>
          </a:ln>
          <a:effectLst/>
        </p:spPr>
        <p:txBody>
          <a:bodyPr wrap="square">
            <a:spAutoFit/>
          </a:bodyPr>
          <a:lstStyle/>
          <a:p>
            <a:r>
              <a:rPr lang="en-US" sz="3200" dirty="0"/>
              <a:t>The needle of a compass always points toward the magnetic south pole.</a:t>
            </a:r>
          </a:p>
        </p:txBody>
      </p:sp>
      <p:sp>
        <p:nvSpPr>
          <p:cNvPr id="21509" name="Text Box 5"/>
          <p:cNvSpPr txBox="1">
            <a:spLocks noChangeArrowheads="1"/>
          </p:cNvSpPr>
          <p:nvPr/>
        </p:nvSpPr>
        <p:spPr bwMode="auto">
          <a:xfrm>
            <a:off x="2057400" y="5334000"/>
            <a:ext cx="5179880" cy="1077218"/>
          </a:xfrm>
          <a:prstGeom prst="rect">
            <a:avLst/>
          </a:prstGeom>
          <a:noFill/>
          <a:ln w="9525">
            <a:noFill/>
            <a:miter lim="800000"/>
            <a:headEnd/>
            <a:tailEnd/>
          </a:ln>
          <a:effectLst/>
        </p:spPr>
        <p:txBody>
          <a:bodyPr wrap="square">
            <a:spAutoFit/>
          </a:bodyPr>
          <a:lstStyle/>
          <a:p>
            <a:r>
              <a:rPr lang="en-US" sz="3200" dirty="0" smtClean="0"/>
              <a:t>We call this direction “North” </a:t>
            </a:r>
          </a:p>
          <a:p>
            <a:pPr algn="ctr"/>
            <a:r>
              <a:rPr lang="en-US" sz="3200" dirty="0" smtClean="0"/>
              <a:t>(remember, opposites attract)</a:t>
            </a:r>
            <a:endParaRPr lang="en-US" sz="3200" dirty="0"/>
          </a:p>
        </p:txBody>
      </p:sp>
      <p:pic>
        <p:nvPicPr>
          <p:cNvPr id="21510" name="Picture 6" descr="C:\Program Files\Microsoft Office\Clipart\standard\stddir3\HH01662_.wmf"/>
          <p:cNvPicPr>
            <a:picLocks noChangeAspect="1" noChangeArrowheads="1"/>
          </p:cNvPicPr>
          <p:nvPr/>
        </p:nvPicPr>
        <p:blipFill>
          <a:blip r:embed="rId2" cstate="print"/>
          <a:srcRect/>
          <a:stretch>
            <a:fillRect/>
          </a:stretch>
        </p:blipFill>
        <p:spPr bwMode="auto">
          <a:xfrm>
            <a:off x="2895600" y="914400"/>
            <a:ext cx="3133725" cy="262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up)">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p:cTn id="12" dur="500" fill="hold"/>
                                        <p:tgtEl>
                                          <p:spTgt spid="21510"/>
                                        </p:tgtEl>
                                        <p:attrNameLst>
                                          <p:attrName>ppt_w</p:attrName>
                                        </p:attrNameLst>
                                      </p:cBhvr>
                                      <p:tavLst>
                                        <p:tav tm="0">
                                          <p:val>
                                            <p:fltVal val="0"/>
                                          </p:val>
                                        </p:tav>
                                        <p:tav tm="100000">
                                          <p:val>
                                            <p:strVal val="#ppt_w"/>
                                          </p:val>
                                        </p:tav>
                                      </p:tavLst>
                                    </p:anim>
                                    <p:anim calcmode="lin" valueType="num">
                                      <p:cBhvr>
                                        <p:cTn id="13" dur="500" fill="hold"/>
                                        <p:tgtEl>
                                          <p:spTgt spid="215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wipe(up)">
                                      <p:cBhvr>
                                        <p:cTn id="18" dur="500"/>
                                        <p:tgtEl>
                                          <p:spTgt spid="2150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509"/>
                                        </p:tgtEl>
                                        <p:attrNameLst>
                                          <p:attrName>style.visibility</p:attrName>
                                        </p:attrNameLst>
                                      </p:cBhvr>
                                      <p:to>
                                        <p:strVal val="visible"/>
                                      </p:to>
                                    </p:set>
                                    <p:animEffect transition="in" filter="wipe(up)">
                                      <p:cBhvr>
                                        <p:cTn id="23"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P spid="2150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0"/>
            <a:ext cx="9144000" cy="1770063"/>
          </a:xfrm>
          <a:prstGeom prst="rect">
            <a:avLst/>
          </a:prstGeom>
          <a:noFill/>
          <a:ln w="9525">
            <a:noFill/>
            <a:miter lim="800000"/>
            <a:headEnd/>
            <a:tailEnd/>
          </a:ln>
          <a:effectLst/>
        </p:spPr>
        <p:txBody>
          <a:bodyPr>
            <a:spAutoFit/>
          </a:bodyPr>
          <a:lstStyle/>
          <a:p>
            <a:pPr>
              <a:spcBef>
                <a:spcPct val="50000"/>
              </a:spcBef>
            </a:pPr>
            <a:r>
              <a:rPr lang="en-US" sz="4000">
                <a:solidFill>
                  <a:srgbClr val="333399"/>
                </a:solidFill>
              </a:rPr>
              <a:t>The earth is like a giant magnet!</a:t>
            </a:r>
          </a:p>
          <a:p>
            <a:pPr>
              <a:spcBef>
                <a:spcPct val="50000"/>
              </a:spcBef>
            </a:pPr>
            <a:r>
              <a:rPr lang="en-US" sz="2800">
                <a:solidFill>
                  <a:srgbClr val="CC0000"/>
                </a:solidFill>
              </a:rPr>
              <a:t>The nickel iron core of the earth gives the earth a magnetic field much like a bar magnet.</a:t>
            </a:r>
          </a:p>
        </p:txBody>
      </p:sp>
      <p:pic>
        <p:nvPicPr>
          <p:cNvPr id="50181" name="Picture 5"/>
          <p:cNvPicPr>
            <a:picLocks noChangeAspect="1" noChangeArrowheads="1"/>
          </p:cNvPicPr>
          <p:nvPr/>
        </p:nvPicPr>
        <p:blipFill>
          <a:blip r:embed="rId3" cstate="print"/>
          <a:srcRect/>
          <a:stretch>
            <a:fillRect/>
          </a:stretch>
        </p:blipFill>
        <p:spPr bwMode="auto">
          <a:xfrm>
            <a:off x="76200" y="1931988"/>
            <a:ext cx="5410200" cy="48498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p:cTn id="7" dur="500" fill="hold"/>
                                        <p:tgtEl>
                                          <p:spTgt spid="5018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80">
                                            <p:txEl>
                                              <p:pRg st="1" end="1"/>
                                            </p:txEl>
                                          </p:spTgt>
                                        </p:tgtEl>
                                        <p:attrNameLst>
                                          <p:attrName>style.visibility</p:attrName>
                                        </p:attrNameLst>
                                      </p:cBhvr>
                                      <p:to>
                                        <p:strVal val="visible"/>
                                      </p:to>
                                    </p:set>
                                    <p:anim calcmode="lin" valueType="num">
                                      <p:cBhvr>
                                        <p:cTn id="13" dur="500" fill="hold"/>
                                        <p:tgtEl>
                                          <p:spTgt spid="5018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018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0181"/>
                                        </p:tgtEl>
                                        <p:attrNameLst>
                                          <p:attrName>style.visibility</p:attrName>
                                        </p:attrNameLst>
                                      </p:cBhvr>
                                      <p:to>
                                        <p:strVal val="visible"/>
                                      </p:to>
                                    </p:set>
                                    <p:animEffect transition="in" filter="dissolve">
                                      <p:cBhvr>
                                        <p:cTn id="19"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457200"/>
            <a:ext cx="10287000" cy="1143000"/>
          </a:xfrm>
          <a:prstGeom prst="rect">
            <a:avLst/>
          </a:prstGeom>
          <a:noFill/>
          <a:ln w="9525">
            <a:noFill/>
            <a:miter lim="800000"/>
            <a:headEnd/>
            <a:tailEnd/>
          </a:ln>
          <a:effectLst/>
        </p:spPr>
        <p:txBody>
          <a:bodyPr lIns="92075" tIns="46038" rIns="92075" bIns="46038" anchor="ctr"/>
          <a:lstStyle/>
          <a:p>
            <a:r>
              <a:rPr kumimoji="1" lang="en-US" altLang="en-US" sz="3000" dirty="0">
                <a:effectLst>
                  <a:outerShdw blurRad="38100" dist="38100" dir="2700000" algn="tl">
                    <a:srgbClr val="000000"/>
                  </a:outerShdw>
                </a:effectLst>
                <a:latin typeface="Engravers MT" pitchFamily="18" charset="0"/>
              </a:rPr>
              <a:t>Action at a Distance Explained</a:t>
            </a:r>
          </a:p>
        </p:txBody>
      </p:sp>
      <p:sp>
        <p:nvSpPr>
          <p:cNvPr id="53251" name="Rectangle 3"/>
          <p:cNvSpPr>
            <a:spLocks noChangeArrowheads="1"/>
          </p:cNvSpPr>
          <p:nvPr/>
        </p:nvSpPr>
        <p:spPr bwMode="auto">
          <a:xfrm>
            <a:off x="1219200" y="1752600"/>
            <a:ext cx="3429000" cy="4692650"/>
          </a:xfrm>
          <a:prstGeom prst="rect">
            <a:avLst/>
          </a:prstGeom>
          <a:noFill/>
          <a:ln w="12700" cap="sq">
            <a:noFill/>
            <a:miter lim="800000"/>
            <a:headEnd type="none" w="sm" len="sm"/>
            <a:tailEnd type="none" w="sm" len="sm"/>
          </a:ln>
          <a:effectLst/>
        </p:spPr>
        <p:txBody>
          <a:bodyPr>
            <a:spAutoFit/>
          </a:bodyPr>
          <a:lstStyle/>
          <a:p>
            <a:pPr>
              <a:lnSpc>
                <a:spcPct val="120000"/>
              </a:lnSpc>
            </a:pPr>
            <a:r>
              <a:rPr lang="en-US" altLang="en-US" sz="2800" dirty="0"/>
              <a:t>Although two magnets may not be touching, they still interact through their </a:t>
            </a:r>
          </a:p>
          <a:p>
            <a:pPr>
              <a:lnSpc>
                <a:spcPct val="120000"/>
              </a:lnSpc>
            </a:pPr>
            <a:r>
              <a:rPr lang="en-US" altLang="en-US" sz="2800" dirty="0"/>
              <a:t>magnetic fields.  </a:t>
            </a:r>
            <a:br>
              <a:rPr lang="en-US" altLang="en-US" sz="2800" dirty="0"/>
            </a:br>
            <a:r>
              <a:rPr lang="en-US" altLang="en-US" sz="2800" dirty="0"/>
              <a:t/>
            </a:r>
            <a:br>
              <a:rPr lang="en-US" altLang="en-US" sz="2800" dirty="0"/>
            </a:br>
            <a:r>
              <a:rPr lang="en-US" altLang="en-US" sz="2800" dirty="0"/>
              <a:t>This explains the ‘action at a distance’, say of a compass.</a:t>
            </a:r>
          </a:p>
        </p:txBody>
      </p:sp>
      <p:sp>
        <p:nvSpPr>
          <p:cNvPr id="53253" name="Rectangle 5"/>
          <p:cNvSpPr>
            <a:spLocks noChangeArrowheads="1"/>
          </p:cNvSpPr>
          <p:nvPr/>
        </p:nvSpPr>
        <p:spPr bwMode="auto">
          <a:xfrm>
            <a:off x="5029200" y="1981200"/>
            <a:ext cx="3886200" cy="457200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US"/>
          </a:p>
        </p:txBody>
      </p:sp>
      <p:pic>
        <p:nvPicPr>
          <p:cNvPr id="53254" name="Picture 6" descr="C:\My Documents\LECT2\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57800" y="2286000"/>
            <a:ext cx="3733800" cy="36734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Electromagnetism</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Electricity and magnetism are different facets of </a:t>
            </a:r>
            <a:r>
              <a:rPr lang="en-US" b="1" i="1" dirty="0" smtClean="0"/>
              <a:t>electromagnetism</a:t>
            </a:r>
          </a:p>
          <a:p>
            <a:pPr lvl="1"/>
            <a:r>
              <a:rPr lang="en-US" dirty="0" smtClean="0"/>
              <a:t>a moving electric charge produces magnetic fields</a:t>
            </a:r>
          </a:p>
          <a:p>
            <a:pPr lvl="1"/>
            <a:r>
              <a:rPr lang="en-US" dirty="0" smtClean="0"/>
              <a:t>changing magnetic fields move electric charges</a:t>
            </a:r>
          </a:p>
          <a:p>
            <a:pPr lvl="1"/>
            <a:r>
              <a:rPr lang="en-US" dirty="0" smtClean="0"/>
              <a:t>The magnetic field is</a:t>
            </a:r>
          </a:p>
          <a:p>
            <a:pPr lvl="1">
              <a:buNone/>
            </a:pPr>
            <a:r>
              <a:rPr lang="en-US" dirty="0" smtClean="0"/>
              <a:t> temporary, it is only in </a:t>
            </a:r>
          </a:p>
          <a:p>
            <a:pPr lvl="1">
              <a:buNone/>
            </a:pPr>
            <a:r>
              <a:rPr lang="en-US" dirty="0" smtClean="0"/>
              <a:t>effect when the current is </a:t>
            </a:r>
          </a:p>
          <a:p>
            <a:pPr lvl="1">
              <a:buNone/>
            </a:pPr>
            <a:r>
              <a:rPr lang="en-US" dirty="0" smtClean="0"/>
              <a:t>flowing.</a:t>
            </a:r>
          </a:p>
        </p:txBody>
      </p:sp>
      <p:pic>
        <p:nvPicPr>
          <p:cNvPr id="21506" name="Picture 2"/>
          <p:cNvPicPr>
            <a:picLocks noChangeAspect="1" noChangeArrowheads="1"/>
          </p:cNvPicPr>
          <p:nvPr/>
        </p:nvPicPr>
        <p:blipFill>
          <a:blip r:embed="rId2" cstate="print"/>
          <a:srcRect/>
          <a:stretch>
            <a:fillRect/>
          </a:stretch>
        </p:blipFill>
        <p:spPr bwMode="auto">
          <a:xfrm>
            <a:off x="5105400" y="3657600"/>
            <a:ext cx="3810000" cy="3051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Electromagnetism</a:t>
            </a:r>
            <a:endParaRPr lang="en-US" dirty="0">
              <a:latin typeface="Engravers MT" pitchFamily="18" charset="0"/>
            </a:endParaRPr>
          </a:p>
        </p:txBody>
      </p:sp>
      <p:sp>
        <p:nvSpPr>
          <p:cNvPr id="3" name="Content Placeholder 2"/>
          <p:cNvSpPr>
            <a:spLocks noGrp="1"/>
          </p:cNvSpPr>
          <p:nvPr>
            <p:ph idx="1"/>
          </p:nvPr>
        </p:nvSpPr>
        <p:spPr/>
        <p:txBody>
          <a:bodyPr/>
          <a:lstStyle/>
          <a:p>
            <a:r>
              <a:rPr lang="en-US" b="1" dirty="0" smtClean="0"/>
              <a:t>Right-hand rule of magnetism</a:t>
            </a:r>
            <a:r>
              <a:rPr lang="en-US" dirty="0" smtClean="0"/>
              <a:t> says that as you grasp a wire so your right thumb points in the direction of the flow of conventional current, the magnetic lines of force caused by the current will point in the direction your fingers wrap around the wire.</a:t>
            </a:r>
            <a:endParaRPr lang="en-US" b="1" dirty="0"/>
          </a:p>
        </p:txBody>
      </p:sp>
      <p:pic>
        <p:nvPicPr>
          <p:cNvPr id="6146" name="Picture 2"/>
          <p:cNvPicPr>
            <a:picLocks noChangeAspect="1" noChangeArrowheads="1"/>
          </p:cNvPicPr>
          <p:nvPr/>
        </p:nvPicPr>
        <p:blipFill>
          <a:blip r:embed="rId2" cstate="print"/>
          <a:srcRect/>
          <a:stretch>
            <a:fillRect/>
          </a:stretch>
        </p:blipFill>
        <p:spPr bwMode="auto">
          <a:xfrm>
            <a:off x="5837151" y="4267200"/>
            <a:ext cx="33068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Image10"/>
          <p:cNvPicPr>
            <a:picLocks noChangeAspect="1" noChangeArrowheads="1"/>
          </p:cNvPicPr>
          <p:nvPr/>
        </p:nvPicPr>
        <p:blipFill>
          <a:blip r:embed="rId2" cstate="print"/>
          <a:srcRect/>
          <a:stretch>
            <a:fillRect/>
          </a:stretch>
        </p:blipFill>
        <p:spPr bwMode="auto">
          <a:xfrm>
            <a:off x="2286000" y="3048000"/>
            <a:ext cx="4089400" cy="3327400"/>
          </a:xfrm>
          <a:prstGeom prst="rect">
            <a:avLst/>
          </a:prstGeom>
          <a:noFill/>
        </p:spPr>
      </p:pic>
      <p:sp>
        <p:nvSpPr>
          <p:cNvPr id="24578" name="Rectangle 2"/>
          <p:cNvSpPr>
            <a:spLocks noGrp="1" noChangeArrowheads="1"/>
          </p:cNvSpPr>
          <p:nvPr>
            <p:ph type="ctrTitle"/>
          </p:nvPr>
        </p:nvSpPr>
        <p:spPr>
          <a:xfrm>
            <a:off x="1066800" y="304800"/>
            <a:ext cx="4419600" cy="1143000"/>
          </a:xfrm>
        </p:spPr>
        <p:txBody>
          <a:bodyPr/>
          <a:lstStyle/>
          <a:p>
            <a:r>
              <a:rPr lang="en-US" dirty="0">
                <a:latin typeface="Engravers MT" pitchFamily="18" charset="0"/>
              </a:rPr>
              <a:t>Magnets</a:t>
            </a:r>
          </a:p>
        </p:txBody>
      </p:sp>
      <p:sp>
        <p:nvSpPr>
          <p:cNvPr id="24584" name="Text Box 8"/>
          <p:cNvSpPr txBox="1">
            <a:spLocks noChangeArrowheads="1"/>
          </p:cNvSpPr>
          <p:nvPr/>
        </p:nvSpPr>
        <p:spPr bwMode="auto">
          <a:xfrm>
            <a:off x="381000" y="1828800"/>
            <a:ext cx="7467600" cy="1569660"/>
          </a:xfrm>
          <a:prstGeom prst="rect">
            <a:avLst/>
          </a:prstGeom>
          <a:noFill/>
          <a:ln w="9525">
            <a:noFill/>
            <a:miter lim="800000"/>
            <a:headEnd/>
            <a:tailEnd/>
          </a:ln>
          <a:effectLst/>
        </p:spPr>
        <p:txBody>
          <a:bodyPr>
            <a:spAutoFit/>
          </a:bodyPr>
          <a:lstStyle/>
          <a:p>
            <a:r>
              <a:rPr lang="en-US" sz="3200" dirty="0"/>
              <a:t>A very strong magnet can be made with a coil of wire and the flow of an electric current.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Image7"/>
          <p:cNvPicPr>
            <a:picLocks noChangeAspect="1" noChangeArrowheads="1"/>
          </p:cNvPicPr>
          <p:nvPr/>
        </p:nvPicPr>
        <p:blipFill>
          <a:blip r:embed="rId2" cstate="print"/>
          <a:srcRect/>
          <a:stretch>
            <a:fillRect/>
          </a:stretch>
        </p:blipFill>
        <p:spPr bwMode="auto">
          <a:xfrm>
            <a:off x="1066800" y="1981200"/>
            <a:ext cx="6642100" cy="4343400"/>
          </a:xfrm>
          <a:prstGeom prst="rect">
            <a:avLst/>
          </a:prstGeom>
          <a:noFill/>
        </p:spPr>
      </p:pic>
      <p:sp>
        <p:nvSpPr>
          <p:cNvPr id="27650" name="Rectangle 2"/>
          <p:cNvSpPr>
            <a:spLocks noGrp="1" noChangeArrowheads="1"/>
          </p:cNvSpPr>
          <p:nvPr>
            <p:ph type="ctrTitle"/>
          </p:nvPr>
        </p:nvSpPr>
        <p:spPr>
          <a:xfrm>
            <a:off x="990600" y="304800"/>
            <a:ext cx="7772400" cy="1143000"/>
          </a:xfrm>
        </p:spPr>
        <p:txBody>
          <a:bodyPr/>
          <a:lstStyle/>
          <a:p>
            <a:r>
              <a:rPr lang="en-US" dirty="0">
                <a:solidFill>
                  <a:srgbClr val="FF0000"/>
                </a:solidFill>
                <a:latin typeface="Engravers MT" pitchFamily="18" charset="0"/>
              </a:rPr>
              <a:t>Types of Magnets</a:t>
            </a:r>
            <a:endParaRPr lang="en-US" dirty="0">
              <a:latin typeface="Engravers MT" pitchFamily="18" charset="0"/>
            </a:endParaRPr>
          </a:p>
        </p:txBody>
      </p:sp>
      <p:sp>
        <p:nvSpPr>
          <p:cNvPr id="27655" name="Text Box 7"/>
          <p:cNvSpPr txBox="1">
            <a:spLocks noChangeArrowheads="1"/>
          </p:cNvSpPr>
          <p:nvPr/>
        </p:nvSpPr>
        <p:spPr bwMode="auto">
          <a:xfrm>
            <a:off x="1066800" y="2819400"/>
            <a:ext cx="2735263" cy="579438"/>
          </a:xfrm>
          <a:prstGeom prst="rect">
            <a:avLst/>
          </a:prstGeom>
          <a:noFill/>
          <a:ln w="9525">
            <a:noFill/>
            <a:miter lim="800000"/>
            <a:headEnd/>
            <a:tailEnd/>
          </a:ln>
          <a:effectLst/>
        </p:spPr>
        <p:txBody>
          <a:bodyPr wrap="none">
            <a:spAutoFit/>
          </a:bodyPr>
          <a:lstStyle/>
          <a:p>
            <a:r>
              <a:rPr lang="en-US" sz="3200" b="1" i="1">
                <a:solidFill>
                  <a:schemeClr val="accent2"/>
                </a:solidFill>
              </a:rPr>
              <a:t>LOADSTONE</a:t>
            </a:r>
          </a:p>
        </p:txBody>
      </p:sp>
      <p:sp>
        <p:nvSpPr>
          <p:cNvPr id="27656" name="Text Box 8"/>
          <p:cNvSpPr txBox="1">
            <a:spLocks noChangeArrowheads="1"/>
          </p:cNvSpPr>
          <p:nvPr/>
        </p:nvSpPr>
        <p:spPr bwMode="auto">
          <a:xfrm>
            <a:off x="6477000" y="2057400"/>
            <a:ext cx="1036638" cy="579438"/>
          </a:xfrm>
          <a:prstGeom prst="rect">
            <a:avLst/>
          </a:prstGeom>
          <a:noFill/>
          <a:ln w="9525">
            <a:noFill/>
            <a:miter lim="800000"/>
            <a:headEnd/>
            <a:tailEnd/>
          </a:ln>
          <a:effectLst/>
        </p:spPr>
        <p:txBody>
          <a:bodyPr wrap="none">
            <a:spAutoFit/>
          </a:bodyPr>
          <a:lstStyle/>
          <a:p>
            <a:r>
              <a:rPr lang="en-US" sz="3200" b="1">
                <a:solidFill>
                  <a:schemeClr val="accent2"/>
                </a:solidFill>
              </a:rPr>
              <a:t>BAR</a:t>
            </a:r>
          </a:p>
        </p:txBody>
      </p:sp>
      <p:sp>
        <p:nvSpPr>
          <p:cNvPr id="27657" name="Text Box 9"/>
          <p:cNvSpPr txBox="1">
            <a:spLocks noChangeArrowheads="1"/>
          </p:cNvSpPr>
          <p:nvPr/>
        </p:nvSpPr>
        <p:spPr bwMode="auto">
          <a:xfrm>
            <a:off x="5622925" y="4884738"/>
            <a:ext cx="484188" cy="579437"/>
          </a:xfrm>
          <a:prstGeom prst="rect">
            <a:avLst/>
          </a:prstGeom>
          <a:noFill/>
          <a:ln w="9525">
            <a:noFill/>
            <a:miter lim="800000"/>
            <a:headEnd/>
            <a:tailEnd/>
          </a:ln>
          <a:effectLst/>
        </p:spPr>
        <p:txBody>
          <a:bodyPr wrap="none">
            <a:spAutoFit/>
          </a:bodyPr>
          <a:lstStyle/>
          <a:p>
            <a:r>
              <a:rPr lang="en-US" sz="3200" b="1">
                <a:solidFill>
                  <a:schemeClr val="accent2"/>
                </a:solidFill>
              </a:rPr>
              <a:t>U</a:t>
            </a:r>
          </a:p>
        </p:txBody>
      </p:sp>
      <p:sp>
        <p:nvSpPr>
          <p:cNvPr id="27659" name="Text Box 11"/>
          <p:cNvSpPr txBox="1">
            <a:spLocks noChangeArrowheads="1"/>
          </p:cNvSpPr>
          <p:nvPr/>
        </p:nvSpPr>
        <p:spPr bwMode="auto">
          <a:xfrm>
            <a:off x="914400" y="5334000"/>
            <a:ext cx="1908175" cy="1066800"/>
          </a:xfrm>
          <a:prstGeom prst="rect">
            <a:avLst/>
          </a:prstGeom>
          <a:noFill/>
          <a:ln w="9525">
            <a:noFill/>
            <a:miter lim="800000"/>
            <a:headEnd/>
            <a:tailEnd/>
          </a:ln>
          <a:effectLst/>
        </p:spPr>
        <p:txBody>
          <a:bodyPr wrap="none">
            <a:spAutoFit/>
          </a:bodyPr>
          <a:lstStyle/>
          <a:p>
            <a:r>
              <a:rPr lang="en-US" sz="3200" b="1">
                <a:solidFill>
                  <a:schemeClr val="accent2"/>
                </a:solidFill>
              </a:rPr>
              <a:t>COIL</a:t>
            </a:r>
            <a:br>
              <a:rPr lang="en-US" sz="3200" b="1">
                <a:solidFill>
                  <a:schemeClr val="accent2"/>
                </a:solidFill>
              </a:rPr>
            </a:br>
            <a:r>
              <a:rPr lang="en-US" sz="3200" b="1">
                <a:solidFill>
                  <a:schemeClr val="accent2"/>
                </a:solidFill>
              </a:rPr>
              <a:t> ALNICO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0" y="0"/>
            <a:ext cx="9144000" cy="2590800"/>
          </a:xfrm>
          <a:prstGeom prst="rect">
            <a:avLst/>
          </a:prstGeom>
          <a:noFill/>
          <a:ln w="9525">
            <a:noFill/>
            <a:miter lim="800000"/>
            <a:headEnd/>
            <a:tailEnd/>
          </a:ln>
          <a:effectLst/>
        </p:spPr>
        <p:txBody>
          <a:bodyPr>
            <a:spAutoFit/>
          </a:bodyPr>
          <a:lstStyle/>
          <a:p>
            <a:pPr>
              <a:spcBef>
                <a:spcPct val="50000"/>
              </a:spcBef>
            </a:pPr>
            <a:r>
              <a:rPr lang="en-US" sz="4000" dirty="0">
                <a:solidFill>
                  <a:srgbClr val="C00000"/>
                </a:solidFill>
                <a:latin typeface="Jokerman" pitchFamily="82" charset="0"/>
              </a:rPr>
              <a:t>Electricity</a:t>
            </a:r>
            <a:r>
              <a:rPr lang="en-US" sz="4000" dirty="0">
                <a:solidFill>
                  <a:srgbClr val="C00000"/>
                </a:solidFill>
              </a:rPr>
              <a:t> and </a:t>
            </a:r>
            <a:r>
              <a:rPr lang="en-US" sz="4400" dirty="0">
                <a:solidFill>
                  <a:srgbClr val="C00000"/>
                </a:solidFill>
                <a:latin typeface="Magneto" pitchFamily="82" charset="0"/>
              </a:rPr>
              <a:t>Magnetism</a:t>
            </a:r>
            <a:r>
              <a:rPr lang="en-US" sz="4000" dirty="0">
                <a:solidFill>
                  <a:srgbClr val="C00000"/>
                </a:solidFill>
              </a:rPr>
              <a:t> – how are they related?</a:t>
            </a:r>
          </a:p>
          <a:p>
            <a:pPr>
              <a:spcBef>
                <a:spcPct val="50000"/>
              </a:spcBef>
            </a:pPr>
            <a:r>
              <a:rPr lang="en-US" sz="3200" dirty="0"/>
              <a:t>When an electric current passes through a wire a magnetic field is formed.</a:t>
            </a:r>
          </a:p>
        </p:txBody>
      </p:sp>
      <p:pic>
        <p:nvPicPr>
          <p:cNvPr id="52229" name="Picture 5"/>
          <p:cNvPicPr>
            <a:picLocks noChangeAspect="1" noChangeArrowheads="1"/>
          </p:cNvPicPr>
          <p:nvPr/>
        </p:nvPicPr>
        <p:blipFill>
          <a:blip r:embed="rId3" cstate="print"/>
          <a:srcRect/>
          <a:stretch>
            <a:fillRect/>
          </a:stretch>
        </p:blipFill>
        <p:spPr bwMode="auto">
          <a:xfrm>
            <a:off x="0" y="3124200"/>
            <a:ext cx="9144000" cy="3382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p:cTn id="7" dur="5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8">
                                            <p:txEl>
                                              <p:pRg st="1" end="1"/>
                                            </p:txEl>
                                          </p:spTgt>
                                        </p:tgtEl>
                                        <p:attrNameLst>
                                          <p:attrName>style.visibility</p:attrName>
                                        </p:attrNameLst>
                                      </p:cBhvr>
                                      <p:to>
                                        <p:strVal val="visible"/>
                                      </p:to>
                                    </p:set>
                                    <p:anim calcmode="lin" valueType="num">
                                      <p:cBhvr>
                                        <p:cTn id="13" dur="500" fill="hold"/>
                                        <p:tgtEl>
                                          <p:spTgt spid="5222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animEffect transition="in" filter="dissolve">
                                      <p:cBhvr>
                                        <p:cTn id="19"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7" name="Picture 7" descr="Image24"/>
          <p:cNvPicPr>
            <a:picLocks noChangeAspect="1" noChangeArrowheads="1"/>
          </p:cNvPicPr>
          <p:nvPr/>
        </p:nvPicPr>
        <p:blipFill>
          <a:blip r:embed="rId2" cstate="print"/>
          <a:srcRect/>
          <a:stretch>
            <a:fillRect/>
          </a:stretch>
        </p:blipFill>
        <p:spPr bwMode="auto">
          <a:xfrm>
            <a:off x="228600" y="2743200"/>
            <a:ext cx="3962400" cy="3095625"/>
          </a:xfrm>
          <a:prstGeom prst="rect">
            <a:avLst/>
          </a:prstGeom>
          <a:noFill/>
        </p:spPr>
      </p:pic>
      <p:pic>
        <p:nvPicPr>
          <p:cNvPr id="30728" name="Picture 8" descr="Image23"/>
          <p:cNvPicPr>
            <a:picLocks noChangeAspect="1" noChangeArrowheads="1"/>
          </p:cNvPicPr>
          <p:nvPr/>
        </p:nvPicPr>
        <p:blipFill>
          <a:blip r:embed="rId3" cstate="print"/>
          <a:srcRect/>
          <a:stretch>
            <a:fillRect/>
          </a:stretch>
        </p:blipFill>
        <p:spPr bwMode="auto">
          <a:xfrm>
            <a:off x="4572000" y="2743200"/>
            <a:ext cx="3962400" cy="3095625"/>
          </a:xfrm>
          <a:prstGeom prst="rect">
            <a:avLst/>
          </a:prstGeom>
          <a:noFill/>
        </p:spPr>
      </p:pic>
      <p:sp>
        <p:nvSpPr>
          <p:cNvPr id="30722" name="Rectangle 2"/>
          <p:cNvSpPr>
            <a:spLocks noGrp="1" noChangeArrowheads="1"/>
          </p:cNvSpPr>
          <p:nvPr>
            <p:ph type="ctrTitle"/>
          </p:nvPr>
        </p:nvSpPr>
        <p:spPr>
          <a:xfrm>
            <a:off x="457200" y="304800"/>
            <a:ext cx="7696200" cy="685800"/>
          </a:xfrm>
        </p:spPr>
        <p:txBody>
          <a:bodyPr>
            <a:normAutofit fontScale="90000"/>
          </a:bodyPr>
          <a:lstStyle/>
          <a:p>
            <a:r>
              <a:rPr lang="en-US" dirty="0">
                <a:latin typeface="Engravers MT" pitchFamily="18" charset="0"/>
              </a:rPr>
              <a:t>Electromagnets</a:t>
            </a:r>
          </a:p>
        </p:txBody>
      </p:sp>
      <p:sp>
        <p:nvSpPr>
          <p:cNvPr id="30730" name="Text Box 10"/>
          <p:cNvSpPr txBox="1">
            <a:spLocks noChangeArrowheads="1"/>
          </p:cNvSpPr>
          <p:nvPr/>
        </p:nvSpPr>
        <p:spPr bwMode="auto">
          <a:xfrm>
            <a:off x="381000" y="1676400"/>
            <a:ext cx="8321675" cy="830997"/>
          </a:xfrm>
          <a:prstGeom prst="rect">
            <a:avLst/>
          </a:prstGeom>
          <a:noFill/>
          <a:ln w="9525">
            <a:noFill/>
            <a:miter lim="800000"/>
            <a:headEnd/>
            <a:tailEnd/>
          </a:ln>
          <a:effectLst/>
        </p:spPr>
        <p:txBody>
          <a:bodyPr>
            <a:spAutoFit/>
          </a:bodyPr>
          <a:lstStyle/>
          <a:p>
            <a:r>
              <a:rPr lang="en-US" sz="2400" dirty="0"/>
              <a:t>A coil of wire can be made into a magnet by passing an electric current through it.</a:t>
            </a:r>
          </a:p>
        </p:txBody>
      </p:sp>
      <p:sp>
        <p:nvSpPr>
          <p:cNvPr id="30731" name="Text Box 11"/>
          <p:cNvSpPr txBox="1">
            <a:spLocks noChangeArrowheads="1"/>
          </p:cNvSpPr>
          <p:nvPr/>
        </p:nvSpPr>
        <p:spPr bwMode="auto">
          <a:xfrm>
            <a:off x="381000" y="5638800"/>
            <a:ext cx="3810000" cy="769441"/>
          </a:xfrm>
          <a:prstGeom prst="rect">
            <a:avLst/>
          </a:prstGeom>
          <a:noFill/>
          <a:ln w="9525">
            <a:noFill/>
            <a:miter lim="800000"/>
            <a:headEnd/>
            <a:tailEnd/>
          </a:ln>
          <a:effectLst/>
        </p:spPr>
        <p:txBody>
          <a:bodyPr wrap="square">
            <a:spAutoFit/>
          </a:bodyPr>
          <a:lstStyle/>
          <a:p>
            <a:r>
              <a:rPr lang="en-US" sz="2200" dirty="0"/>
              <a:t>Without electricity, there is no magnetic force</a:t>
            </a:r>
          </a:p>
        </p:txBody>
      </p:sp>
      <p:sp>
        <p:nvSpPr>
          <p:cNvPr id="30732" name="Text Box 12"/>
          <p:cNvSpPr txBox="1">
            <a:spLocks noChangeArrowheads="1"/>
          </p:cNvSpPr>
          <p:nvPr/>
        </p:nvSpPr>
        <p:spPr bwMode="auto">
          <a:xfrm>
            <a:off x="4495800" y="5638800"/>
            <a:ext cx="4419600" cy="769441"/>
          </a:xfrm>
          <a:prstGeom prst="rect">
            <a:avLst/>
          </a:prstGeom>
          <a:noFill/>
          <a:ln w="9525">
            <a:noFill/>
            <a:miter lim="800000"/>
            <a:headEnd/>
            <a:tailEnd/>
          </a:ln>
          <a:effectLst/>
        </p:spPr>
        <p:txBody>
          <a:bodyPr>
            <a:spAutoFit/>
          </a:bodyPr>
          <a:lstStyle/>
          <a:p>
            <a:r>
              <a:rPr lang="en-US" sz="2200" dirty="0"/>
              <a:t>Electric current applied to a coil creates a magnetic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30">
                                            <p:txEl>
                                              <p:pRg st="0" end="0"/>
                                            </p:txEl>
                                          </p:spTgt>
                                        </p:tgtEl>
                                        <p:attrNameLst>
                                          <p:attrName>style.visibility</p:attrName>
                                        </p:attrNameLst>
                                      </p:cBhvr>
                                      <p:to>
                                        <p:strVal val="visible"/>
                                      </p:to>
                                    </p:set>
                                    <p:animEffect transition="in" filter="box(in)">
                                      <p:cBhvr>
                                        <p:cTn id="7" dur="500"/>
                                        <p:tgtEl>
                                          <p:spTgt spid="30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 calcmode="lin" valueType="num">
                                      <p:cBhvr additive="base">
                                        <p:cTn id="12" dur="500" fill="hold"/>
                                        <p:tgtEl>
                                          <p:spTgt spid="30731"/>
                                        </p:tgtEl>
                                        <p:attrNameLst>
                                          <p:attrName>ppt_x</p:attrName>
                                        </p:attrNameLst>
                                      </p:cBhvr>
                                      <p:tavLst>
                                        <p:tav tm="0">
                                          <p:val>
                                            <p:strVal val="1+#ppt_w/2"/>
                                          </p:val>
                                        </p:tav>
                                        <p:tav tm="100000">
                                          <p:val>
                                            <p:strVal val="#ppt_x"/>
                                          </p:val>
                                        </p:tav>
                                      </p:tavLst>
                                    </p:anim>
                                    <p:anim calcmode="lin" valueType="num">
                                      <p:cBhvr additive="base">
                                        <p:cTn id="13" dur="500" fill="hold"/>
                                        <p:tgtEl>
                                          <p:spTgt spid="307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0732"/>
                                        </p:tgtEl>
                                        <p:attrNameLst>
                                          <p:attrName>style.visibility</p:attrName>
                                        </p:attrNameLst>
                                      </p:cBhvr>
                                      <p:to>
                                        <p:strVal val="visible"/>
                                      </p:to>
                                    </p:set>
                                    <p:anim calcmode="lin" valueType="num">
                                      <p:cBhvr additive="base">
                                        <p:cTn id="18" dur="500" fill="hold"/>
                                        <p:tgtEl>
                                          <p:spTgt spid="30732"/>
                                        </p:tgtEl>
                                        <p:attrNameLst>
                                          <p:attrName>ppt_x</p:attrName>
                                        </p:attrNameLst>
                                      </p:cBhvr>
                                      <p:tavLst>
                                        <p:tav tm="0">
                                          <p:val>
                                            <p:strVal val="1+#ppt_w/2"/>
                                          </p:val>
                                        </p:tav>
                                        <p:tav tm="100000">
                                          <p:val>
                                            <p:strVal val="#ppt_x"/>
                                          </p:val>
                                        </p:tav>
                                      </p:tavLst>
                                    </p:anim>
                                    <p:anim calcmode="lin" valueType="num">
                                      <p:cBhvr additive="base">
                                        <p:cTn id="19" dur="500" fill="hold"/>
                                        <p:tgtEl>
                                          <p:spTgt spid="30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utoUpdateAnimBg="0"/>
      <p:bldP spid="3073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0" y="0"/>
            <a:ext cx="9144000" cy="2197100"/>
          </a:xfrm>
          <a:prstGeom prst="rect">
            <a:avLst/>
          </a:prstGeom>
          <a:noFill/>
          <a:ln w="9525">
            <a:noFill/>
            <a:miter lim="800000"/>
            <a:headEnd/>
            <a:tailEnd/>
          </a:ln>
          <a:effectLst/>
        </p:spPr>
        <p:txBody>
          <a:bodyPr>
            <a:spAutoFit/>
          </a:bodyPr>
          <a:lstStyle/>
          <a:p>
            <a:pPr>
              <a:spcBef>
                <a:spcPct val="50000"/>
              </a:spcBef>
            </a:pPr>
            <a:r>
              <a:rPr lang="en-US" sz="4000">
                <a:solidFill>
                  <a:srgbClr val="333399"/>
                </a:solidFill>
              </a:rPr>
              <a:t>What is an </a:t>
            </a:r>
            <a:r>
              <a:rPr lang="en-US" sz="4000">
                <a:solidFill>
                  <a:srgbClr val="333399"/>
                </a:solidFill>
                <a:latin typeface="Jokerman" pitchFamily="82" charset="0"/>
              </a:rPr>
              <a:t>electromagnet</a:t>
            </a:r>
            <a:r>
              <a:rPr lang="en-US" sz="4000">
                <a:solidFill>
                  <a:srgbClr val="333399"/>
                </a:solidFill>
              </a:rPr>
              <a:t>?</a:t>
            </a:r>
          </a:p>
          <a:p>
            <a:pPr>
              <a:spcBef>
                <a:spcPct val="50000"/>
              </a:spcBef>
            </a:pPr>
            <a:r>
              <a:rPr lang="en-US" sz="2800">
                <a:solidFill>
                  <a:srgbClr val="800000"/>
                </a:solidFill>
              </a:rPr>
              <a:t>When an electric current is passed through a coil of wire wrapped around a metal core, a very strong magnetic field is produced. This is called an </a:t>
            </a:r>
            <a:r>
              <a:rPr lang="en-US" sz="2800">
                <a:solidFill>
                  <a:srgbClr val="800000"/>
                </a:solidFill>
                <a:latin typeface="Jokerman" pitchFamily="82" charset="0"/>
              </a:rPr>
              <a:t>electromagnet</a:t>
            </a:r>
            <a:r>
              <a:rPr lang="en-US" sz="2800">
                <a:solidFill>
                  <a:srgbClr val="800000"/>
                </a:solidFill>
              </a:rPr>
              <a:t>.</a:t>
            </a:r>
          </a:p>
        </p:txBody>
      </p:sp>
      <p:pic>
        <p:nvPicPr>
          <p:cNvPr id="53253" name="Picture 5"/>
          <p:cNvPicPr>
            <a:picLocks noChangeAspect="1" noChangeArrowheads="1"/>
          </p:cNvPicPr>
          <p:nvPr/>
        </p:nvPicPr>
        <p:blipFill>
          <a:blip r:embed="rId3" cstate="print"/>
          <a:srcRect/>
          <a:stretch>
            <a:fillRect/>
          </a:stretch>
        </p:blipFill>
        <p:spPr bwMode="auto">
          <a:xfrm>
            <a:off x="0" y="2286000"/>
            <a:ext cx="6248400" cy="28971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dissolve">
                                      <p:cBhvr>
                                        <p:cTn id="7" dur="500"/>
                                        <p:tgtEl>
                                          <p:spTgt spid="53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dissolve">
                                      <p:cBhvr>
                                        <p:cTn id="12" dur="500"/>
                                        <p:tgtEl>
                                          <p:spTgt spid="53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dissolve">
                                      <p:cBhvr>
                                        <p:cTn id="1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endParaRPr lang="en-US" dirty="0"/>
          </a:p>
        </p:txBody>
      </p:sp>
      <p:sp>
        <p:nvSpPr>
          <p:cNvPr id="8" name="Slide Number Placeholder 5"/>
          <p:cNvSpPr>
            <a:spLocks noGrp="1"/>
          </p:cNvSpPr>
          <p:nvPr>
            <p:ph type="sldNum" sz="quarter" idx="12"/>
          </p:nvPr>
        </p:nvSpPr>
        <p:spPr/>
        <p:txBody>
          <a:bodyPr/>
          <a:lstStyle/>
          <a:p>
            <a:fld id="{90509E78-B402-47C2-B8E4-50F65DC8FB2C}" type="slidenum">
              <a:rPr lang="en-US"/>
              <a:pPr/>
              <a:t>43</a:t>
            </a:fld>
            <a:endParaRPr lang="en-US"/>
          </a:p>
        </p:txBody>
      </p:sp>
      <p:sp>
        <p:nvSpPr>
          <p:cNvPr id="48130" name="Rectangle 2"/>
          <p:cNvSpPr>
            <a:spLocks noGrp="1" noChangeArrowheads="1"/>
          </p:cNvSpPr>
          <p:nvPr>
            <p:ph type="title"/>
          </p:nvPr>
        </p:nvSpPr>
        <p:spPr>
          <a:xfrm>
            <a:off x="685800" y="152400"/>
            <a:ext cx="7772400" cy="762000"/>
          </a:xfrm>
        </p:spPr>
        <p:txBody>
          <a:bodyPr/>
          <a:lstStyle/>
          <a:p>
            <a:r>
              <a:rPr lang="en-US" dirty="0">
                <a:latin typeface="Engravers MT" pitchFamily="18" charset="0"/>
              </a:rPr>
              <a:t>Electromagnets</a:t>
            </a:r>
          </a:p>
        </p:txBody>
      </p:sp>
      <p:sp>
        <p:nvSpPr>
          <p:cNvPr id="48131" name="Rectangle 3"/>
          <p:cNvSpPr>
            <a:spLocks noGrp="1" noChangeArrowheads="1"/>
          </p:cNvSpPr>
          <p:nvPr>
            <p:ph type="body" idx="1"/>
          </p:nvPr>
        </p:nvSpPr>
        <p:spPr>
          <a:xfrm>
            <a:off x="685800" y="990600"/>
            <a:ext cx="7772400" cy="4648200"/>
          </a:xfrm>
        </p:spPr>
        <p:txBody>
          <a:bodyPr/>
          <a:lstStyle/>
          <a:p>
            <a:r>
              <a:rPr lang="en-US" dirty="0"/>
              <a:t>Arranging wire in a coil and running a current through produces a magnetic field that looks a lot like a bar magnet</a:t>
            </a:r>
          </a:p>
          <a:p>
            <a:pPr lvl="1"/>
            <a:r>
              <a:rPr lang="en-US" dirty="0"/>
              <a:t>called an electromagnet</a:t>
            </a:r>
          </a:p>
          <a:p>
            <a:pPr lvl="1"/>
            <a:r>
              <a:rPr lang="en-US" dirty="0"/>
              <a:t>putting a real magnet inside, can shove the magnet back and forth depending on current </a:t>
            </a:r>
            <a:r>
              <a:rPr lang="en-US" dirty="0" smtClean="0"/>
              <a:t>direction: called a </a:t>
            </a:r>
            <a:r>
              <a:rPr lang="en-US" b="1" dirty="0" smtClean="0"/>
              <a:t>solenoid</a:t>
            </a:r>
            <a:endParaRPr lang="en-US" b="1" dirty="0"/>
          </a:p>
        </p:txBody>
      </p:sp>
      <p:pic>
        <p:nvPicPr>
          <p:cNvPr id="48132" name="Picture 4" descr="solenoid"/>
          <p:cNvPicPr>
            <a:picLocks noChangeAspect="1" noChangeArrowheads="1"/>
          </p:cNvPicPr>
          <p:nvPr/>
        </p:nvPicPr>
        <p:blipFill>
          <a:blip r:embed="rId3" cstate="print"/>
          <a:srcRect/>
          <a:stretch>
            <a:fillRect/>
          </a:stretch>
        </p:blipFill>
        <p:spPr bwMode="auto">
          <a:xfrm>
            <a:off x="3810000" y="4724400"/>
            <a:ext cx="2501900" cy="1765300"/>
          </a:xfrm>
          <a:prstGeom prst="rect">
            <a:avLst/>
          </a:prstGeom>
          <a:noFill/>
        </p:spPr>
      </p:pic>
      <p:pic>
        <p:nvPicPr>
          <p:cNvPr id="48133" name="Picture 5" descr="CoilField"/>
          <p:cNvPicPr>
            <a:picLocks noChangeAspect="1" noChangeArrowheads="1"/>
          </p:cNvPicPr>
          <p:nvPr/>
        </p:nvPicPr>
        <p:blipFill>
          <a:blip r:embed="rId4" cstate="print"/>
          <a:srcRect/>
          <a:stretch>
            <a:fillRect/>
          </a:stretch>
        </p:blipFill>
        <p:spPr bwMode="auto">
          <a:xfrm>
            <a:off x="304800" y="4648200"/>
            <a:ext cx="3379788" cy="1965325"/>
          </a:xfrm>
          <a:prstGeom prst="rect">
            <a:avLst/>
          </a:prstGeom>
          <a:noFill/>
        </p:spPr>
      </p:pic>
      <p:pic>
        <p:nvPicPr>
          <p:cNvPr id="48134" name="Picture 6" descr="Magnetic_Field_Lines"/>
          <p:cNvPicPr>
            <a:picLocks noChangeAspect="1" noChangeArrowheads="1"/>
          </p:cNvPicPr>
          <p:nvPr/>
        </p:nvPicPr>
        <p:blipFill>
          <a:blip r:embed="rId5" cstate="print"/>
          <a:srcRect/>
          <a:stretch>
            <a:fillRect/>
          </a:stretch>
        </p:blipFill>
        <p:spPr bwMode="auto">
          <a:xfrm>
            <a:off x="6526213" y="4495800"/>
            <a:ext cx="2617787" cy="201771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066800" y="0"/>
            <a:ext cx="7620000" cy="1447800"/>
          </a:xfrm>
        </p:spPr>
        <p:txBody>
          <a:bodyPr/>
          <a:lstStyle/>
          <a:p>
            <a:r>
              <a:rPr lang="en-US" dirty="0">
                <a:latin typeface="Engravers MT" pitchFamily="18" charset="0"/>
              </a:rPr>
              <a:t>Electromagnetic Strength</a:t>
            </a:r>
          </a:p>
        </p:txBody>
      </p:sp>
      <p:sp>
        <p:nvSpPr>
          <p:cNvPr id="31747" name="Rectangle 3"/>
          <p:cNvSpPr>
            <a:spLocks noGrp="1" noChangeArrowheads="1"/>
          </p:cNvSpPr>
          <p:nvPr>
            <p:ph type="subTitle" idx="1"/>
          </p:nvPr>
        </p:nvSpPr>
        <p:spPr>
          <a:xfrm>
            <a:off x="762000" y="2667000"/>
            <a:ext cx="7696200" cy="2895600"/>
          </a:xfrm>
        </p:spPr>
        <p:txBody>
          <a:bodyPr/>
          <a:lstStyle/>
          <a:p>
            <a:pPr algn="l">
              <a:buFont typeface="Wingdings" pitchFamily="2" charset="2"/>
              <a:buChar char="n"/>
            </a:pPr>
            <a:r>
              <a:rPr lang="en-US" sz="2800" dirty="0">
                <a:solidFill>
                  <a:schemeClr val="tx1"/>
                </a:solidFill>
              </a:rPr>
              <a:t>  </a:t>
            </a:r>
            <a:r>
              <a:rPr lang="en-US" sz="2900" dirty="0">
                <a:solidFill>
                  <a:schemeClr val="tx1"/>
                </a:solidFill>
              </a:rPr>
              <a:t>Increase the number of coils.</a:t>
            </a:r>
          </a:p>
          <a:p>
            <a:pPr algn="l">
              <a:buFont typeface="Wingdings" pitchFamily="2" charset="2"/>
              <a:buChar char="n"/>
            </a:pPr>
            <a:r>
              <a:rPr lang="en-US" sz="2900" dirty="0">
                <a:solidFill>
                  <a:schemeClr val="tx1"/>
                </a:solidFill>
              </a:rPr>
              <a:t>  Increase the electric current flowing through </a:t>
            </a:r>
          </a:p>
          <a:p>
            <a:pPr algn="l"/>
            <a:r>
              <a:rPr lang="en-US" sz="2900" dirty="0">
                <a:solidFill>
                  <a:schemeClr val="tx1"/>
                </a:solidFill>
              </a:rPr>
              <a:t>    the coil.</a:t>
            </a:r>
          </a:p>
          <a:p>
            <a:pPr algn="l">
              <a:buFont typeface="Wingdings" pitchFamily="2" charset="2"/>
              <a:buChar char="n"/>
            </a:pPr>
            <a:r>
              <a:rPr lang="en-US" sz="2900" dirty="0">
                <a:solidFill>
                  <a:schemeClr val="tx1"/>
                </a:solidFill>
              </a:rPr>
              <a:t>  Add an iron core in the center of the coil.</a:t>
            </a:r>
          </a:p>
        </p:txBody>
      </p:sp>
      <p:sp>
        <p:nvSpPr>
          <p:cNvPr id="31749" name="Rectangle 5"/>
          <p:cNvSpPr>
            <a:spLocks noChangeArrowheads="1"/>
          </p:cNvSpPr>
          <p:nvPr/>
        </p:nvSpPr>
        <p:spPr bwMode="auto">
          <a:xfrm>
            <a:off x="457200" y="1676400"/>
            <a:ext cx="8534400" cy="579438"/>
          </a:xfrm>
          <a:prstGeom prst="rect">
            <a:avLst/>
          </a:prstGeom>
          <a:noFill/>
          <a:ln w="9525">
            <a:noFill/>
            <a:miter lim="800000"/>
            <a:headEnd/>
            <a:tailEnd/>
          </a:ln>
          <a:effectLst/>
        </p:spPr>
        <p:txBody>
          <a:bodyPr>
            <a:spAutoFit/>
          </a:bodyPr>
          <a:lstStyle/>
          <a:p>
            <a:r>
              <a:rPr lang="en-US" sz="3200" dirty="0"/>
              <a:t>How can an electromagnet be made stronger?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Effect transition="in" filter="box(in)">
                                      <p:cBhvr>
                                        <p:cTn id="18" dur="500"/>
                                        <p:tgtEl>
                                          <p:spTgt spid="31747">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box(in)">
                                      <p:cBhvr>
                                        <p:cTn id="21" dur="500"/>
                                        <p:tgtEl>
                                          <p:spTgt spid="3174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1747">
                                            <p:txEl>
                                              <p:pRg st="3" end="3"/>
                                            </p:txEl>
                                          </p:spTgt>
                                        </p:tgtEl>
                                        <p:attrNameLst>
                                          <p:attrName>style.visibility</p:attrName>
                                        </p:attrNameLst>
                                      </p:cBhvr>
                                      <p:to>
                                        <p:strVal val="visible"/>
                                      </p:to>
                                    </p:set>
                                    <p:anim calcmode="lin" valueType="num">
                                      <p:cBhvr additive="base">
                                        <p:cTn id="26"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28600" y="152400"/>
            <a:ext cx="8305800" cy="1600200"/>
          </a:xfrm>
        </p:spPr>
        <p:txBody>
          <a:bodyPr/>
          <a:lstStyle/>
          <a:p>
            <a:r>
              <a:rPr lang="en-US" dirty="0">
                <a:latin typeface="Engravers MT" pitchFamily="18" charset="0"/>
              </a:rPr>
              <a:t>Electromagnetic Strength</a:t>
            </a:r>
          </a:p>
        </p:txBody>
      </p:sp>
      <p:pic>
        <p:nvPicPr>
          <p:cNvPr id="35846" name="Picture 6" descr="Image25"/>
          <p:cNvPicPr>
            <a:picLocks noChangeAspect="1" noChangeArrowheads="1"/>
          </p:cNvPicPr>
          <p:nvPr/>
        </p:nvPicPr>
        <p:blipFill>
          <a:blip r:embed="rId2" cstate="print"/>
          <a:srcRect/>
          <a:stretch>
            <a:fillRect/>
          </a:stretch>
        </p:blipFill>
        <p:spPr bwMode="auto">
          <a:xfrm>
            <a:off x="990600" y="2030413"/>
            <a:ext cx="6997700" cy="410368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Spring 2008</a:t>
            </a:r>
          </a:p>
        </p:txBody>
      </p:sp>
      <p:sp>
        <p:nvSpPr>
          <p:cNvPr id="6" name="Slide Number Placeholder 5"/>
          <p:cNvSpPr>
            <a:spLocks noGrp="1"/>
          </p:cNvSpPr>
          <p:nvPr>
            <p:ph type="sldNum" sz="quarter" idx="12"/>
          </p:nvPr>
        </p:nvSpPr>
        <p:spPr/>
        <p:txBody>
          <a:bodyPr/>
          <a:lstStyle/>
          <a:p>
            <a:fld id="{1BD7960D-FC39-4C36-AF27-AB5E79A9E0FD}" type="slidenum">
              <a:rPr lang="en-US"/>
              <a:pPr/>
              <a:t>46</a:t>
            </a:fld>
            <a:endParaRPr lang="en-US"/>
          </a:p>
        </p:txBody>
      </p:sp>
      <p:sp>
        <p:nvSpPr>
          <p:cNvPr id="49154" name="Rectangle 1026"/>
          <p:cNvSpPr>
            <a:spLocks noGrp="1" noChangeArrowheads="1"/>
          </p:cNvSpPr>
          <p:nvPr>
            <p:ph type="title"/>
          </p:nvPr>
        </p:nvSpPr>
        <p:spPr>
          <a:xfrm>
            <a:off x="685800" y="152400"/>
            <a:ext cx="7772400" cy="762000"/>
          </a:xfrm>
        </p:spPr>
        <p:txBody>
          <a:bodyPr/>
          <a:lstStyle/>
          <a:p>
            <a:r>
              <a:rPr lang="en-US" dirty="0">
                <a:latin typeface="Engravers MT" pitchFamily="18" charset="0"/>
              </a:rPr>
              <a:t>Induced Current</a:t>
            </a:r>
          </a:p>
        </p:txBody>
      </p:sp>
      <p:sp>
        <p:nvSpPr>
          <p:cNvPr id="49155" name="Rectangle 1027"/>
          <p:cNvSpPr>
            <a:spLocks noGrp="1" noChangeArrowheads="1"/>
          </p:cNvSpPr>
          <p:nvPr>
            <p:ph type="body" idx="1"/>
          </p:nvPr>
        </p:nvSpPr>
        <p:spPr>
          <a:xfrm>
            <a:off x="685800" y="990600"/>
            <a:ext cx="7772400" cy="4648200"/>
          </a:xfrm>
        </p:spPr>
        <p:txBody>
          <a:bodyPr/>
          <a:lstStyle/>
          <a:p>
            <a:r>
              <a:rPr lang="en-US" dirty="0"/>
              <a:t>The next part of the story is that a </a:t>
            </a:r>
            <a:r>
              <a:rPr lang="en-US" i="1" dirty="0">
                <a:solidFill>
                  <a:schemeClr val="hlink"/>
                </a:solidFill>
              </a:rPr>
              <a:t>changing</a:t>
            </a:r>
            <a:r>
              <a:rPr lang="en-US" dirty="0"/>
              <a:t> </a:t>
            </a:r>
            <a:r>
              <a:rPr lang="en-US" dirty="0">
                <a:solidFill>
                  <a:srgbClr val="C00000"/>
                </a:solidFill>
              </a:rPr>
              <a:t>magnetic field </a:t>
            </a:r>
            <a:r>
              <a:rPr lang="en-US" dirty="0"/>
              <a:t>produces an electric current in a loop surrounding the </a:t>
            </a:r>
            <a:r>
              <a:rPr lang="en-US" dirty="0" smtClean="0"/>
              <a:t>field</a:t>
            </a:r>
            <a:endParaRPr lang="en-US" dirty="0"/>
          </a:p>
          <a:p>
            <a:pPr lvl="1"/>
            <a:r>
              <a:rPr lang="en-US" dirty="0"/>
              <a:t>called </a:t>
            </a:r>
            <a:r>
              <a:rPr lang="en-US" b="1" dirty="0"/>
              <a:t>electromagnetic induction,</a:t>
            </a:r>
            <a:r>
              <a:rPr lang="en-US" dirty="0"/>
              <a:t> or Faraday’s Law</a:t>
            </a:r>
          </a:p>
        </p:txBody>
      </p:sp>
      <p:pic>
        <p:nvPicPr>
          <p:cNvPr id="49156" name="Picture 1028" descr="magcoil1"/>
          <p:cNvPicPr>
            <a:picLocks noChangeAspect="1" noChangeArrowheads="1"/>
          </p:cNvPicPr>
          <p:nvPr/>
        </p:nvPicPr>
        <p:blipFill>
          <a:blip r:embed="rId3" cstate="print"/>
          <a:srcRect/>
          <a:stretch>
            <a:fillRect/>
          </a:stretch>
        </p:blipFill>
        <p:spPr bwMode="auto">
          <a:xfrm>
            <a:off x="125413" y="3505200"/>
            <a:ext cx="8891587" cy="3124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0" y="0"/>
            <a:ext cx="9144000" cy="3754874"/>
          </a:xfrm>
          <a:prstGeom prst="rect">
            <a:avLst/>
          </a:prstGeom>
          <a:noFill/>
          <a:ln w="9525">
            <a:noFill/>
            <a:miter lim="800000"/>
            <a:headEnd/>
            <a:tailEnd/>
          </a:ln>
          <a:effectLst/>
        </p:spPr>
        <p:txBody>
          <a:bodyPr>
            <a:spAutoFit/>
          </a:bodyPr>
          <a:lstStyle/>
          <a:p>
            <a:pPr>
              <a:spcBef>
                <a:spcPct val="50000"/>
              </a:spcBef>
            </a:pPr>
            <a:r>
              <a:rPr lang="en-US" sz="2800" dirty="0">
                <a:solidFill>
                  <a:srgbClr val="008000"/>
                </a:solidFill>
              </a:rPr>
              <a:t>We have seen how electricity can produce a magnetic field, but a magnetic field can also produce electricity! How?</a:t>
            </a:r>
          </a:p>
          <a:p>
            <a:pPr>
              <a:spcBef>
                <a:spcPct val="50000"/>
              </a:spcBef>
            </a:pPr>
            <a:r>
              <a:rPr lang="en-US" sz="2800" dirty="0">
                <a:solidFill>
                  <a:srgbClr val="CC0000"/>
                </a:solidFill>
              </a:rPr>
              <a:t>What is electromagnetic induction?</a:t>
            </a:r>
          </a:p>
          <a:p>
            <a:pPr>
              <a:spcBef>
                <a:spcPct val="50000"/>
              </a:spcBef>
            </a:pPr>
            <a:r>
              <a:rPr lang="en-US" sz="2800" dirty="0">
                <a:solidFill>
                  <a:srgbClr val="800000"/>
                </a:solidFill>
              </a:rPr>
              <a:t>Moving a loop of wire through a magnetic field produces an electric current. This is electromagnetic induction.</a:t>
            </a:r>
          </a:p>
          <a:p>
            <a:pPr>
              <a:spcBef>
                <a:spcPct val="50000"/>
              </a:spcBef>
            </a:pPr>
            <a:r>
              <a:rPr lang="en-US" sz="2800" dirty="0">
                <a:solidFill>
                  <a:srgbClr val="006699"/>
                </a:solidFill>
              </a:rPr>
              <a:t>A </a:t>
            </a:r>
            <a:r>
              <a:rPr lang="en-US" sz="2800" dirty="0">
                <a:solidFill>
                  <a:srgbClr val="006699"/>
                </a:solidFill>
                <a:latin typeface="Goudy Stout" pitchFamily="18" charset="0"/>
              </a:rPr>
              <a:t>generator</a:t>
            </a:r>
            <a:r>
              <a:rPr lang="en-US" sz="2800" dirty="0">
                <a:solidFill>
                  <a:srgbClr val="006699"/>
                </a:solidFill>
              </a:rPr>
              <a:t> is used to convert mechanical energy into electrical energy by electromagnetic induction</a:t>
            </a:r>
            <a:r>
              <a:rPr lang="en-US" sz="2800" dirty="0" smtClean="0">
                <a:solidFill>
                  <a:srgbClr val="006699"/>
                </a:solidFill>
              </a:rPr>
              <a:t>.</a:t>
            </a:r>
            <a:endParaRPr lang="en-US" sz="2800" dirty="0">
              <a:solidFill>
                <a:srgbClr val="00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8372">
                                            <p:txEl>
                                              <p:pRg st="0" end="0"/>
                                            </p:txEl>
                                          </p:spTgt>
                                        </p:tgtEl>
                                        <p:attrNameLst>
                                          <p:attrName>ppt_x</p:attrName>
                                        </p:attrNameLst>
                                      </p:cBhvr>
                                    </p:anim>
                                    <p:anim from="0" to="-1.0" calcmode="lin" valueType="num">
                                      <p:cBhvr>
                                        <p:cTn id="8" dur="200" decel="50000" autoRev="1" fill="hold">
                                          <p:stCondLst>
                                            <p:cond delay="600"/>
                                          </p:stCondLst>
                                        </p:cTn>
                                        <p:tgtEl>
                                          <p:spTgt spid="58372">
                                            <p:txEl>
                                              <p:pRg st="0" end="0"/>
                                            </p:txEl>
                                          </p:spTgt>
                                        </p:tgtEl>
                                        <p:attrNameLst>
                                          <p:attrName>xshear</p:attrName>
                                        </p:attrNameLst>
                                      </p:cBhvr>
                                    </p:anim>
                                    <p:animScale>
                                      <p:cBhvr>
                                        <p:cTn id="9" dur="200" decel="100000" autoRev="1" fill="hold">
                                          <p:stCondLst>
                                            <p:cond delay="600"/>
                                          </p:stCondLst>
                                        </p:cTn>
                                        <p:tgtEl>
                                          <p:spTgt spid="58372">
                                            <p:txEl>
                                              <p:pRg st="0" end="0"/>
                                            </p:txEl>
                                          </p:spTgt>
                                        </p:tgtEl>
                                      </p:cBhvr>
                                      <p:from x="100000" y="100000"/>
                                      <p:to x="80000" y="100000"/>
                                    </p:animScale>
                                    <p:anim by="(#ppt_h/3+#ppt_w*0.1)" calcmode="lin" valueType="num">
                                      <p:cBhvr additive="sum">
                                        <p:cTn id="10" dur="200" decel="100000" autoRev="1" fill="hold">
                                          <p:stCondLst>
                                            <p:cond delay="600"/>
                                          </p:stCondLst>
                                        </p:cTn>
                                        <p:tgtEl>
                                          <p:spTgt spid="5837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8372">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8372">
                                            <p:txEl>
                                              <p:pRg st="1" end="1"/>
                                            </p:txEl>
                                          </p:spTgt>
                                        </p:tgtEl>
                                        <p:attrNameLst>
                                          <p:attrName>ppt_x</p:attrName>
                                        </p:attrNameLst>
                                      </p:cBhvr>
                                    </p:anim>
                                    <p:anim from="0" to="-1.0" calcmode="lin" valueType="num">
                                      <p:cBhvr>
                                        <p:cTn id="16" dur="200" decel="50000" autoRev="1" fill="hold">
                                          <p:stCondLst>
                                            <p:cond delay="600"/>
                                          </p:stCondLst>
                                        </p:cTn>
                                        <p:tgtEl>
                                          <p:spTgt spid="58372">
                                            <p:txEl>
                                              <p:pRg st="1" end="1"/>
                                            </p:txEl>
                                          </p:spTgt>
                                        </p:tgtEl>
                                        <p:attrNameLst>
                                          <p:attrName>xshear</p:attrName>
                                        </p:attrNameLst>
                                      </p:cBhvr>
                                    </p:anim>
                                    <p:animScale>
                                      <p:cBhvr>
                                        <p:cTn id="17" dur="200" decel="100000" autoRev="1" fill="hold">
                                          <p:stCondLst>
                                            <p:cond delay="600"/>
                                          </p:stCondLst>
                                        </p:cTn>
                                        <p:tgtEl>
                                          <p:spTgt spid="58372">
                                            <p:txEl>
                                              <p:pRg st="1" end="1"/>
                                            </p:txEl>
                                          </p:spTgt>
                                        </p:tgtEl>
                                      </p:cBhvr>
                                      <p:from x="100000" y="100000"/>
                                      <p:to x="80000" y="100000"/>
                                    </p:animScale>
                                    <p:anim by="(#ppt_h/3+#ppt_w*0.1)" calcmode="lin" valueType="num">
                                      <p:cBhvr additive="sum">
                                        <p:cTn id="18" dur="200" decel="100000" autoRev="1" fill="hold">
                                          <p:stCondLst>
                                            <p:cond delay="600"/>
                                          </p:stCondLst>
                                        </p:cTn>
                                        <p:tgtEl>
                                          <p:spTgt spid="58372">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8372">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8372">
                                            <p:txEl>
                                              <p:pRg st="2" end="2"/>
                                            </p:txEl>
                                          </p:spTgt>
                                        </p:tgtEl>
                                        <p:attrNameLst>
                                          <p:attrName>ppt_x</p:attrName>
                                        </p:attrNameLst>
                                      </p:cBhvr>
                                    </p:anim>
                                    <p:anim from="0" to="-1.0" calcmode="lin" valueType="num">
                                      <p:cBhvr>
                                        <p:cTn id="24" dur="200" decel="50000" autoRev="1" fill="hold">
                                          <p:stCondLst>
                                            <p:cond delay="600"/>
                                          </p:stCondLst>
                                        </p:cTn>
                                        <p:tgtEl>
                                          <p:spTgt spid="58372">
                                            <p:txEl>
                                              <p:pRg st="2" end="2"/>
                                            </p:txEl>
                                          </p:spTgt>
                                        </p:tgtEl>
                                        <p:attrNameLst>
                                          <p:attrName>xshear</p:attrName>
                                        </p:attrNameLst>
                                      </p:cBhvr>
                                    </p:anim>
                                    <p:animScale>
                                      <p:cBhvr>
                                        <p:cTn id="25" dur="200" decel="100000" autoRev="1" fill="hold">
                                          <p:stCondLst>
                                            <p:cond delay="600"/>
                                          </p:stCondLst>
                                        </p:cTn>
                                        <p:tgtEl>
                                          <p:spTgt spid="58372">
                                            <p:txEl>
                                              <p:pRg st="2" end="2"/>
                                            </p:txEl>
                                          </p:spTgt>
                                        </p:tgtEl>
                                      </p:cBhvr>
                                      <p:from x="100000" y="100000"/>
                                      <p:to x="80000" y="100000"/>
                                    </p:animScale>
                                    <p:anim by="(#ppt_h/3+#ppt_w*0.1)" calcmode="lin" valueType="num">
                                      <p:cBhvr additive="sum">
                                        <p:cTn id="26" dur="200" decel="100000" autoRev="1" fill="hold">
                                          <p:stCondLst>
                                            <p:cond delay="600"/>
                                          </p:stCondLst>
                                        </p:cTn>
                                        <p:tgtEl>
                                          <p:spTgt spid="58372">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8372">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8372">
                                            <p:txEl>
                                              <p:pRg st="3" end="3"/>
                                            </p:txEl>
                                          </p:spTgt>
                                        </p:tgtEl>
                                        <p:attrNameLst>
                                          <p:attrName>ppt_x</p:attrName>
                                        </p:attrNameLst>
                                      </p:cBhvr>
                                    </p:anim>
                                    <p:anim from="0" to="-1.0" calcmode="lin" valueType="num">
                                      <p:cBhvr>
                                        <p:cTn id="32" dur="200" decel="50000" autoRev="1" fill="hold">
                                          <p:stCondLst>
                                            <p:cond delay="600"/>
                                          </p:stCondLst>
                                        </p:cTn>
                                        <p:tgtEl>
                                          <p:spTgt spid="58372">
                                            <p:txEl>
                                              <p:pRg st="3" end="3"/>
                                            </p:txEl>
                                          </p:spTgt>
                                        </p:tgtEl>
                                        <p:attrNameLst>
                                          <p:attrName>xshear</p:attrName>
                                        </p:attrNameLst>
                                      </p:cBhvr>
                                    </p:anim>
                                    <p:animScale>
                                      <p:cBhvr>
                                        <p:cTn id="33" dur="200" decel="100000" autoRev="1" fill="hold">
                                          <p:stCondLst>
                                            <p:cond delay="600"/>
                                          </p:stCondLst>
                                        </p:cTn>
                                        <p:tgtEl>
                                          <p:spTgt spid="58372">
                                            <p:txEl>
                                              <p:pRg st="3" end="3"/>
                                            </p:txEl>
                                          </p:spTgt>
                                        </p:tgtEl>
                                      </p:cBhvr>
                                      <p:from x="100000" y="100000"/>
                                      <p:to x="80000" y="100000"/>
                                    </p:animScale>
                                    <p:anim by="(#ppt_h/3+#ppt_w*0.1)" calcmode="lin" valueType="num">
                                      <p:cBhvr additive="sum">
                                        <p:cTn id="34" dur="200" decel="100000" autoRev="1" fill="hold">
                                          <p:stCondLst>
                                            <p:cond delay="600"/>
                                          </p:stCondLst>
                                        </p:cTn>
                                        <p:tgtEl>
                                          <p:spTgt spid="58372">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endParaRPr lang="en-US" dirty="0"/>
          </a:p>
        </p:txBody>
      </p:sp>
      <p:sp>
        <p:nvSpPr>
          <p:cNvPr id="47106" name="Rectangle 1026"/>
          <p:cNvSpPr>
            <a:spLocks noGrp="1" noChangeArrowheads="1"/>
          </p:cNvSpPr>
          <p:nvPr>
            <p:ph type="title"/>
          </p:nvPr>
        </p:nvSpPr>
        <p:spPr/>
        <p:txBody>
          <a:bodyPr>
            <a:normAutofit fontScale="90000"/>
          </a:bodyPr>
          <a:lstStyle/>
          <a:p>
            <a:r>
              <a:rPr lang="en-US" dirty="0">
                <a:latin typeface="Engravers MT" pitchFamily="18" charset="0"/>
              </a:rPr>
              <a:t>The Electromagnetic Connection</a:t>
            </a:r>
          </a:p>
        </p:txBody>
      </p:sp>
      <p:sp>
        <p:nvSpPr>
          <p:cNvPr id="47107" name="Rectangle 1027"/>
          <p:cNvSpPr>
            <a:spLocks noGrp="1" noChangeArrowheads="1"/>
          </p:cNvSpPr>
          <p:nvPr>
            <p:ph type="body" idx="1"/>
          </p:nvPr>
        </p:nvSpPr>
        <p:spPr/>
        <p:txBody>
          <a:bodyPr/>
          <a:lstStyle/>
          <a:p>
            <a:endParaRPr lang="en-US" sz="2400"/>
          </a:p>
          <a:p>
            <a:r>
              <a:rPr lang="en-US" sz="2400"/>
              <a:t>A </a:t>
            </a:r>
            <a:r>
              <a:rPr lang="en-US" sz="2400" i="1"/>
              <a:t>changing</a:t>
            </a:r>
            <a:r>
              <a:rPr lang="en-US" sz="2400"/>
              <a:t> magnetic field produces an electric field, and a changing electric field produces a magnetic field. </a:t>
            </a:r>
          </a:p>
          <a:p>
            <a:r>
              <a:rPr lang="en-US" sz="2400"/>
              <a:t>Electric and Magnetic fields can produce forces on charges</a:t>
            </a:r>
          </a:p>
          <a:p>
            <a:r>
              <a:rPr lang="en-US" sz="2400">
                <a:solidFill>
                  <a:srgbClr val="009900"/>
                </a:solidFill>
              </a:rPr>
              <a:t>An </a:t>
            </a:r>
            <a:r>
              <a:rPr lang="en-US" sz="2400" i="1">
                <a:solidFill>
                  <a:srgbClr val="009900"/>
                </a:solidFill>
              </a:rPr>
              <a:t>accelerating</a:t>
            </a:r>
            <a:r>
              <a:rPr lang="en-US" sz="2400">
                <a:solidFill>
                  <a:srgbClr val="009900"/>
                </a:solidFill>
              </a:rPr>
              <a:t> charge produces electromagnetic waves (radiation)</a:t>
            </a:r>
          </a:p>
          <a:p>
            <a:r>
              <a:rPr lang="en-US" sz="2400"/>
              <a:t>Both electric and magnetic fields can transport energy</a:t>
            </a:r>
          </a:p>
          <a:p>
            <a:pPr lvl="1"/>
            <a:r>
              <a:rPr lang="en-US" sz="2000"/>
              <a:t>Electric field energy used in electrical circuits, e.g., released in lightning</a:t>
            </a:r>
          </a:p>
          <a:p>
            <a:pPr lvl="1"/>
            <a:r>
              <a:rPr lang="en-US" sz="2000"/>
              <a:t>Magnetic field carries energy through transformer, for example</a:t>
            </a:r>
          </a:p>
          <a:p>
            <a:endParaRPr lang="en-US"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Engravers MT" pitchFamily="18" charset="0"/>
              </a:rPr>
              <a:t>Generators and Alternating Current</a:t>
            </a:r>
            <a:endParaRPr lang="en-US" sz="3000" dirty="0">
              <a:latin typeface="Engravers MT" pitchFamily="18" charset="0"/>
            </a:endParaRPr>
          </a:p>
        </p:txBody>
      </p:sp>
      <p:sp>
        <p:nvSpPr>
          <p:cNvPr id="3" name="Content Placeholder 2"/>
          <p:cNvSpPr>
            <a:spLocks noGrp="1"/>
          </p:cNvSpPr>
          <p:nvPr>
            <p:ph idx="1"/>
          </p:nvPr>
        </p:nvSpPr>
        <p:spPr/>
        <p:txBody>
          <a:bodyPr/>
          <a:lstStyle/>
          <a:p>
            <a:r>
              <a:rPr lang="en-US" b="1" dirty="0" smtClean="0"/>
              <a:t>Electrical generators </a:t>
            </a:r>
            <a:r>
              <a:rPr lang="en-US" dirty="0" smtClean="0"/>
              <a:t>convert rotational mechanical energy into electrical energy.</a:t>
            </a:r>
          </a:p>
          <a:p>
            <a:pPr lvl="1"/>
            <a:r>
              <a:rPr lang="en-US" dirty="0" smtClean="0"/>
              <a:t>They are composed of several parts:</a:t>
            </a:r>
          </a:p>
          <a:p>
            <a:pPr lvl="2"/>
            <a:r>
              <a:rPr lang="en-US" b="1" dirty="0" smtClean="0"/>
              <a:t>Prime Mover: </a:t>
            </a:r>
            <a:r>
              <a:rPr lang="en-US" dirty="0" smtClean="0"/>
              <a:t>rotating shaft attached to one or more pairs of strong magnets</a:t>
            </a:r>
          </a:p>
          <a:p>
            <a:pPr lvl="2"/>
            <a:r>
              <a:rPr lang="en-US" b="1" dirty="0" smtClean="0"/>
              <a:t>Rotor</a:t>
            </a:r>
            <a:r>
              <a:rPr lang="en-US" dirty="0" smtClean="0"/>
              <a:t>: a spinning unit inside a ring formed of tightly wound coils of wire (keeping the magnetic field moving continuously through the coil)</a:t>
            </a:r>
          </a:p>
          <a:p>
            <a:pPr lvl="2"/>
            <a:r>
              <a:rPr lang="en-US" b="1" dirty="0" smtClean="0"/>
              <a:t>Stator</a:t>
            </a:r>
            <a:r>
              <a:rPr lang="en-US" dirty="0" smtClean="0"/>
              <a:t>: the ring of coils surrounding the rotor.  The ends of the stator connect to the electrical terminals</a:t>
            </a:r>
          </a:p>
          <a:p>
            <a:pPr lvl="2"/>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1" name="Picture 7" descr="Image8"/>
          <p:cNvPicPr>
            <a:picLocks noChangeAspect="1" noChangeArrowheads="1"/>
          </p:cNvPicPr>
          <p:nvPr/>
        </p:nvPicPr>
        <p:blipFill>
          <a:blip r:embed="rId3" cstate="print"/>
          <a:srcRect/>
          <a:stretch>
            <a:fillRect/>
          </a:stretch>
        </p:blipFill>
        <p:spPr bwMode="auto">
          <a:xfrm>
            <a:off x="990600" y="2286000"/>
            <a:ext cx="7162800" cy="4572000"/>
          </a:xfrm>
          <a:prstGeom prst="rect">
            <a:avLst/>
          </a:prstGeom>
          <a:noFill/>
        </p:spPr>
      </p:pic>
      <p:sp>
        <p:nvSpPr>
          <p:cNvPr id="21506" name="Rectangle 2"/>
          <p:cNvSpPr>
            <a:spLocks noGrp="1" noChangeArrowheads="1"/>
          </p:cNvSpPr>
          <p:nvPr>
            <p:ph type="ctrTitle"/>
          </p:nvPr>
        </p:nvSpPr>
        <p:spPr>
          <a:xfrm>
            <a:off x="609600" y="228600"/>
            <a:ext cx="7848600" cy="1143000"/>
          </a:xfrm>
        </p:spPr>
        <p:txBody>
          <a:bodyPr/>
          <a:lstStyle/>
          <a:p>
            <a:r>
              <a:rPr lang="en-US" dirty="0">
                <a:solidFill>
                  <a:srgbClr val="FF0000"/>
                </a:solidFill>
                <a:latin typeface="Engravers MT" pitchFamily="18" charset="0"/>
              </a:rPr>
              <a:t>Natural Magnet</a:t>
            </a:r>
            <a:endParaRPr lang="en-US" dirty="0">
              <a:latin typeface="Engravers MT" pitchFamily="18" charset="0"/>
            </a:endParaRPr>
          </a:p>
        </p:txBody>
      </p:sp>
      <p:sp>
        <p:nvSpPr>
          <p:cNvPr id="21507" name="Rectangle 3"/>
          <p:cNvSpPr>
            <a:spLocks noGrp="1" noChangeArrowheads="1"/>
          </p:cNvSpPr>
          <p:nvPr>
            <p:ph type="subTitle" idx="1"/>
          </p:nvPr>
        </p:nvSpPr>
        <p:spPr>
          <a:xfrm>
            <a:off x="1828800" y="5637213"/>
            <a:ext cx="5867400" cy="1143000"/>
          </a:xfrm>
        </p:spPr>
        <p:txBody>
          <a:bodyPr/>
          <a:lstStyle/>
          <a:p>
            <a:r>
              <a:rPr lang="en-US"/>
              <a:t>Material is Magnetite or Iron Oxide (Fe</a:t>
            </a:r>
            <a:r>
              <a:rPr lang="en-US" baseline="-25000"/>
              <a:t>2</a:t>
            </a:r>
            <a:r>
              <a:rPr lang="en-US"/>
              <a:t> 0</a:t>
            </a:r>
            <a:r>
              <a:rPr lang="en-US" baseline="-25000"/>
              <a:t>3</a:t>
            </a:r>
            <a:r>
              <a:rPr lang="en-US"/>
              <a:t>)</a:t>
            </a:r>
          </a:p>
        </p:txBody>
      </p:sp>
      <p:sp>
        <p:nvSpPr>
          <p:cNvPr id="21512" name="Rectangle 8"/>
          <p:cNvSpPr>
            <a:spLocks noChangeArrowheads="1"/>
          </p:cNvSpPr>
          <p:nvPr/>
        </p:nvSpPr>
        <p:spPr bwMode="auto">
          <a:xfrm>
            <a:off x="685800" y="1600200"/>
            <a:ext cx="8001000" cy="457200"/>
          </a:xfrm>
          <a:prstGeom prst="rect">
            <a:avLst/>
          </a:prstGeom>
          <a:noFill/>
          <a:ln w="9525">
            <a:noFill/>
            <a:miter lim="800000"/>
            <a:headEnd/>
            <a:tailEnd/>
          </a:ln>
          <a:effectLst/>
        </p:spPr>
        <p:txBody>
          <a:bodyPr>
            <a:spAutoFit/>
          </a:bodyPr>
          <a:lstStyle/>
          <a:p>
            <a:endParaRPr lang="en-US">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Engravers MT" pitchFamily="18" charset="0"/>
              </a:rPr>
              <a:t>Generators and Alternating Current</a:t>
            </a:r>
            <a:endParaRPr lang="en-US" sz="3000" dirty="0">
              <a:latin typeface="Engravers MT" pitchFamily="18" charset="0"/>
            </a:endParaRPr>
          </a:p>
        </p:txBody>
      </p:sp>
      <p:sp>
        <p:nvSpPr>
          <p:cNvPr id="3" name="Content Placeholder 2"/>
          <p:cNvSpPr>
            <a:spLocks noGrp="1"/>
          </p:cNvSpPr>
          <p:nvPr>
            <p:ph idx="1"/>
          </p:nvPr>
        </p:nvSpPr>
        <p:spPr>
          <a:xfrm>
            <a:off x="4267200" y="1676400"/>
            <a:ext cx="4876800" cy="4525963"/>
          </a:xfrm>
        </p:spPr>
        <p:txBody>
          <a:bodyPr/>
          <a:lstStyle/>
          <a:p>
            <a:r>
              <a:rPr lang="en-US" dirty="0" smtClean="0"/>
              <a:t>Label:</a:t>
            </a:r>
          </a:p>
          <a:p>
            <a:pPr lvl="1">
              <a:buNone/>
            </a:pPr>
            <a:r>
              <a:rPr lang="en-US" dirty="0" smtClean="0"/>
              <a:t>A- (Turbine) Prime Mover</a:t>
            </a:r>
          </a:p>
          <a:p>
            <a:pPr lvl="1">
              <a:buNone/>
            </a:pPr>
            <a:r>
              <a:rPr lang="en-US" dirty="0" smtClean="0"/>
              <a:t>B- Output Terminal</a:t>
            </a:r>
          </a:p>
          <a:p>
            <a:pPr lvl="1">
              <a:buNone/>
            </a:pPr>
            <a:r>
              <a:rPr lang="en-US" dirty="0" smtClean="0"/>
              <a:t>C- Coil</a:t>
            </a:r>
          </a:p>
          <a:p>
            <a:pPr lvl="1">
              <a:buNone/>
            </a:pPr>
            <a:r>
              <a:rPr lang="en-US" dirty="0" smtClean="0"/>
              <a:t>D- Stator</a:t>
            </a:r>
          </a:p>
          <a:p>
            <a:pPr lvl="1">
              <a:buNone/>
            </a:pPr>
            <a:r>
              <a:rPr lang="en-US" dirty="0" smtClean="0"/>
              <a:t>E- Rotor</a:t>
            </a:r>
          </a:p>
          <a:p>
            <a:pPr lvl="1"/>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304800" y="1447800"/>
            <a:ext cx="3456299"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Horizontal)">
                                      <p:cBhvr>
                                        <p:cTn id="13" dur="500"/>
                                        <p:tgtEl>
                                          <p:spTgt spid="3">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Horizontal)">
                                      <p:cBhvr>
                                        <p:cTn id="16" dur="500"/>
                                        <p:tgtEl>
                                          <p:spTgt spid="3">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Horizontal)">
                                      <p:cBhvr>
                                        <p:cTn id="19" dur="500"/>
                                        <p:tgtEl>
                                          <p:spTgt spid="3">
                                            <p:txEl>
                                              <p:pRg st="4" end="4"/>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Engravers MT" pitchFamily="18" charset="0"/>
              </a:rPr>
              <a:t>Direct and Alternating Current Generators</a:t>
            </a:r>
            <a:endParaRPr lang="en-US" sz="3000" dirty="0">
              <a:latin typeface="Engravers MT"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t>Both AC and DC generators have brushes, a magnetic field, electrical terminals, a rotor, and a prime mover; however, most DC generators reverse the locations of the magnets and coils from where they are in an AC generator.</a:t>
            </a:r>
          </a:p>
          <a:p>
            <a:r>
              <a:rPr lang="en-US" dirty="0" smtClean="0"/>
              <a:t> Since the rotor, instead of a magnet, spins in a DC generator, a means of drawing off the current induced in the rotor coils is provided by a split-ring commutator instead of a stator as in an AC generator. </a:t>
            </a:r>
          </a:p>
          <a:p>
            <a:r>
              <a:rPr lang="en-US" dirty="0" smtClean="0"/>
              <a:t>A DC generator provides a one-directional current that varies in strength.</a:t>
            </a:r>
          </a:p>
          <a:p>
            <a:r>
              <a:rPr lang="en-US" dirty="0" smtClean="0"/>
              <a:t> An AC generator provides a current that varies in direction and strength.</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Engravers MT" pitchFamily="18" charset="0"/>
              </a:rPr>
              <a:t>Alternating Current Generators</a:t>
            </a:r>
            <a:endParaRPr lang="en-US" sz="3000" dirty="0">
              <a:latin typeface="Engravers MT" pitchFamily="18" charset="0"/>
            </a:endParaRPr>
          </a:p>
        </p:txBody>
      </p:sp>
      <p:sp>
        <p:nvSpPr>
          <p:cNvPr id="3" name="Content Placeholder 2"/>
          <p:cNvSpPr>
            <a:spLocks noGrp="1"/>
          </p:cNvSpPr>
          <p:nvPr>
            <p:ph idx="1"/>
          </p:nvPr>
        </p:nvSpPr>
        <p:spPr/>
        <p:txBody>
          <a:bodyPr/>
          <a:lstStyle/>
          <a:p>
            <a:r>
              <a:rPr lang="en-US" dirty="0" smtClean="0"/>
              <a:t>Most of the electricity used in homes today is produced by </a:t>
            </a:r>
            <a:r>
              <a:rPr lang="en-US" b="1" dirty="0" smtClean="0"/>
              <a:t>Alternating Current Generators</a:t>
            </a:r>
          </a:p>
          <a:p>
            <a:pPr lvl="1"/>
            <a:r>
              <a:rPr lang="en-US" dirty="0" smtClean="0"/>
              <a:t>What is special about AC electricity is that the voltage can be readily changed, thus making it more suitable for long-distance transmission than DC electricity. </a:t>
            </a:r>
          </a:p>
          <a:p>
            <a:pPr lvl="1"/>
            <a:r>
              <a:rPr lang="en-US" dirty="0" smtClean="0"/>
              <a:t>But also, AC can employ capacitors and inductors in electronic circuitry, allowing for a wide range of applications.</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Generator Prime Movers</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Electrical generators are used to supply most of our energy we use today.</a:t>
            </a:r>
          </a:p>
          <a:p>
            <a:pPr lvl="1"/>
            <a:r>
              <a:rPr lang="en-US" dirty="0" smtClean="0"/>
              <a:t>This usually comes from a </a:t>
            </a:r>
            <a:r>
              <a:rPr lang="en-US" b="1" dirty="0" smtClean="0"/>
              <a:t>turbine</a:t>
            </a:r>
          </a:p>
          <a:p>
            <a:pPr lvl="2"/>
            <a:r>
              <a:rPr lang="en-US" dirty="0" smtClean="0"/>
              <a:t>A machine that converts the energy of a moving fluid into rotational motion</a:t>
            </a:r>
          </a:p>
          <a:p>
            <a:pPr lvl="2"/>
            <a:r>
              <a:rPr lang="en-US" dirty="0" smtClean="0"/>
              <a:t>It is shaped like a propeller with blades that are moved by the fluid being used to move the turbine</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867400" y="4843462"/>
            <a:ext cx="2686050" cy="201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Types of Turbines</a:t>
            </a:r>
            <a:endParaRPr lang="en-US" dirty="0">
              <a:latin typeface="Engravers MT" pitchFamily="18" charset="0"/>
            </a:endParaRPr>
          </a:p>
        </p:txBody>
      </p:sp>
      <p:sp>
        <p:nvSpPr>
          <p:cNvPr id="3" name="Content Placeholder 2"/>
          <p:cNvSpPr>
            <a:spLocks noGrp="1"/>
          </p:cNvSpPr>
          <p:nvPr>
            <p:ph idx="1"/>
          </p:nvPr>
        </p:nvSpPr>
        <p:spPr/>
        <p:txBody>
          <a:bodyPr>
            <a:normAutofit/>
          </a:bodyPr>
          <a:lstStyle/>
          <a:p>
            <a:r>
              <a:rPr lang="en-US" dirty="0" smtClean="0"/>
              <a:t>Steam turbines- most common prime mover used for commercial generators, use steam to turn the blades</a:t>
            </a:r>
          </a:p>
          <a:p>
            <a:pPr lvl="1"/>
            <a:r>
              <a:rPr lang="en-US" sz="2400" dirty="0" smtClean="0"/>
              <a:t>Large boilers supply steam which turns the turbine and is condensed back to water to be heated again to continually supply steam to turn the turbine</a:t>
            </a:r>
          </a:p>
        </p:txBody>
      </p:sp>
      <p:pic>
        <p:nvPicPr>
          <p:cNvPr id="9219" name="Picture 3"/>
          <p:cNvPicPr>
            <a:picLocks noChangeAspect="1" noChangeArrowheads="1"/>
          </p:cNvPicPr>
          <p:nvPr/>
        </p:nvPicPr>
        <p:blipFill>
          <a:blip r:embed="rId2" cstate="print"/>
          <a:srcRect/>
          <a:stretch>
            <a:fillRect/>
          </a:stretch>
        </p:blipFill>
        <p:spPr bwMode="auto">
          <a:xfrm>
            <a:off x="4596497" y="4343400"/>
            <a:ext cx="377518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Engravers MT" pitchFamily="18" charset="0"/>
              </a:rPr>
              <a:t>Turbines</a:t>
            </a:r>
            <a:endParaRPr lang="en-US" sz="4000" dirty="0">
              <a:latin typeface="Engravers MT" pitchFamily="18" charset="0"/>
            </a:endParaRPr>
          </a:p>
        </p:txBody>
      </p:sp>
      <p:sp>
        <p:nvSpPr>
          <p:cNvPr id="3" name="Content Placeholder 2"/>
          <p:cNvSpPr>
            <a:spLocks noGrp="1"/>
          </p:cNvSpPr>
          <p:nvPr>
            <p:ph idx="1"/>
          </p:nvPr>
        </p:nvSpPr>
        <p:spPr>
          <a:xfrm>
            <a:off x="914400" y="2636837"/>
            <a:ext cx="8229600" cy="1554163"/>
          </a:xfrm>
        </p:spPr>
        <p:txBody>
          <a:bodyPr/>
          <a:lstStyle/>
          <a:p>
            <a:r>
              <a:rPr lang="en-US" b="1" dirty="0" smtClean="0"/>
              <a:t>Water turbines</a:t>
            </a:r>
            <a:r>
              <a:rPr lang="en-US" dirty="0" smtClean="0"/>
              <a:t>- used in hydroelectric plants</a:t>
            </a:r>
          </a:p>
          <a:p>
            <a:pPr lvl="1"/>
            <a:r>
              <a:rPr lang="en-US" dirty="0" smtClean="0"/>
              <a:t>They use the gravitational pull of the weight of water to turn the blades of their turbine</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52400" y="4800600"/>
            <a:ext cx="2466975" cy="18478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048000" y="4800600"/>
            <a:ext cx="2390775" cy="191452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6423991" y="0"/>
            <a:ext cx="2567609" cy="2362200"/>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6400800" y="4343400"/>
            <a:ext cx="2266950" cy="2009775"/>
          </a:xfrm>
          <a:prstGeom prst="rect">
            <a:avLst/>
          </a:prstGeom>
          <a:noFill/>
          <a:ln w="9525">
            <a:noFill/>
            <a:miter lim="800000"/>
            <a:headEnd/>
            <a:tailEnd/>
          </a:ln>
        </p:spPr>
      </p:pic>
      <p:sp>
        <p:nvSpPr>
          <p:cNvPr id="8" name="TextBox 7"/>
          <p:cNvSpPr txBox="1"/>
          <p:nvPr/>
        </p:nvSpPr>
        <p:spPr>
          <a:xfrm>
            <a:off x="914400" y="4267200"/>
            <a:ext cx="4038600" cy="369332"/>
          </a:xfrm>
          <a:prstGeom prst="rect">
            <a:avLst/>
          </a:prstGeom>
          <a:noFill/>
        </p:spPr>
        <p:txBody>
          <a:bodyPr wrap="square" rtlCol="0">
            <a:spAutoFit/>
          </a:bodyPr>
          <a:lstStyle/>
          <a:p>
            <a:pPr algn="ctr"/>
            <a:r>
              <a:rPr lang="en-US" dirty="0" smtClean="0"/>
              <a:t>DAM</a:t>
            </a:r>
            <a:endParaRPr lang="en-US" dirty="0"/>
          </a:p>
        </p:txBody>
      </p:sp>
      <p:sp>
        <p:nvSpPr>
          <p:cNvPr id="9" name="TextBox 8"/>
          <p:cNvSpPr txBox="1"/>
          <p:nvPr/>
        </p:nvSpPr>
        <p:spPr>
          <a:xfrm>
            <a:off x="6400800" y="6324600"/>
            <a:ext cx="2438400" cy="369332"/>
          </a:xfrm>
          <a:prstGeom prst="rect">
            <a:avLst/>
          </a:prstGeom>
          <a:noFill/>
        </p:spPr>
        <p:txBody>
          <a:bodyPr wrap="square" rtlCol="0">
            <a:spAutoFit/>
          </a:bodyPr>
          <a:lstStyle/>
          <a:p>
            <a:r>
              <a:rPr lang="en-US" dirty="0" smtClean="0"/>
              <a:t>Underwater Turbine</a:t>
            </a:r>
            <a:endParaRPr lang="en-US" dirty="0"/>
          </a:p>
        </p:txBody>
      </p:sp>
      <p:pic>
        <p:nvPicPr>
          <p:cNvPr id="10246" name="Picture 6"/>
          <p:cNvPicPr>
            <a:picLocks noChangeAspect="1" noChangeArrowheads="1"/>
          </p:cNvPicPr>
          <p:nvPr/>
        </p:nvPicPr>
        <p:blipFill>
          <a:blip r:embed="rId6" cstate="print"/>
          <a:srcRect/>
          <a:stretch>
            <a:fillRect/>
          </a:stretch>
        </p:blipFill>
        <p:spPr bwMode="auto">
          <a:xfrm>
            <a:off x="0" y="-1"/>
            <a:ext cx="281940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Turbines</a:t>
            </a:r>
            <a:endParaRPr lang="en-US" dirty="0">
              <a:latin typeface="Engravers MT" pitchFamily="18" charset="0"/>
            </a:endParaRPr>
          </a:p>
        </p:txBody>
      </p:sp>
      <p:sp>
        <p:nvSpPr>
          <p:cNvPr id="3" name="Content Placeholder 2"/>
          <p:cNvSpPr>
            <a:spLocks noGrp="1"/>
          </p:cNvSpPr>
          <p:nvPr>
            <p:ph idx="1"/>
          </p:nvPr>
        </p:nvSpPr>
        <p:spPr/>
        <p:txBody>
          <a:bodyPr/>
          <a:lstStyle/>
          <a:p>
            <a:r>
              <a:rPr lang="en-US" b="1" dirty="0" smtClean="0"/>
              <a:t>Wind Turbines</a:t>
            </a:r>
            <a:r>
              <a:rPr lang="en-US" dirty="0" smtClean="0"/>
              <a:t>- wind power, as the wind blows the blades turn and create a storable form of energy</a:t>
            </a:r>
            <a:endParaRPr lang="en-US" b="1" dirty="0"/>
          </a:p>
        </p:txBody>
      </p:sp>
      <p:pic>
        <p:nvPicPr>
          <p:cNvPr id="12290" name="Picture 2"/>
          <p:cNvPicPr>
            <a:picLocks noChangeAspect="1" noChangeArrowheads="1"/>
          </p:cNvPicPr>
          <p:nvPr/>
        </p:nvPicPr>
        <p:blipFill>
          <a:blip r:embed="rId2" cstate="print"/>
          <a:srcRect/>
          <a:stretch>
            <a:fillRect/>
          </a:stretch>
        </p:blipFill>
        <p:spPr bwMode="auto">
          <a:xfrm>
            <a:off x="6324600" y="3657600"/>
            <a:ext cx="2362200" cy="193357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200400" y="4800600"/>
            <a:ext cx="2466975" cy="184785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457200" y="35052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Turbines</a:t>
            </a:r>
            <a:endParaRPr lang="en-US" dirty="0">
              <a:latin typeface="Engravers MT" pitchFamily="18" charset="0"/>
            </a:endParaRPr>
          </a:p>
        </p:txBody>
      </p:sp>
      <p:sp>
        <p:nvSpPr>
          <p:cNvPr id="3" name="Content Placeholder 2"/>
          <p:cNvSpPr>
            <a:spLocks noGrp="1"/>
          </p:cNvSpPr>
          <p:nvPr>
            <p:ph idx="1"/>
          </p:nvPr>
        </p:nvSpPr>
        <p:spPr/>
        <p:txBody>
          <a:bodyPr/>
          <a:lstStyle/>
          <a:p>
            <a:r>
              <a:rPr lang="en-US" b="1" dirty="0" smtClean="0"/>
              <a:t>Gas and diesel generators</a:t>
            </a:r>
            <a:r>
              <a:rPr lang="en-US" dirty="0" smtClean="0"/>
              <a:t> least efficient and most expensive method of producing electricity with fossil fuels, oil or natural gas.</a:t>
            </a:r>
          </a:p>
          <a:p>
            <a:pPr lvl="1"/>
            <a:r>
              <a:rPr lang="en-US" dirty="0" smtClean="0"/>
              <a:t>Used in jet engines</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2819400" y="3962400"/>
            <a:ext cx="3609975" cy="2402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Direct-Current Generators</a:t>
            </a:r>
            <a:endParaRPr lang="en-US" dirty="0">
              <a:latin typeface="Engravers MT"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t>Most common electrical appliances (</a:t>
            </a:r>
            <a:r>
              <a:rPr lang="en-US" i="1" dirty="0" smtClean="0"/>
              <a:t>e.g.</a:t>
            </a:r>
            <a:r>
              <a:rPr lang="en-US" dirty="0" smtClean="0"/>
              <a:t>, electric light-bulbs, and electric heating elements) work fine on AC electrical power. </a:t>
            </a:r>
          </a:p>
          <a:p>
            <a:pPr lvl="1"/>
            <a:r>
              <a:rPr lang="en-US" dirty="0" smtClean="0"/>
              <a:t>However, there are some situations in which DC power is preferable. </a:t>
            </a:r>
          </a:p>
          <a:p>
            <a:pPr lvl="1"/>
            <a:r>
              <a:rPr lang="en-US" dirty="0" smtClean="0"/>
              <a:t>For instance, small electric motors (</a:t>
            </a:r>
            <a:r>
              <a:rPr lang="en-US" i="1" dirty="0" smtClean="0"/>
              <a:t>e.g.</a:t>
            </a:r>
            <a:r>
              <a:rPr lang="en-US" dirty="0" smtClean="0"/>
              <a:t>, those which power food mixers and vacuum cleaners) work very well on AC electricity, but very large electric motors (</a:t>
            </a:r>
            <a:r>
              <a:rPr lang="en-US" i="1" dirty="0" smtClean="0"/>
              <a:t>e.g.</a:t>
            </a:r>
            <a:r>
              <a:rPr lang="en-US" dirty="0" smtClean="0"/>
              <a:t>, those which power subway trains) generally work much better on DC electricity. </a:t>
            </a:r>
          </a:p>
          <a:p>
            <a:pPr lvl="1"/>
            <a:r>
              <a:rPr lang="en-US" dirty="0" smtClean="0"/>
              <a:t>Let us investigate how DC electricity can be generated.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Direct-Current Generators</a:t>
            </a:r>
            <a:endParaRPr lang="en-US" dirty="0"/>
          </a:p>
        </p:txBody>
      </p:sp>
      <p:sp>
        <p:nvSpPr>
          <p:cNvPr id="3" name="Content Placeholder 2"/>
          <p:cNvSpPr>
            <a:spLocks noGrp="1"/>
          </p:cNvSpPr>
          <p:nvPr>
            <p:ph idx="1"/>
          </p:nvPr>
        </p:nvSpPr>
        <p:spPr/>
        <p:txBody>
          <a:bodyPr>
            <a:normAutofit/>
          </a:bodyPr>
          <a:lstStyle/>
          <a:p>
            <a:r>
              <a:rPr lang="en-US" dirty="0" smtClean="0"/>
              <a:t>A simple DC generator consists of the same basic elements as a simple AC generator: </a:t>
            </a:r>
            <a:r>
              <a:rPr lang="en-US" i="1" dirty="0" smtClean="0"/>
              <a:t>i.e.</a:t>
            </a:r>
            <a:r>
              <a:rPr lang="en-US" dirty="0" smtClean="0"/>
              <a:t>, a multi-turn coil rotating uniformly in a magnetic field. </a:t>
            </a:r>
          </a:p>
          <a:p>
            <a:r>
              <a:rPr lang="en-US" dirty="0" smtClean="0"/>
              <a:t>The difference is that most direct current generators reverse the location of the magnets from where they are in an AC generator.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8" name="Picture 10" descr="Image1"/>
          <p:cNvPicPr>
            <a:picLocks noChangeAspect="1" noChangeArrowheads="1"/>
          </p:cNvPicPr>
          <p:nvPr/>
        </p:nvPicPr>
        <p:blipFill>
          <a:blip r:embed="rId2" cstate="print"/>
          <a:srcRect/>
          <a:stretch>
            <a:fillRect/>
          </a:stretch>
        </p:blipFill>
        <p:spPr bwMode="auto">
          <a:xfrm>
            <a:off x="4267200" y="2286000"/>
            <a:ext cx="4876800" cy="3832225"/>
          </a:xfrm>
          <a:prstGeom prst="rect">
            <a:avLst/>
          </a:prstGeom>
          <a:noFill/>
        </p:spPr>
      </p:pic>
      <p:sp>
        <p:nvSpPr>
          <p:cNvPr id="43011" name="Rectangle 3"/>
          <p:cNvSpPr>
            <a:spLocks noGrp="1" noChangeArrowheads="1"/>
          </p:cNvSpPr>
          <p:nvPr>
            <p:ph type="title"/>
          </p:nvPr>
        </p:nvSpPr>
        <p:spPr/>
        <p:txBody>
          <a:bodyPr>
            <a:normAutofit fontScale="90000"/>
          </a:bodyPr>
          <a:lstStyle/>
          <a:p>
            <a:r>
              <a:rPr lang="en-US" dirty="0">
                <a:solidFill>
                  <a:srgbClr val="FF0000"/>
                </a:solidFill>
                <a:latin typeface="Engravers MT" pitchFamily="18" charset="0"/>
              </a:rPr>
              <a:t>Creating Magnets</a:t>
            </a:r>
          </a:p>
        </p:txBody>
      </p:sp>
      <p:sp>
        <p:nvSpPr>
          <p:cNvPr id="43012" name="Rectangle 4"/>
          <p:cNvSpPr>
            <a:spLocks noGrp="1" noChangeArrowheads="1"/>
          </p:cNvSpPr>
          <p:nvPr>
            <p:ph type="body" sz="half" idx="1"/>
          </p:nvPr>
        </p:nvSpPr>
        <p:spPr>
          <a:xfrm>
            <a:off x="304800" y="2286000"/>
            <a:ext cx="3657600" cy="4114800"/>
          </a:xfrm>
        </p:spPr>
        <p:txBody>
          <a:bodyPr/>
          <a:lstStyle/>
          <a:p>
            <a:pPr>
              <a:lnSpc>
                <a:spcPct val="90000"/>
              </a:lnSpc>
            </a:pPr>
            <a:r>
              <a:rPr lang="en-US">
                <a:solidFill>
                  <a:schemeClr val="folHlink"/>
                </a:solidFill>
              </a:rPr>
              <a:t>The picture shows that a screwdriver does not pick up paper clips.</a:t>
            </a:r>
            <a:r>
              <a:rPr lang="en-US" sz="2000">
                <a:solidFill>
                  <a:schemeClr val="folHlink"/>
                </a:solidFill>
              </a:rPr>
              <a:t> </a:t>
            </a:r>
            <a:endParaRPr lang="en-US" sz="2800"/>
          </a:p>
        </p:txBody>
      </p:sp>
      <p:sp>
        <p:nvSpPr>
          <p:cNvPr id="43023" name="Rectangle 15"/>
          <p:cNvSpPr>
            <a:spLocks noChangeArrowheads="1"/>
          </p:cNvSpPr>
          <p:nvPr/>
        </p:nvSpPr>
        <p:spPr bwMode="auto">
          <a:xfrm>
            <a:off x="1143000" y="1676400"/>
            <a:ext cx="6226175" cy="579438"/>
          </a:xfrm>
          <a:prstGeom prst="rect">
            <a:avLst/>
          </a:prstGeom>
          <a:noFill/>
          <a:ln w="9525">
            <a:noFill/>
            <a:miter lim="800000"/>
            <a:headEnd/>
            <a:tailEnd/>
          </a:ln>
          <a:effectLst/>
        </p:spPr>
        <p:txBody>
          <a:bodyPr wrap="none">
            <a:spAutoFit/>
          </a:bodyPr>
          <a:lstStyle/>
          <a:p>
            <a:r>
              <a:rPr lang="en-US" sz="3200">
                <a:solidFill>
                  <a:srgbClr val="FF0000"/>
                </a:solidFill>
              </a:rPr>
              <a:t>Methods used to create a magnet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Direct-Current Generators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Is composed of magnets mounted on a stator with rotating coils mounted on a rotor.  The rotor spins, drawing current from a  </a:t>
            </a:r>
            <a:r>
              <a:rPr lang="en-US" b="1" dirty="0" smtClean="0"/>
              <a:t>commutator</a:t>
            </a:r>
          </a:p>
          <a:p>
            <a:pPr lvl="1"/>
            <a:r>
              <a:rPr lang="en-US" dirty="0" smtClean="0"/>
              <a:t>A device that converts the alternating current inside a DC generator to a DC output or converts a DC out put to an alternating current inside a DC motor.</a:t>
            </a:r>
          </a:p>
          <a:p>
            <a:pPr lvl="1"/>
            <a:r>
              <a:rPr lang="en-US" dirty="0" smtClean="0"/>
              <a:t>It is made of segments of metal mounted on the rotor shaft and connected to the individual coils mounted on the rotor of the machine.</a:t>
            </a:r>
          </a:p>
          <a:p>
            <a:pPr lvl="1"/>
            <a:r>
              <a:rPr lang="en-US" dirty="0" smtClean="0"/>
              <a:t>The commutator in a dc generator replaces the slip rings of the ac generator. This is the main difference in their construction. </a:t>
            </a:r>
          </a:p>
          <a:p>
            <a:pPr lvl="1"/>
            <a:r>
              <a:rPr lang="en-US" dirty="0" smtClean="0"/>
              <a:t>The commutator mechanically reverses the connections to the external circuit.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0" y="0"/>
            <a:ext cx="9144000" cy="1892300"/>
          </a:xfrm>
          <a:prstGeom prst="rect">
            <a:avLst/>
          </a:prstGeom>
          <a:noFill/>
          <a:ln w="9525">
            <a:noFill/>
            <a:miter lim="800000"/>
            <a:headEnd/>
            <a:tailEnd/>
          </a:ln>
          <a:effectLst/>
        </p:spPr>
        <p:txBody>
          <a:bodyPr>
            <a:spAutoFit/>
          </a:bodyPr>
          <a:lstStyle/>
          <a:p>
            <a:pPr>
              <a:spcBef>
                <a:spcPct val="50000"/>
              </a:spcBef>
            </a:pPr>
            <a:r>
              <a:rPr lang="en-US" sz="4800" b="1" dirty="0">
                <a:solidFill>
                  <a:srgbClr val="CC0000"/>
                </a:solidFill>
              </a:rPr>
              <a:t>What are </a:t>
            </a:r>
            <a:r>
              <a:rPr lang="en-US" sz="4800" b="1" dirty="0">
                <a:solidFill>
                  <a:srgbClr val="CC0000"/>
                </a:solidFill>
                <a:latin typeface="Jokerman" pitchFamily="82" charset="0"/>
              </a:rPr>
              <a:t>electric</a:t>
            </a:r>
            <a:r>
              <a:rPr lang="en-US" sz="4800" b="1" dirty="0">
                <a:solidFill>
                  <a:srgbClr val="CC0000"/>
                </a:solidFill>
              </a:rPr>
              <a:t> motors?</a:t>
            </a:r>
          </a:p>
          <a:p>
            <a:pPr>
              <a:spcBef>
                <a:spcPct val="50000"/>
              </a:spcBef>
            </a:pPr>
            <a:r>
              <a:rPr lang="en-US" sz="2800" dirty="0">
                <a:solidFill>
                  <a:srgbClr val="002060"/>
                </a:solidFill>
              </a:rPr>
              <a:t>An electric motor is a device which changes electrical energy into mechanical energy.</a:t>
            </a:r>
          </a:p>
        </p:txBody>
      </p:sp>
      <p:pic>
        <p:nvPicPr>
          <p:cNvPr id="55301" name="Picture 5"/>
          <p:cNvPicPr>
            <a:picLocks noChangeAspect="1" noChangeArrowheads="1"/>
          </p:cNvPicPr>
          <p:nvPr/>
        </p:nvPicPr>
        <p:blipFill>
          <a:blip r:embed="rId4" cstate="print"/>
          <a:srcRect/>
          <a:stretch>
            <a:fillRect/>
          </a:stretch>
        </p:blipFill>
        <p:spPr bwMode="auto">
          <a:xfrm>
            <a:off x="0" y="1814513"/>
            <a:ext cx="9144000" cy="5133975"/>
          </a:xfrm>
          <a:prstGeom prst="rect">
            <a:avLst/>
          </a:prstGeom>
          <a:noFill/>
        </p:spPr>
      </p:pic>
      <p:pic>
        <p:nvPicPr>
          <p:cNvPr id="55304" name="simplestmotor.avi">
            <a:hlinkClick r:id="" action="ppaction://media"/>
          </p:cNvPr>
          <p:cNvPicPr>
            <a:picLocks noRot="1" noChangeAspect="1" noChangeArrowheads="1"/>
          </p:cNvPicPr>
          <p:nvPr>
            <a:videoFile r:link="rId1"/>
          </p:nvPr>
        </p:nvPicPr>
        <p:blipFill>
          <a:blip r:embed="rId5" cstate="print"/>
          <a:srcRect/>
          <a:stretch>
            <a:fillRect/>
          </a:stretch>
        </p:blipFill>
        <p:spPr bwMode="auto">
          <a:xfrm>
            <a:off x="5267325" y="3952875"/>
            <a:ext cx="3876675" cy="290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p:cTn id="7" dur="500" fill="hold"/>
                                        <p:tgtEl>
                                          <p:spTgt spid="553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0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300">
                                            <p:txEl>
                                              <p:pRg st="1" end="1"/>
                                            </p:txEl>
                                          </p:spTgt>
                                        </p:tgtEl>
                                        <p:attrNameLst>
                                          <p:attrName>style.visibility</p:attrName>
                                        </p:attrNameLst>
                                      </p:cBhvr>
                                      <p:to>
                                        <p:strVal val="visible"/>
                                      </p:to>
                                    </p:set>
                                    <p:anim calcmode="lin" valueType="num">
                                      <p:cBhvr>
                                        <p:cTn id="13" dur="500" fill="hold"/>
                                        <p:tgtEl>
                                          <p:spTgt spid="5530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30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5301"/>
                                        </p:tgtEl>
                                        <p:attrNameLst>
                                          <p:attrName>style.visibility</p:attrName>
                                        </p:attrNameLst>
                                      </p:cBhvr>
                                      <p:to>
                                        <p:strVal val="visible"/>
                                      </p:to>
                                    </p:set>
                                    <p:animEffect transition="in" filter="dissolve">
                                      <p:cBhvr>
                                        <p:cTn id="19" dur="500"/>
                                        <p:tgtEl>
                                          <p:spTgt spid="5530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5304"/>
                                        </p:tgtEl>
                                        <p:attrNameLst>
                                          <p:attrName>style.visibility</p:attrName>
                                        </p:attrNameLst>
                                      </p:cBhvr>
                                      <p:to>
                                        <p:strVal val="visible"/>
                                      </p:to>
                                    </p:set>
                                    <p:animEffect transition="in" filter="dissolve">
                                      <p:cBhvr>
                                        <p:cTn id="24"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530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5304"/>
                                        </p:tgtEl>
                                      </p:cBhvr>
                                    </p:cmd>
                                  </p:childTnLst>
                                </p:cTn>
                              </p:par>
                            </p:childTnLst>
                          </p:cTn>
                        </p:par>
                      </p:childTnLst>
                    </p:cTn>
                  </p:par>
                </p:childTnLst>
              </p:cTn>
              <p:nextCondLst>
                <p:cond evt="onClick" delay="0">
                  <p:tgtEl>
                    <p:spTgt spid="55304"/>
                  </p:tgtEl>
                </p:cond>
              </p:nextCondLst>
            </p:seq>
            <p:video fullScrn="1">
              <p:cMediaNode>
                <p:cTn id="30" fill="hold" display="0">
                  <p:stCondLst>
                    <p:cond delay="indefinite"/>
                  </p:stCondLst>
                  <p:endCondLst>
                    <p:cond evt="onNext" delay="0">
                      <p:tgtEl>
                        <p:sldTgt/>
                      </p:tgtEl>
                    </p:cond>
                    <p:cond evt="onPrev" delay="0">
                      <p:tgtEl>
                        <p:sldTgt/>
                      </p:tgtEl>
                    </p:cond>
                  </p:endCondLst>
                </p:cTn>
                <p:tgtEl>
                  <p:spTgt spid="55304"/>
                </p:tgtEl>
              </p:cMediaNode>
            </p:video>
          </p:childTnLst>
        </p:cTn>
      </p:par>
    </p:tnLst>
    <p:bldLst>
      <p:bldP spid="5530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3" cstate="print"/>
          <a:srcRect/>
          <a:stretch>
            <a:fillRect/>
          </a:stretch>
        </p:blipFill>
        <p:spPr bwMode="auto">
          <a:xfrm>
            <a:off x="0" y="1098550"/>
            <a:ext cx="9144000" cy="4845050"/>
          </a:xfrm>
          <a:prstGeom prst="rect">
            <a:avLst/>
          </a:prstGeom>
          <a:noFill/>
        </p:spPr>
      </p:pic>
      <p:sp>
        <p:nvSpPr>
          <p:cNvPr id="56326" name="Text Box 6"/>
          <p:cNvSpPr txBox="1">
            <a:spLocks noChangeArrowheads="1"/>
          </p:cNvSpPr>
          <p:nvPr/>
        </p:nvSpPr>
        <p:spPr bwMode="auto">
          <a:xfrm>
            <a:off x="0" y="0"/>
            <a:ext cx="9144000" cy="762000"/>
          </a:xfrm>
          <a:prstGeom prst="rect">
            <a:avLst/>
          </a:prstGeom>
          <a:noFill/>
          <a:ln w="9525">
            <a:noFill/>
            <a:miter lim="800000"/>
            <a:headEnd/>
            <a:tailEnd/>
          </a:ln>
          <a:effectLst/>
        </p:spPr>
        <p:txBody>
          <a:bodyPr>
            <a:spAutoFit/>
          </a:bodyPr>
          <a:lstStyle/>
          <a:p>
            <a:pPr>
              <a:spcBef>
                <a:spcPct val="50000"/>
              </a:spcBef>
            </a:pPr>
            <a:r>
              <a:rPr lang="en-US" sz="4400">
                <a:solidFill>
                  <a:srgbClr val="CC0000"/>
                </a:solidFill>
              </a:rPr>
              <a:t>How does an </a:t>
            </a:r>
            <a:r>
              <a:rPr lang="en-US" sz="4400">
                <a:solidFill>
                  <a:srgbClr val="CC0000"/>
                </a:solidFill>
                <a:latin typeface="Jokerman" pitchFamily="82" charset="0"/>
              </a:rPr>
              <a:t>electric</a:t>
            </a:r>
            <a:r>
              <a:rPr lang="en-US" sz="4400">
                <a:solidFill>
                  <a:srgbClr val="CC0000"/>
                </a:solidFill>
              </a:rPr>
              <a:t> motor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dissolve">
                                      <p:cBhvr>
                                        <p:cTn id="7" dur="5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dissolve">
                                      <p:cBhvr>
                                        <p:cTn id="1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3" cstate="print"/>
          <a:srcRect/>
          <a:stretch>
            <a:fillRect/>
          </a:stretch>
        </p:blipFill>
        <p:spPr bwMode="auto">
          <a:xfrm>
            <a:off x="0" y="304800"/>
            <a:ext cx="9144000" cy="4837113"/>
          </a:xfrm>
          <a:prstGeom prst="rect">
            <a:avLst/>
          </a:prstGeom>
          <a:noFill/>
        </p:spPr>
      </p:pic>
      <p:sp>
        <p:nvSpPr>
          <p:cNvPr id="57349" name="Text Box 5"/>
          <p:cNvSpPr txBox="1">
            <a:spLocks noChangeArrowheads="1"/>
          </p:cNvSpPr>
          <p:nvPr/>
        </p:nvSpPr>
        <p:spPr bwMode="auto">
          <a:xfrm>
            <a:off x="0" y="5745163"/>
            <a:ext cx="9144000" cy="579437"/>
          </a:xfrm>
          <a:prstGeom prst="rect">
            <a:avLst/>
          </a:prstGeom>
          <a:noFill/>
          <a:ln w="9525">
            <a:noFill/>
            <a:miter lim="800000"/>
            <a:headEnd/>
            <a:tailEnd/>
          </a:ln>
          <a:effectLst/>
        </p:spPr>
        <p:txBody>
          <a:bodyPr>
            <a:spAutoFit/>
          </a:bodyPr>
          <a:lstStyle/>
          <a:p>
            <a:pPr>
              <a:spcBef>
                <a:spcPct val="50000"/>
              </a:spcBef>
            </a:pPr>
            <a:r>
              <a:rPr lang="en-US" sz="3200" dirty="0">
                <a:solidFill>
                  <a:srgbClr val="008000"/>
                </a:solidFill>
              </a:rPr>
              <a:t>Simple as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349"/>
                                        </p:tgtEl>
                                        <p:attrNameLst>
                                          <p:attrName>style.visibility</p:attrName>
                                        </p:attrNameLst>
                                      </p:cBhvr>
                                      <p:to>
                                        <p:strVal val="visible"/>
                                      </p:to>
                                    </p:set>
                                    <p:anim calcmode="lin" valueType="num">
                                      <p:cBhvr additive="base">
                                        <p:cTn id="12" dur="2000" fill="hold"/>
                                        <p:tgtEl>
                                          <p:spTgt spid="57349"/>
                                        </p:tgtEl>
                                        <p:attrNameLst>
                                          <p:attrName>ppt_x</p:attrName>
                                        </p:attrNameLst>
                                      </p:cBhvr>
                                      <p:tavLst>
                                        <p:tav tm="0">
                                          <p:val>
                                            <p:strVal val="#ppt_x"/>
                                          </p:val>
                                        </p:tav>
                                        <p:tav tm="100000">
                                          <p:val>
                                            <p:strVal val="#ppt_x"/>
                                          </p:val>
                                        </p:tav>
                                      </p:tavLst>
                                    </p:anim>
                                    <p:anim calcmode="lin" valueType="num">
                                      <p:cBhvr additive="base">
                                        <p:cTn id="13" dur="2000" fill="hold"/>
                                        <p:tgtEl>
                                          <p:spTgt spid="57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latin typeface="Engravers MT" pitchFamily="18" charset="0"/>
              </a:rPr>
              <a:t>Using Electromagnetism</a:t>
            </a:r>
            <a:endParaRPr lang="en-US" sz="3400" dirty="0">
              <a:latin typeface="Engravers MT" pitchFamily="18" charset="0"/>
            </a:endParaRPr>
          </a:p>
        </p:txBody>
      </p:sp>
      <p:sp>
        <p:nvSpPr>
          <p:cNvPr id="3" name="Content Placeholder 2"/>
          <p:cNvSpPr>
            <a:spLocks noGrp="1"/>
          </p:cNvSpPr>
          <p:nvPr>
            <p:ph idx="1"/>
          </p:nvPr>
        </p:nvSpPr>
        <p:spPr/>
        <p:txBody>
          <a:bodyPr/>
          <a:lstStyle/>
          <a:p>
            <a:r>
              <a:rPr lang="en-US" dirty="0" smtClean="0"/>
              <a:t>We use electric and magnetic fields in telephones, radios, computer monitors, and many more items.</a:t>
            </a:r>
          </a:p>
          <a:p>
            <a:r>
              <a:rPr lang="en-US" dirty="0" smtClean="0"/>
              <a:t>Motors are in electric drills, laptop computers, washing machines, etc…</a:t>
            </a:r>
          </a:p>
          <a:p>
            <a:r>
              <a:rPr lang="en-US" dirty="0" smtClean="0"/>
              <a:t>How else do we use electricity and magnetism?</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Transformers</a:t>
            </a:r>
            <a:endParaRPr lang="en-US" dirty="0">
              <a:latin typeface="Engravers MT"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t>A transformer is an apparatus for changing a given electrical current into another current of different voltage. </a:t>
            </a:r>
          </a:p>
          <a:p>
            <a:endParaRPr lang="en-US" dirty="0" smtClean="0"/>
          </a:p>
          <a:p>
            <a:r>
              <a:rPr lang="en-US" dirty="0" smtClean="0"/>
              <a:t>We call this device a transformer because it transforms electrical energy into magnetic energy, and then back to electrical energy again.  </a:t>
            </a:r>
          </a:p>
          <a:p>
            <a:endParaRPr lang="en-US" dirty="0" smtClean="0"/>
          </a:p>
          <a:p>
            <a:r>
              <a:rPr lang="en-US" dirty="0" smtClean="0"/>
              <a:t>A transformer consists of </a:t>
            </a:r>
            <a:r>
              <a:rPr lang="en-US" dirty="0" smtClean="0">
                <a:hlinkClick r:id="rId2"/>
              </a:rPr>
              <a:t>two coils</a:t>
            </a:r>
            <a:r>
              <a:rPr lang="en-US" dirty="0" smtClean="0"/>
              <a:t> of wire, both wrapped around the same core. </a:t>
            </a:r>
          </a:p>
          <a:p>
            <a:pPr lvl="1"/>
            <a:r>
              <a:rPr lang="en-US" dirty="0" smtClean="0"/>
              <a:t>The primary coil is the input coil and the secondary coil is the output coil.</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Transformers</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There are two kinds of transformers: step down and step up.  </a:t>
            </a:r>
          </a:p>
          <a:p>
            <a:pPr lvl="1"/>
            <a:r>
              <a:rPr lang="en-US" dirty="0" smtClean="0"/>
              <a:t>Step up transformers increase the voltage</a:t>
            </a:r>
          </a:p>
          <a:p>
            <a:pPr lvl="1"/>
            <a:r>
              <a:rPr lang="en-US" dirty="0" smtClean="0"/>
              <a:t>Step down transformers decrease the voltage.</a:t>
            </a:r>
            <a:br>
              <a:rPr lang="en-US" dirty="0" smtClean="0"/>
            </a:b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Step Down Transformers</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The coil of the primary (left-hand) or input is wrapped more than the secondary (right-hand)or output coil.</a:t>
            </a:r>
          </a:p>
          <a:p>
            <a:pPr lvl="8"/>
            <a:r>
              <a:rPr lang="en-US" sz="2600" dirty="0" smtClean="0"/>
              <a:t>This causes the output strength/voltage to be less than that of the input</a:t>
            </a:r>
            <a:endParaRPr lang="en-US" sz="2600" dirty="0"/>
          </a:p>
        </p:txBody>
      </p:sp>
      <p:pic>
        <p:nvPicPr>
          <p:cNvPr id="14339" name="Picture 3"/>
          <p:cNvPicPr>
            <a:picLocks noChangeAspect="1" noChangeArrowheads="1"/>
          </p:cNvPicPr>
          <p:nvPr/>
        </p:nvPicPr>
        <p:blipFill>
          <a:blip r:embed="rId2" cstate="print"/>
          <a:srcRect/>
          <a:stretch>
            <a:fillRect/>
          </a:stretch>
        </p:blipFill>
        <p:spPr bwMode="auto">
          <a:xfrm>
            <a:off x="228600" y="3810000"/>
            <a:ext cx="4038600" cy="2370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Step-Up Transformer</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The coil of the secondary (right-hand)or output is wrapped more than the primary (left-hand) or input coil.</a:t>
            </a:r>
          </a:p>
          <a:p>
            <a:pPr lvl="8"/>
            <a:r>
              <a:rPr lang="en-US" sz="2600" dirty="0" smtClean="0"/>
              <a:t>This causes the output strength/voltage to be more than that of the input</a:t>
            </a:r>
          </a:p>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0" y="4038600"/>
            <a:ext cx="4380946"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Transformers</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Ohm’s law states that current through a conductor is proportional to voltage for a given resistance. </a:t>
            </a:r>
          </a:p>
          <a:p>
            <a:pPr lvl="1"/>
            <a:r>
              <a:rPr lang="en-US" dirty="0" smtClean="0"/>
              <a:t> So if the amount of current in the input coil is lowered by decreasing the number of wraps, the voltage in the output coil will be raised if the wraps on the output is increased.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4800" dirty="0">
                <a:solidFill>
                  <a:srgbClr val="FF0000"/>
                </a:solidFill>
                <a:latin typeface="Engravers MT" pitchFamily="18" charset="0"/>
              </a:rPr>
              <a:t>Creating Magnets</a:t>
            </a:r>
          </a:p>
        </p:txBody>
      </p:sp>
      <p:pic>
        <p:nvPicPr>
          <p:cNvPr id="57348" name="Picture 4" descr="Image2"/>
          <p:cNvPicPr>
            <a:picLocks noGrp="1" noChangeAspect="1" noChangeArrowheads="1"/>
          </p:cNvPicPr>
          <p:nvPr>
            <p:ph type="body" sz="half" idx="1"/>
          </p:nvPr>
        </p:nvPicPr>
        <p:blipFill>
          <a:blip r:embed="rId2" cstate="print"/>
          <a:srcRect/>
          <a:stretch>
            <a:fillRect/>
          </a:stretch>
        </p:blipFill>
        <p:spPr>
          <a:xfrm>
            <a:off x="5181600" y="2438400"/>
            <a:ext cx="3962400" cy="2268538"/>
          </a:xfrm>
          <a:noFill/>
          <a:ln/>
        </p:spPr>
      </p:pic>
      <p:pic>
        <p:nvPicPr>
          <p:cNvPr id="57349" name="Picture 5" descr="Image4"/>
          <p:cNvPicPr>
            <a:picLocks noChangeAspect="1" noChangeArrowheads="1"/>
          </p:cNvPicPr>
          <p:nvPr/>
        </p:nvPicPr>
        <p:blipFill>
          <a:blip r:embed="rId3" cstate="print"/>
          <a:srcRect/>
          <a:stretch>
            <a:fillRect/>
          </a:stretch>
        </p:blipFill>
        <p:spPr bwMode="auto">
          <a:xfrm>
            <a:off x="5181600" y="4714875"/>
            <a:ext cx="3962400" cy="2143125"/>
          </a:xfrm>
          <a:prstGeom prst="rect">
            <a:avLst/>
          </a:prstGeom>
          <a:noFill/>
        </p:spPr>
      </p:pic>
      <p:sp>
        <p:nvSpPr>
          <p:cNvPr id="57351" name="Rectangle 7"/>
          <p:cNvSpPr>
            <a:spLocks noChangeArrowheads="1"/>
          </p:cNvSpPr>
          <p:nvPr/>
        </p:nvSpPr>
        <p:spPr bwMode="auto">
          <a:xfrm>
            <a:off x="1066800" y="1371600"/>
            <a:ext cx="8077200" cy="671513"/>
          </a:xfrm>
          <a:prstGeom prst="rect">
            <a:avLst/>
          </a:prstGeom>
          <a:noFill/>
          <a:ln w="9525">
            <a:noFill/>
            <a:miter lim="800000"/>
            <a:headEnd/>
            <a:tailEnd/>
          </a:ln>
          <a:effectLst/>
        </p:spPr>
        <p:txBody>
          <a:bodyPr>
            <a:spAutoFit/>
          </a:bodyPr>
          <a:lstStyle/>
          <a:p>
            <a:r>
              <a:rPr lang="en-US" sz="3800" dirty="0">
                <a:solidFill>
                  <a:srgbClr val="FF0000"/>
                </a:solidFill>
                <a:latin typeface="Mongolian Baiti" pitchFamily="66" charset="0"/>
                <a:cs typeface="Mongolian Baiti" pitchFamily="66" charset="0"/>
              </a:rPr>
              <a:t>Stroking using a permanent magnet</a:t>
            </a:r>
          </a:p>
        </p:txBody>
      </p:sp>
      <p:sp>
        <p:nvSpPr>
          <p:cNvPr id="57355" name="Rectangle 11"/>
          <p:cNvSpPr>
            <a:spLocks noChangeArrowheads="1"/>
          </p:cNvSpPr>
          <p:nvPr/>
        </p:nvSpPr>
        <p:spPr bwMode="auto">
          <a:xfrm>
            <a:off x="304800" y="2209800"/>
            <a:ext cx="4191000" cy="4419600"/>
          </a:xfrm>
          <a:prstGeom prst="rect">
            <a:avLst/>
          </a:prstGeom>
          <a:noFill/>
          <a:ln w="9525">
            <a:noFill/>
            <a:miter lim="800000"/>
            <a:headEnd/>
            <a:tailEnd/>
          </a:ln>
          <a:effectLst/>
        </p:spPr>
        <p:txBody>
          <a:bodyPr/>
          <a:lstStyle/>
          <a:p>
            <a:pPr marL="342900" indent="-342900">
              <a:lnSpc>
                <a:spcPct val="90000"/>
              </a:lnSpc>
              <a:spcBef>
                <a:spcPct val="20000"/>
              </a:spcBef>
              <a:buClr>
                <a:schemeClr val="folHlink"/>
              </a:buClr>
              <a:buSzPct val="60000"/>
              <a:buFont typeface="Wingdings" pitchFamily="2" charset="2"/>
              <a:buChar char="n"/>
            </a:pPr>
            <a:r>
              <a:rPr lang="en-US" sz="3200" dirty="0">
                <a:solidFill>
                  <a:schemeClr val="folHlink"/>
                </a:solidFill>
                <a:latin typeface="Mongolian Baiti" pitchFamily="66" charset="0"/>
                <a:cs typeface="Mongolian Baiti" pitchFamily="66" charset="0"/>
              </a:rPr>
              <a:t>However, after stroking the screwdriver with a magnet, the blade itself becomes magnetic and attracts the paper clips.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Transformers</a:t>
            </a:r>
            <a:endParaRPr lang="en-US" dirty="0">
              <a:latin typeface="Engravers MT" pitchFamily="18" charset="0"/>
            </a:endParaRPr>
          </a:p>
        </p:txBody>
      </p:sp>
      <p:sp>
        <p:nvSpPr>
          <p:cNvPr id="3" name="Content Placeholder 2"/>
          <p:cNvSpPr>
            <a:spLocks noGrp="1"/>
          </p:cNvSpPr>
          <p:nvPr>
            <p:ph idx="1"/>
          </p:nvPr>
        </p:nvSpPr>
        <p:spPr/>
        <p:txBody>
          <a:bodyPr/>
          <a:lstStyle/>
          <a:p>
            <a:r>
              <a:rPr lang="en-US" dirty="0" smtClean="0"/>
              <a:t>A device that delivers current from one circuit to another through electromagnetic induction is called a </a:t>
            </a:r>
            <a:r>
              <a:rPr lang="en-US" b="1" dirty="0" smtClean="0"/>
              <a:t>transformer</a:t>
            </a:r>
            <a:r>
              <a:rPr lang="en-US" dirty="0" smtClean="0"/>
              <a:t>.</a:t>
            </a:r>
          </a:p>
          <a:p>
            <a:pPr lvl="1"/>
            <a:r>
              <a:rPr lang="en-US" dirty="0" smtClean="0"/>
              <a:t>Why do power companies use transformers?</a:t>
            </a:r>
            <a:endParaRPr lang="en-US" sz="3600" dirty="0" smtClean="0"/>
          </a:p>
          <a:p>
            <a:pPr lvl="2">
              <a:buNone/>
            </a:pPr>
            <a:r>
              <a:rPr lang="en-US" dirty="0" smtClean="0"/>
              <a:t>Power companies use transformers to conserve energy and provide a usable voltage of electricity to homes.</a:t>
            </a:r>
          </a:p>
        </p:txBody>
      </p:sp>
      <p:pic>
        <p:nvPicPr>
          <p:cNvPr id="18434" name="Picture 2"/>
          <p:cNvPicPr>
            <a:picLocks noChangeAspect="1" noChangeArrowheads="1"/>
          </p:cNvPicPr>
          <p:nvPr/>
        </p:nvPicPr>
        <p:blipFill>
          <a:blip r:embed="rId2" cstate="print"/>
          <a:srcRect/>
          <a:stretch>
            <a:fillRect/>
          </a:stretch>
        </p:blipFill>
        <p:spPr bwMode="auto">
          <a:xfrm>
            <a:off x="5436382" y="4419600"/>
            <a:ext cx="3238695" cy="24384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533400" y="4419599"/>
            <a:ext cx="2514600" cy="2289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Engravers MT" pitchFamily="18" charset="0"/>
              </a:rPr>
              <a:t>Transformers</a:t>
            </a:r>
            <a:endParaRPr lang="en-US" dirty="0">
              <a:latin typeface="Engravers MT"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t>How do we apply this concept?</a:t>
            </a:r>
          </a:p>
          <a:p>
            <a:pPr lvl="1"/>
            <a:r>
              <a:rPr lang="en-US" dirty="0" smtClean="0"/>
              <a:t>Power is supplied to houses everywhere in the developed world.  In the </a:t>
            </a:r>
            <a:r>
              <a:rPr lang="en-US" dirty="0" smtClean="0">
                <a:hlinkClick r:id="rId2"/>
              </a:rPr>
              <a:t>power grid</a:t>
            </a:r>
            <a:r>
              <a:rPr lang="en-US" dirty="0" smtClean="0"/>
              <a:t>, voltage can be as high as 765000V.  This power is stepped down to 72000V at your local substation.  From here, the power is stepped down to about 220V at a transformer on a utility pole.  The voltage is so high in the beginning so it can travel long distances.  It is stepped down so often so it can be used in the home.  Certain appliances like air conditioners and stoves use about 220V where smaller appliances use less.  If such a high voltage were applied to these appliances they would need step down transformers installed in them.</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Engravers MT" pitchFamily="18" charset="0"/>
              </a:rPr>
              <a:t>Transformer Calculations</a:t>
            </a:r>
            <a:endParaRPr lang="en-US" sz="3200" dirty="0">
              <a:latin typeface="Engravers MT" pitchFamily="18" charset="0"/>
            </a:endParaRPr>
          </a:p>
        </p:txBody>
      </p:sp>
      <p:sp>
        <p:nvSpPr>
          <p:cNvPr id="3" name="Content Placeholder 2"/>
          <p:cNvSpPr>
            <a:spLocks noGrp="1"/>
          </p:cNvSpPr>
          <p:nvPr>
            <p:ph idx="1"/>
          </p:nvPr>
        </p:nvSpPr>
        <p:spPr/>
        <p:txBody>
          <a:bodyPr/>
          <a:lstStyle/>
          <a:p>
            <a:r>
              <a:rPr lang="en-US" sz="2600" dirty="0" smtClean="0"/>
              <a:t>An electrical substation for your neighborhood includes a transformer that supplies power to your street. Its input coil has 2357 wraps and its output coil has 399 wraps. If the input voltage is 124 kV, what is the voltage of the electrical supply to your street?</a:t>
            </a:r>
          </a:p>
          <a:p>
            <a:r>
              <a:rPr lang="en-US" sz="2600" dirty="0" err="1" smtClean="0"/>
              <a:t>V</a:t>
            </a:r>
            <a:r>
              <a:rPr lang="en-US" sz="2600" baseline="-25000" dirty="0" err="1" smtClean="0"/>
              <a:t>out</a:t>
            </a:r>
            <a:r>
              <a:rPr lang="en-US" sz="2600" baseline="-25000" dirty="0" smtClean="0"/>
              <a:t> </a:t>
            </a:r>
            <a:r>
              <a:rPr lang="en-US" sz="2600" dirty="0" smtClean="0"/>
              <a:t>= ?</a:t>
            </a:r>
            <a:endParaRPr lang="en-US" sz="2600" baseline="-25000" dirty="0" smtClean="0"/>
          </a:p>
          <a:p>
            <a:r>
              <a:rPr lang="en-US" sz="2600" dirty="0" smtClean="0"/>
              <a:t>V</a:t>
            </a:r>
            <a:r>
              <a:rPr lang="en-US" sz="2600" baseline="-25000" dirty="0" smtClean="0"/>
              <a:t>in</a:t>
            </a:r>
            <a:r>
              <a:rPr lang="en-US" sz="2600" dirty="0" smtClean="0"/>
              <a:t> = 124 kV</a:t>
            </a:r>
            <a:endParaRPr lang="en-US" sz="2600" baseline="-25000" dirty="0" smtClean="0"/>
          </a:p>
          <a:p>
            <a:r>
              <a:rPr lang="en-US" sz="2600" dirty="0" err="1" smtClean="0"/>
              <a:t>N</a:t>
            </a:r>
            <a:r>
              <a:rPr lang="en-US" sz="2600" baseline="-25000" dirty="0" err="1" smtClean="0"/>
              <a:t>out</a:t>
            </a:r>
            <a:r>
              <a:rPr lang="en-US" sz="2600" dirty="0" smtClean="0"/>
              <a:t> = 399</a:t>
            </a:r>
            <a:endParaRPr lang="en-US" sz="2600" baseline="-25000" dirty="0" smtClean="0"/>
          </a:p>
          <a:p>
            <a:r>
              <a:rPr lang="en-US" sz="2600" dirty="0" smtClean="0"/>
              <a:t>N</a:t>
            </a:r>
            <a:r>
              <a:rPr lang="en-US" sz="2600" baseline="-25000" dirty="0" smtClean="0"/>
              <a:t>in</a:t>
            </a:r>
            <a:r>
              <a:rPr lang="en-US" sz="2600" dirty="0" smtClean="0"/>
              <a:t> = 2357</a:t>
            </a:r>
            <a:endParaRPr lang="en-US" sz="2600" baseline="-25000" dirty="0" smtClean="0"/>
          </a:p>
          <a:p>
            <a:endParaRPr lang="en-US" sz="2600" baseline="-25000" dirty="0" smtClean="0"/>
          </a:p>
          <a:p>
            <a:endParaRPr lang="en-US" sz="2600" dirty="0" smtClean="0"/>
          </a:p>
          <a:p>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3929590" y="3581400"/>
            <a:ext cx="4846110" cy="2895600"/>
          </a:xfrm>
          <a:prstGeom prst="rect">
            <a:avLst/>
          </a:prstGeom>
          <a:solidFill>
            <a:srgbClr val="FFFF00"/>
          </a:solidFill>
          <a:ln w="9525">
            <a:solidFill>
              <a:srgbClr val="660033"/>
            </a:solid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Engravers MT" pitchFamily="18" charset="0"/>
              </a:rPr>
              <a:t>Transformer Calculations</a:t>
            </a:r>
            <a:endParaRPr lang="en-US" sz="3200" dirty="0">
              <a:latin typeface="Engravers MT" pitchFamily="18" charset="0"/>
            </a:endParaRPr>
          </a:p>
        </p:txBody>
      </p:sp>
      <p:sp>
        <p:nvSpPr>
          <p:cNvPr id="3" name="Content Placeholder 2"/>
          <p:cNvSpPr>
            <a:spLocks noGrp="1"/>
          </p:cNvSpPr>
          <p:nvPr>
            <p:ph idx="1"/>
          </p:nvPr>
        </p:nvSpPr>
        <p:spPr/>
        <p:txBody>
          <a:bodyPr/>
          <a:lstStyle/>
          <a:p>
            <a:r>
              <a:rPr lang="en-US" sz="2600" dirty="0" smtClean="0"/>
              <a:t>A nuclear power station supplies electricity to customers up to 360 mi away, so it uses a step-up transformer before transmission. Its input electricity is 525 V. The transformer input coil contains 5210 wraps, and the output coil contains 225,670 wraps. What is the transmission voltage of the step-up transformer?</a:t>
            </a:r>
          </a:p>
          <a:p>
            <a:r>
              <a:rPr lang="en-US" sz="2600" dirty="0" err="1" smtClean="0"/>
              <a:t>V</a:t>
            </a:r>
            <a:r>
              <a:rPr lang="en-US" sz="2600" baseline="-25000" dirty="0" err="1" smtClean="0"/>
              <a:t>out</a:t>
            </a:r>
            <a:r>
              <a:rPr lang="en-US" sz="2600" baseline="-25000" dirty="0" smtClean="0"/>
              <a:t> </a:t>
            </a:r>
            <a:r>
              <a:rPr lang="en-US" sz="2600" dirty="0" smtClean="0"/>
              <a:t>= ?</a:t>
            </a:r>
            <a:endParaRPr lang="en-US" sz="2600" baseline="-25000" dirty="0" smtClean="0"/>
          </a:p>
          <a:p>
            <a:r>
              <a:rPr lang="en-US" sz="2600" dirty="0" smtClean="0"/>
              <a:t>V</a:t>
            </a:r>
            <a:r>
              <a:rPr lang="en-US" sz="2600" baseline="-25000" dirty="0" smtClean="0"/>
              <a:t>in</a:t>
            </a:r>
            <a:r>
              <a:rPr lang="en-US" sz="2600" dirty="0" smtClean="0"/>
              <a:t> = </a:t>
            </a:r>
            <a:r>
              <a:rPr lang="en-US" sz="2600" dirty="0" smtClean="0"/>
              <a:t>525 V</a:t>
            </a:r>
            <a:endParaRPr lang="en-US" sz="2600" baseline="-25000" dirty="0" smtClean="0"/>
          </a:p>
          <a:p>
            <a:r>
              <a:rPr lang="en-US" sz="2600" dirty="0" err="1" smtClean="0"/>
              <a:t>N</a:t>
            </a:r>
            <a:r>
              <a:rPr lang="en-US" sz="2600" baseline="-25000" dirty="0" err="1" smtClean="0"/>
              <a:t>out</a:t>
            </a:r>
            <a:r>
              <a:rPr lang="en-US" sz="2600" dirty="0" smtClean="0"/>
              <a:t> = </a:t>
            </a:r>
            <a:r>
              <a:rPr lang="en-US" sz="2600" dirty="0" smtClean="0"/>
              <a:t>225,670</a:t>
            </a:r>
            <a:endParaRPr lang="en-US" sz="2600" baseline="-25000" dirty="0" smtClean="0"/>
          </a:p>
          <a:p>
            <a:r>
              <a:rPr lang="en-US" sz="2600" dirty="0" smtClean="0"/>
              <a:t>N</a:t>
            </a:r>
            <a:r>
              <a:rPr lang="en-US" sz="2600" baseline="-25000" dirty="0" smtClean="0"/>
              <a:t>in</a:t>
            </a:r>
            <a:r>
              <a:rPr lang="en-US" sz="2600" dirty="0" smtClean="0"/>
              <a:t> = </a:t>
            </a:r>
            <a:r>
              <a:rPr lang="en-US" sz="2600" dirty="0" smtClean="0"/>
              <a:t>5210</a:t>
            </a:r>
            <a:endParaRPr lang="en-US" sz="2600" baseline="-25000" dirty="0" smtClean="0"/>
          </a:p>
          <a:p>
            <a:endParaRPr lang="en-US" sz="2600" dirty="0" smtClean="0"/>
          </a:p>
          <a:p>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3906308" y="4030379"/>
            <a:ext cx="4628092" cy="2765333"/>
          </a:xfrm>
          <a:prstGeom prst="rect">
            <a:avLst/>
          </a:prstGeom>
          <a:solidFill>
            <a:srgbClr val="FFFF00"/>
          </a:solid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Applications of Electromagnets</a:t>
            </a:r>
            <a:endParaRPr lang="en-US" dirty="0"/>
          </a:p>
        </p:txBody>
      </p:sp>
      <p:sp>
        <p:nvSpPr>
          <p:cNvPr id="3" name="Content Placeholder 2"/>
          <p:cNvSpPr>
            <a:spLocks noGrp="1"/>
          </p:cNvSpPr>
          <p:nvPr>
            <p:ph idx="1"/>
          </p:nvPr>
        </p:nvSpPr>
        <p:spPr/>
        <p:txBody>
          <a:bodyPr/>
          <a:lstStyle/>
          <a:p>
            <a:r>
              <a:rPr lang="en-US" dirty="0" smtClean="0"/>
              <a:t>Electromagnets play an important role in junkyards</a:t>
            </a:r>
          </a:p>
          <a:p>
            <a:pPr lvl="1"/>
            <a:r>
              <a:rPr lang="en-US" dirty="0" smtClean="0"/>
              <a:t>When the electricity flows they are able to pick up large metal items like cars</a:t>
            </a:r>
          </a:p>
          <a:p>
            <a:r>
              <a:rPr lang="en-US" dirty="0" smtClean="0"/>
              <a:t>In recycling centers</a:t>
            </a:r>
          </a:p>
          <a:p>
            <a:pPr lvl="1"/>
            <a:r>
              <a:rPr lang="en-US" dirty="0" smtClean="0"/>
              <a:t>Allowing the center to separate metal items from glass/plastic, requiring the homeowner to place all recyclables in one container</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Engravers MT" pitchFamily="18" charset="0"/>
              </a:rPr>
              <a:t>Applications of Electromagnets</a:t>
            </a:r>
            <a:endParaRPr lang="en-US" dirty="0"/>
          </a:p>
        </p:txBody>
      </p:sp>
      <p:sp>
        <p:nvSpPr>
          <p:cNvPr id="3" name="Content Placeholder 2"/>
          <p:cNvSpPr>
            <a:spLocks noGrp="1"/>
          </p:cNvSpPr>
          <p:nvPr>
            <p:ph idx="1"/>
          </p:nvPr>
        </p:nvSpPr>
        <p:spPr/>
        <p:txBody>
          <a:bodyPr>
            <a:normAutofit lnSpcReduction="10000"/>
          </a:bodyPr>
          <a:lstStyle/>
          <a:p>
            <a:r>
              <a:rPr lang="en-US" dirty="0" smtClean="0"/>
              <a:t>In particle accelerators to focus beams of charged particles and bend their paths to keep them from colliding wit the walls of the accelerator</a:t>
            </a:r>
          </a:p>
          <a:p>
            <a:pPr lvl="1"/>
            <a:r>
              <a:rPr lang="en-US" dirty="0" smtClean="0"/>
              <a:t>Some particle accelerators contain special electromagnets called </a:t>
            </a:r>
            <a:r>
              <a:rPr lang="en-US" b="1" dirty="0" smtClean="0"/>
              <a:t>superconducting magnets</a:t>
            </a:r>
            <a:endParaRPr lang="en-US" dirty="0" smtClean="0"/>
          </a:p>
          <a:p>
            <a:pPr lvl="2"/>
            <a:r>
              <a:rPr lang="en-US" dirty="0" smtClean="0"/>
              <a:t>Certain materials that will lose all electrical resistance at extremely low temperatures</a:t>
            </a:r>
          </a:p>
          <a:p>
            <a:pPr lvl="2"/>
            <a:r>
              <a:rPr lang="en-US" dirty="0" smtClean="0"/>
              <a:t>They can maintain high magnetic fields at extremely low temperatures</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Engravers MT" pitchFamily="18" charset="0"/>
              </a:rPr>
              <a:t>Applications of Electromagnets</a:t>
            </a:r>
            <a:endParaRPr lang="en-US" sz="3000" dirty="0">
              <a:latin typeface="Engravers MT" pitchFamily="18" charset="0"/>
            </a:endParaRPr>
          </a:p>
        </p:txBody>
      </p:sp>
      <p:sp>
        <p:nvSpPr>
          <p:cNvPr id="3" name="Content Placeholder 2"/>
          <p:cNvSpPr>
            <a:spLocks noGrp="1"/>
          </p:cNvSpPr>
          <p:nvPr>
            <p:ph idx="1"/>
          </p:nvPr>
        </p:nvSpPr>
        <p:spPr/>
        <p:txBody>
          <a:bodyPr>
            <a:normAutofit/>
          </a:bodyPr>
          <a:lstStyle/>
          <a:p>
            <a:r>
              <a:rPr lang="en-US" dirty="0" smtClean="0"/>
              <a:t>Why are superconducting magnets kept at low temperatures?</a:t>
            </a:r>
          </a:p>
          <a:p>
            <a:pPr lvl="1"/>
            <a:r>
              <a:rPr lang="en-US" dirty="0" smtClean="0"/>
              <a:t>Superconducting magnets are made from materials that lose all resistance at extremely low temperatures. Cooling these magnets maintains their superconductivity.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Engravers MT" pitchFamily="18" charset="0"/>
              </a:rPr>
              <a:t>Applications of Electromagnetism</a:t>
            </a:r>
            <a:endParaRPr lang="en-US" sz="3000" dirty="0">
              <a:latin typeface="Engravers MT" pitchFamily="18" charset="0"/>
            </a:endParaRPr>
          </a:p>
        </p:txBody>
      </p:sp>
      <p:sp>
        <p:nvSpPr>
          <p:cNvPr id="3" name="Content Placeholder 2"/>
          <p:cNvSpPr>
            <a:spLocks noGrp="1"/>
          </p:cNvSpPr>
          <p:nvPr>
            <p:ph idx="1"/>
          </p:nvPr>
        </p:nvSpPr>
        <p:spPr/>
        <p:txBody>
          <a:bodyPr/>
          <a:lstStyle/>
          <a:p>
            <a:r>
              <a:rPr lang="en-US" dirty="0" smtClean="0"/>
              <a:t>Electromagnets are used in special electrical switches that are called </a:t>
            </a:r>
            <a:r>
              <a:rPr lang="en-US" b="1" dirty="0" smtClean="0"/>
              <a:t>relays </a:t>
            </a:r>
            <a:r>
              <a:rPr lang="en-US" dirty="0" smtClean="0"/>
              <a:t>to turn electrical circuits on and off.</a:t>
            </a:r>
          </a:p>
          <a:p>
            <a:pPr lvl="1"/>
            <a:r>
              <a:rPr lang="en-US" dirty="0" smtClean="0"/>
              <a:t>The electrical current passing through a relay can magnetically pull a switch closed or push it open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ngravers MT" pitchFamily="18" charset="0"/>
              </a:rPr>
              <a:t>Review</a:t>
            </a:r>
            <a:endParaRPr lang="en-US" dirty="0">
              <a:latin typeface="Engravers MT" pitchFamily="18" charset="0"/>
            </a:endParaRPr>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Diamagnetic materials do not contain dipoles. </a:t>
            </a:r>
          </a:p>
          <a:p>
            <a:endParaRPr lang="en-US" dirty="0" smtClean="0"/>
          </a:p>
          <a:p>
            <a:r>
              <a:rPr lang="en-US" dirty="0" smtClean="0"/>
              <a:t>Diamagnetic materials strengthen a magnetic field.</a:t>
            </a:r>
          </a:p>
          <a:p>
            <a:endParaRPr lang="en-US" dirty="0" smtClean="0"/>
          </a:p>
          <a:p>
            <a:r>
              <a:rPr lang="en-US" dirty="0" smtClean="0"/>
              <a:t>The magnetism of lodestones is actually the net result of two kinds of magnetism.</a:t>
            </a:r>
          </a:p>
          <a:p>
            <a:endParaRPr lang="en-US" dirty="0" smtClean="0"/>
          </a:p>
          <a:p>
            <a:r>
              <a:rPr lang="en-US" dirty="0" smtClean="0"/>
              <a:t>Natural magnets, such as lodestones, display </a:t>
            </a:r>
            <a:r>
              <a:rPr lang="en-US" dirty="0" err="1" smtClean="0"/>
              <a:t>ferrimagnetism</a:t>
            </a:r>
            <a:r>
              <a:rPr lang="en-US" dirty="0" smtClean="0"/>
              <a:t>.</a:t>
            </a:r>
          </a:p>
          <a:p>
            <a:endParaRPr lang="en-US" dirty="0" smtClean="0"/>
          </a:p>
          <a:p>
            <a:r>
              <a:rPr lang="en-US" dirty="0" smtClean="0"/>
              <a:t>Magnets strongly attract all metals.</a:t>
            </a:r>
          </a:p>
          <a:p>
            <a:endParaRPr lang="en-US" dirty="0" smtClean="0"/>
          </a:p>
          <a:p>
            <a:r>
              <a:rPr lang="en-US" dirty="0" smtClean="0"/>
              <a:t>Liquid oxygen and gaseous oxygen display different magnetic properties.</a:t>
            </a:r>
          </a:p>
          <a:p>
            <a:endParaRPr lang="en-US" dirty="0" smtClean="0"/>
          </a:p>
          <a:p>
            <a:r>
              <a:rPr lang="en-US" dirty="0" smtClean="0"/>
              <a:t>The strongest magnets are made out of pure substances.</a:t>
            </a:r>
          </a:p>
          <a:p>
            <a:endParaRPr lang="en-US" dirty="0" smtClean="0"/>
          </a:p>
        </p:txBody>
      </p:sp>
      <p:sp>
        <p:nvSpPr>
          <p:cNvPr id="4" name="TextBox 3"/>
          <p:cNvSpPr txBox="1"/>
          <p:nvPr/>
        </p:nvSpPr>
        <p:spPr>
          <a:xfrm>
            <a:off x="8001000" y="3200400"/>
            <a:ext cx="990600" cy="369332"/>
          </a:xfrm>
          <a:prstGeom prst="rect">
            <a:avLst/>
          </a:prstGeom>
          <a:noFill/>
          <a:ln>
            <a:noFill/>
          </a:ln>
        </p:spPr>
        <p:txBody>
          <a:bodyPr wrap="square" rtlCol="0">
            <a:spAutoFit/>
          </a:bodyPr>
          <a:lstStyle/>
          <a:p>
            <a:r>
              <a:rPr lang="en-US" dirty="0" smtClean="0">
                <a:solidFill>
                  <a:srgbClr val="C00000"/>
                </a:solidFill>
              </a:rPr>
              <a:t>True</a:t>
            </a:r>
            <a:endParaRPr lang="en-US" dirty="0">
              <a:solidFill>
                <a:srgbClr val="C00000"/>
              </a:solidFill>
            </a:endParaRPr>
          </a:p>
        </p:txBody>
      </p:sp>
      <p:sp>
        <p:nvSpPr>
          <p:cNvPr id="5" name="TextBox 4"/>
          <p:cNvSpPr txBox="1"/>
          <p:nvPr/>
        </p:nvSpPr>
        <p:spPr>
          <a:xfrm>
            <a:off x="5486400" y="1828800"/>
            <a:ext cx="990600" cy="369332"/>
          </a:xfrm>
          <a:prstGeom prst="rect">
            <a:avLst/>
          </a:prstGeom>
          <a:noFill/>
          <a:ln>
            <a:noFill/>
          </a:ln>
        </p:spPr>
        <p:txBody>
          <a:bodyPr wrap="square" rtlCol="0">
            <a:spAutoFit/>
          </a:bodyPr>
          <a:lstStyle/>
          <a:p>
            <a:r>
              <a:rPr lang="en-US" dirty="0" smtClean="0">
                <a:solidFill>
                  <a:srgbClr val="C00000"/>
                </a:solidFill>
              </a:rPr>
              <a:t>False</a:t>
            </a:r>
            <a:endParaRPr lang="en-US" dirty="0">
              <a:solidFill>
                <a:srgbClr val="C00000"/>
              </a:solidFill>
            </a:endParaRPr>
          </a:p>
        </p:txBody>
      </p:sp>
      <p:sp>
        <p:nvSpPr>
          <p:cNvPr id="6" name="TextBox 5"/>
          <p:cNvSpPr txBox="1"/>
          <p:nvPr/>
        </p:nvSpPr>
        <p:spPr>
          <a:xfrm>
            <a:off x="4343400" y="4114800"/>
            <a:ext cx="990600" cy="369332"/>
          </a:xfrm>
          <a:prstGeom prst="rect">
            <a:avLst/>
          </a:prstGeom>
          <a:noFill/>
          <a:ln>
            <a:noFill/>
          </a:ln>
        </p:spPr>
        <p:txBody>
          <a:bodyPr wrap="square" rtlCol="0">
            <a:spAutoFit/>
          </a:bodyPr>
          <a:lstStyle/>
          <a:p>
            <a:r>
              <a:rPr lang="en-US" dirty="0" smtClean="0">
                <a:solidFill>
                  <a:srgbClr val="C00000"/>
                </a:solidFill>
              </a:rPr>
              <a:t>False</a:t>
            </a:r>
            <a:endParaRPr lang="en-US" dirty="0">
              <a:solidFill>
                <a:srgbClr val="C00000"/>
              </a:solidFill>
            </a:endParaRPr>
          </a:p>
        </p:txBody>
      </p:sp>
      <p:sp>
        <p:nvSpPr>
          <p:cNvPr id="7" name="TextBox 6"/>
          <p:cNvSpPr txBox="1"/>
          <p:nvPr/>
        </p:nvSpPr>
        <p:spPr>
          <a:xfrm>
            <a:off x="7696200" y="4648200"/>
            <a:ext cx="990600" cy="369332"/>
          </a:xfrm>
          <a:prstGeom prst="rect">
            <a:avLst/>
          </a:prstGeom>
          <a:noFill/>
          <a:ln>
            <a:noFill/>
          </a:ln>
        </p:spPr>
        <p:txBody>
          <a:bodyPr wrap="square" rtlCol="0">
            <a:spAutoFit/>
          </a:bodyPr>
          <a:lstStyle/>
          <a:p>
            <a:r>
              <a:rPr lang="en-US" dirty="0" smtClean="0">
                <a:solidFill>
                  <a:srgbClr val="C00000"/>
                </a:solidFill>
              </a:rPr>
              <a:t>True</a:t>
            </a:r>
            <a:endParaRPr lang="en-US" dirty="0">
              <a:solidFill>
                <a:srgbClr val="C00000"/>
              </a:solidFill>
            </a:endParaRPr>
          </a:p>
        </p:txBody>
      </p:sp>
      <p:sp>
        <p:nvSpPr>
          <p:cNvPr id="8" name="TextBox 7"/>
          <p:cNvSpPr txBox="1"/>
          <p:nvPr/>
        </p:nvSpPr>
        <p:spPr>
          <a:xfrm>
            <a:off x="6629400" y="3657600"/>
            <a:ext cx="990600" cy="369332"/>
          </a:xfrm>
          <a:prstGeom prst="rect">
            <a:avLst/>
          </a:prstGeom>
          <a:noFill/>
          <a:ln>
            <a:noFill/>
          </a:ln>
        </p:spPr>
        <p:txBody>
          <a:bodyPr wrap="square" rtlCol="0">
            <a:spAutoFit/>
          </a:bodyPr>
          <a:lstStyle/>
          <a:p>
            <a:r>
              <a:rPr lang="en-US" dirty="0" smtClean="0">
                <a:solidFill>
                  <a:srgbClr val="C00000"/>
                </a:solidFill>
              </a:rPr>
              <a:t>True</a:t>
            </a:r>
            <a:endParaRPr lang="en-US" dirty="0">
              <a:solidFill>
                <a:srgbClr val="C00000"/>
              </a:solidFill>
            </a:endParaRPr>
          </a:p>
        </p:txBody>
      </p:sp>
      <p:sp>
        <p:nvSpPr>
          <p:cNvPr id="9" name="TextBox 8"/>
          <p:cNvSpPr txBox="1"/>
          <p:nvPr/>
        </p:nvSpPr>
        <p:spPr>
          <a:xfrm>
            <a:off x="6324600" y="5105400"/>
            <a:ext cx="990600" cy="369332"/>
          </a:xfrm>
          <a:prstGeom prst="rect">
            <a:avLst/>
          </a:prstGeom>
          <a:noFill/>
          <a:ln>
            <a:noFill/>
          </a:ln>
        </p:spPr>
        <p:txBody>
          <a:bodyPr wrap="square" rtlCol="0">
            <a:spAutoFit/>
          </a:bodyPr>
          <a:lstStyle/>
          <a:p>
            <a:r>
              <a:rPr lang="en-US" dirty="0" smtClean="0">
                <a:solidFill>
                  <a:srgbClr val="C00000"/>
                </a:solidFill>
              </a:rPr>
              <a:t>False</a:t>
            </a:r>
            <a:endParaRPr lang="en-US" dirty="0">
              <a:solidFill>
                <a:srgbClr val="C00000"/>
              </a:solidFill>
            </a:endParaRPr>
          </a:p>
        </p:txBody>
      </p:sp>
      <p:sp>
        <p:nvSpPr>
          <p:cNvPr id="10" name="TextBox 9"/>
          <p:cNvSpPr txBox="1"/>
          <p:nvPr/>
        </p:nvSpPr>
        <p:spPr>
          <a:xfrm>
            <a:off x="5715000" y="2438400"/>
            <a:ext cx="990600" cy="369332"/>
          </a:xfrm>
          <a:prstGeom prst="rect">
            <a:avLst/>
          </a:prstGeom>
          <a:noFill/>
          <a:ln>
            <a:noFill/>
          </a:ln>
        </p:spPr>
        <p:txBody>
          <a:bodyPr wrap="square" rtlCol="0">
            <a:spAutoFit/>
          </a:bodyPr>
          <a:lstStyle/>
          <a:p>
            <a:r>
              <a:rPr lang="en-US" dirty="0" smtClean="0">
                <a:solidFill>
                  <a:srgbClr val="C00000"/>
                </a:solidFill>
              </a:rPr>
              <a:t>False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Horizont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Horizontal)">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Horizontal)">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Engravers MT" pitchFamily="18" charset="0"/>
              </a:rPr>
              <a:t>Review</a:t>
            </a:r>
            <a:endParaRPr lang="en-US" sz="3000" dirty="0">
              <a:latin typeface="Engravers MT"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t>It is possible for a magnet to have only one pole.</a:t>
            </a:r>
          </a:p>
          <a:p>
            <a:endParaRPr lang="en-US" dirty="0" smtClean="0"/>
          </a:p>
          <a:p>
            <a:r>
              <a:rPr lang="en-US" dirty="0" smtClean="0"/>
              <a:t>Magnetic fields interact with each other just like electric fields.</a:t>
            </a:r>
          </a:p>
          <a:p>
            <a:pPr>
              <a:buNone/>
            </a:pPr>
            <a:endParaRPr lang="en-US" dirty="0" smtClean="0"/>
          </a:p>
          <a:p>
            <a:r>
              <a:rPr lang="en-US" dirty="0" smtClean="0"/>
              <a:t>A ferromagnetic material above its Curie temperature will behave like a paramagnetic material when it is placed in a magnetic field.</a:t>
            </a:r>
          </a:p>
          <a:p>
            <a:endParaRPr lang="en-US" dirty="0" smtClean="0"/>
          </a:p>
          <a:p>
            <a:r>
              <a:rPr lang="en-US" dirty="0" smtClean="0"/>
              <a:t>The earth's geomagnetic poles are permanent.</a:t>
            </a:r>
          </a:p>
          <a:p>
            <a:endParaRPr lang="en-US" dirty="0" smtClean="0"/>
          </a:p>
          <a:p>
            <a:r>
              <a:rPr lang="en-US" dirty="0" smtClean="0"/>
              <a:t>At the geographic North Pole, a compass will point south.</a:t>
            </a:r>
          </a:p>
          <a:p>
            <a:endParaRPr lang="en-US" dirty="0" smtClean="0"/>
          </a:p>
          <a:p>
            <a:r>
              <a:rPr lang="en-US" dirty="0" smtClean="0"/>
              <a:t>Temperature does not have a strong effect on a ferromagnetic object.</a:t>
            </a:r>
          </a:p>
          <a:p>
            <a:endParaRPr lang="en-US" dirty="0" smtClean="0"/>
          </a:p>
          <a:p>
            <a:endParaRPr lang="en-US" dirty="0" smtClean="0"/>
          </a:p>
          <a:p>
            <a:endParaRPr lang="en-US" dirty="0" smtClean="0"/>
          </a:p>
          <a:p>
            <a:endParaRPr lang="en-US" dirty="0"/>
          </a:p>
        </p:txBody>
      </p:sp>
      <p:sp>
        <p:nvSpPr>
          <p:cNvPr id="4" name="TextBox 3"/>
          <p:cNvSpPr txBox="1"/>
          <p:nvPr/>
        </p:nvSpPr>
        <p:spPr>
          <a:xfrm>
            <a:off x="8153400" y="2209800"/>
            <a:ext cx="685800" cy="369332"/>
          </a:xfrm>
          <a:prstGeom prst="rect">
            <a:avLst/>
          </a:prstGeom>
          <a:noFill/>
        </p:spPr>
        <p:txBody>
          <a:bodyPr wrap="square" rtlCol="0">
            <a:spAutoFit/>
          </a:bodyPr>
          <a:lstStyle/>
          <a:p>
            <a:r>
              <a:rPr lang="en-US" dirty="0" smtClean="0">
                <a:solidFill>
                  <a:srgbClr val="C00000"/>
                </a:solidFill>
              </a:rPr>
              <a:t>True</a:t>
            </a:r>
            <a:endParaRPr lang="en-US" dirty="0">
              <a:solidFill>
                <a:srgbClr val="C00000"/>
              </a:solidFill>
            </a:endParaRPr>
          </a:p>
        </p:txBody>
      </p:sp>
      <p:sp>
        <p:nvSpPr>
          <p:cNvPr id="6" name="Rectangle 5"/>
          <p:cNvSpPr/>
          <p:nvPr/>
        </p:nvSpPr>
        <p:spPr>
          <a:xfrm>
            <a:off x="6553200" y="16002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7" name="Rectangle 6"/>
          <p:cNvSpPr/>
          <p:nvPr/>
        </p:nvSpPr>
        <p:spPr>
          <a:xfrm>
            <a:off x="8305800" y="32766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8" name="Rectangle 7"/>
          <p:cNvSpPr/>
          <p:nvPr/>
        </p:nvSpPr>
        <p:spPr>
          <a:xfrm>
            <a:off x="1828800" y="56388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9" name="Rectangle 8"/>
          <p:cNvSpPr/>
          <p:nvPr/>
        </p:nvSpPr>
        <p:spPr>
          <a:xfrm>
            <a:off x="7543800" y="4495800"/>
            <a:ext cx="599972" cy="369332"/>
          </a:xfrm>
          <a:prstGeom prst="rect">
            <a:avLst/>
          </a:prstGeom>
        </p:spPr>
        <p:txBody>
          <a:bodyPr wrap="none">
            <a:spAutoFit/>
          </a:bodyPr>
          <a:lstStyle/>
          <a:p>
            <a:r>
              <a:rPr lang="en-US" dirty="0" smtClean="0">
                <a:solidFill>
                  <a:srgbClr val="C00000"/>
                </a:solidFill>
              </a:rPr>
              <a:t>True</a:t>
            </a:r>
            <a:endParaRPr lang="en-US" dirty="0">
              <a:solidFill>
                <a:srgbClr val="C00000"/>
              </a:solidFill>
            </a:endParaRPr>
          </a:p>
        </p:txBody>
      </p:sp>
      <p:sp>
        <p:nvSpPr>
          <p:cNvPr id="10" name="Rectangle 9"/>
          <p:cNvSpPr/>
          <p:nvPr/>
        </p:nvSpPr>
        <p:spPr>
          <a:xfrm>
            <a:off x="6400800" y="39624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Horizont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304800"/>
            <a:ext cx="5416611" cy="523220"/>
          </a:xfrm>
          <a:prstGeom prst="rect">
            <a:avLst/>
          </a:prstGeom>
          <a:noFill/>
          <a:ln w="9525">
            <a:noFill/>
            <a:miter lim="800000"/>
            <a:headEnd/>
            <a:tailEnd/>
          </a:ln>
          <a:effectLst/>
        </p:spPr>
        <p:txBody>
          <a:bodyPr wrap="none">
            <a:spAutoFit/>
          </a:bodyPr>
          <a:lstStyle/>
          <a:p>
            <a:r>
              <a:rPr lang="en-US" sz="2800" b="0" dirty="0">
                <a:solidFill>
                  <a:srgbClr val="FFFF00"/>
                </a:solidFill>
                <a:effectLst>
                  <a:outerShdw blurRad="38100" dist="38100" dir="2700000" algn="tl">
                    <a:srgbClr val="FFFFFF"/>
                  </a:outerShdw>
                </a:effectLst>
                <a:latin typeface="Engravers MT" pitchFamily="18" charset="0"/>
                <a:cs typeface="Mongolian Baiti" pitchFamily="66" charset="0"/>
              </a:rPr>
              <a:t>What is Magnetism?</a:t>
            </a:r>
          </a:p>
        </p:txBody>
      </p:sp>
      <p:sp>
        <p:nvSpPr>
          <p:cNvPr id="3075" name="Text Box 3"/>
          <p:cNvSpPr txBox="1">
            <a:spLocks noChangeArrowheads="1"/>
          </p:cNvSpPr>
          <p:nvPr/>
        </p:nvSpPr>
        <p:spPr bwMode="auto">
          <a:xfrm>
            <a:off x="152400" y="838200"/>
            <a:ext cx="8763000" cy="4832092"/>
          </a:xfrm>
          <a:prstGeom prst="rect">
            <a:avLst/>
          </a:prstGeom>
          <a:noFill/>
          <a:ln w="9525">
            <a:noFill/>
            <a:miter lim="800000"/>
            <a:headEnd/>
            <a:tailEnd/>
          </a:ln>
          <a:effectLst/>
        </p:spPr>
        <p:txBody>
          <a:bodyPr wrap="square">
            <a:spAutoFit/>
          </a:bodyPr>
          <a:lstStyle/>
          <a:p>
            <a:pPr>
              <a:buFont typeface="Wingdings" pitchFamily="2" charset="2"/>
              <a:buChar char="Ø"/>
            </a:pPr>
            <a:r>
              <a:rPr lang="en-US" sz="2800" b="0" dirty="0">
                <a:solidFill>
                  <a:srgbClr val="C00000"/>
                </a:solidFill>
                <a:latin typeface="Mongolian Baiti" pitchFamily="66" charset="0"/>
                <a:cs typeface="Mongolian Baiti" pitchFamily="66" charset="0"/>
              </a:rPr>
              <a:t>Magnetism is the force of attraction or repulsion of a magnetic material due to the arrangement of its atoms,  particularly its electrons</a:t>
            </a:r>
            <a:r>
              <a:rPr lang="en-US" sz="2800" b="0" dirty="0" smtClean="0">
                <a:solidFill>
                  <a:srgbClr val="C00000"/>
                </a:solidFill>
                <a:latin typeface="Mongolian Baiti" pitchFamily="66" charset="0"/>
                <a:cs typeface="Mongolian Baiti" pitchFamily="66" charset="0"/>
              </a:rPr>
              <a:t>.</a:t>
            </a:r>
          </a:p>
          <a:p>
            <a:pPr>
              <a:buFont typeface="Wingdings" pitchFamily="2" charset="2"/>
              <a:buChar char="Ø"/>
            </a:pPr>
            <a:endParaRPr lang="en-US" sz="2800" b="0" dirty="0" smtClean="0">
              <a:solidFill>
                <a:srgbClr val="C00000"/>
              </a:solidFill>
              <a:latin typeface="Mongolian Baiti" pitchFamily="66" charset="0"/>
              <a:cs typeface="Mongolian Baiti" pitchFamily="66" charset="0"/>
            </a:endParaRPr>
          </a:p>
          <a:p>
            <a:pPr>
              <a:buFont typeface="Wingdings" pitchFamily="2" charset="2"/>
              <a:buChar char="Ø"/>
            </a:pPr>
            <a:r>
              <a:rPr lang="en-US" sz="2800" dirty="0" smtClean="0">
                <a:solidFill>
                  <a:srgbClr val="008000"/>
                </a:solidFill>
                <a:latin typeface="Mongolian Baiti" pitchFamily="66" charset="0"/>
                <a:cs typeface="Mongolian Baiti" pitchFamily="66" charset="0"/>
              </a:rPr>
              <a:t>Magnets produce magnetic forces and have magnetic field lines</a:t>
            </a:r>
          </a:p>
          <a:p>
            <a:pPr>
              <a:buFont typeface="Wingdings" pitchFamily="2" charset="2"/>
              <a:buChar char="Ø"/>
            </a:pPr>
            <a:r>
              <a:rPr lang="en-US" sz="2800" dirty="0" smtClean="0">
                <a:latin typeface="Mongolian Baiti" pitchFamily="66" charset="0"/>
                <a:cs typeface="Mongolian Baiti" pitchFamily="66" charset="0"/>
              </a:rPr>
              <a:t>The ends of a magnet are where the magnetic effect is the strongest.  These are called “poles.”  Each magnet has 2 poles – 1 north, 1 south.</a:t>
            </a:r>
          </a:p>
          <a:p>
            <a:pPr>
              <a:buFont typeface="Wingdings" pitchFamily="2" charset="2"/>
              <a:buChar char="Ø"/>
            </a:pPr>
            <a:endParaRPr lang="en-US" sz="2800" dirty="0" smtClean="0">
              <a:solidFill>
                <a:srgbClr val="008000"/>
              </a:solidFill>
              <a:latin typeface="Mongolian Baiti" pitchFamily="66" charset="0"/>
              <a:cs typeface="Mongolian Baiti" pitchFamily="66" charset="0"/>
            </a:endParaRPr>
          </a:p>
          <a:p>
            <a:pPr>
              <a:buFont typeface="Wingdings" pitchFamily="2" charset="2"/>
              <a:buChar char="Ø"/>
            </a:pPr>
            <a:endParaRPr lang="en-US" sz="2800" b="0" dirty="0">
              <a:solidFill>
                <a:schemeClr val="bg1"/>
              </a:solidFill>
              <a:latin typeface="Mongolian Baiti" pitchFamily="66" charset="0"/>
              <a:cs typeface="Mongolian Baiti"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5257800" y="4289560"/>
            <a:ext cx="3429000" cy="25684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0-#ppt_w/2"/>
                                          </p:val>
                                        </p:tav>
                                        <p:tav tm="100000">
                                          <p:val>
                                            <p:strVal val="#ppt_x"/>
                                          </p:val>
                                        </p:tav>
                                      </p:tavLst>
                                    </p:anim>
                                    <p:anim calcmode="lin" valueType="num">
                                      <p:cBhvr additive="base">
                                        <p:cTn id="13"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Engravers MT" pitchFamily="18" charset="0"/>
              </a:rPr>
              <a:t>REview</a:t>
            </a:r>
            <a:endParaRPr lang="en-US" sz="4000" dirty="0">
              <a:latin typeface="Engravers MT"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t>Power substations include collections of step-down transformers.</a:t>
            </a:r>
          </a:p>
          <a:p>
            <a:pPr>
              <a:buNone/>
            </a:pPr>
            <a:endParaRPr lang="en-US" dirty="0" smtClean="0"/>
          </a:p>
          <a:p>
            <a:r>
              <a:rPr lang="en-US" dirty="0" smtClean="0"/>
              <a:t>A solenoid can induce current in a nearby, unconnected solenoid.</a:t>
            </a:r>
          </a:p>
          <a:p>
            <a:endParaRPr lang="en-US" dirty="0" smtClean="0"/>
          </a:p>
          <a:p>
            <a:r>
              <a:rPr lang="en-US" dirty="0" smtClean="0"/>
              <a:t>Generators can produce only alternating current.</a:t>
            </a:r>
          </a:p>
          <a:p>
            <a:endParaRPr lang="en-US" dirty="0" smtClean="0"/>
          </a:p>
          <a:p>
            <a:r>
              <a:rPr lang="en-US" dirty="0" smtClean="0"/>
              <a:t>A stator is a pair of solenoids.</a:t>
            </a:r>
          </a:p>
          <a:p>
            <a:endParaRPr lang="en-US" dirty="0" smtClean="0"/>
          </a:p>
          <a:p>
            <a:r>
              <a:rPr lang="en-US" dirty="0" smtClean="0"/>
              <a:t>A magnet moving back and forth in the center of a coil of wire produces a direct current in the wire.</a:t>
            </a:r>
          </a:p>
          <a:p>
            <a:endParaRPr lang="en-US" dirty="0" smtClean="0"/>
          </a:p>
          <a:p>
            <a:r>
              <a:rPr lang="en-US" dirty="0" smtClean="0"/>
              <a:t>The earth's magnetic field is important to life on earth.</a:t>
            </a:r>
          </a:p>
          <a:p>
            <a:endParaRPr lang="en-US" dirty="0" smtClean="0"/>
          </a:p>
          <a:p>
            <a:r>
              <a:rPr lang="en-US" dirty="0" smtClean="0"/>
              <a:t>The earth's magnetic pole nearest the geographic North Pole is a south magnetic pole.</a:t>
            </a:r>
          </a:p>
          <a:p>
            <a:endParaRPr lang="en-US" dirty="0" smtClean="0"/>
          </a:p>
        </p:txBody>
      </p:sp>
      <p:sp>
        <p:nvSpPr>
          <p:cNvPr id="4" name="TextBox 3"/>
          <p:cNvSpPr txBox="1"/>
          <p:nvPr/>
        </p:nvSpPr>
        <p:spPr>
          <a:xfrm>
            <a:off x="7848600" y="1600200"/>
            <a:ext cx="652936" cy="369332"/>
          </a:xfrm>
          <a:prstGeom prst="rect">
            <a:avLst/>
          </a:prstGeom>
          <a:noFill/>
        </p:spPr>
        <p:txBody>
          <a:bodyPr wrap="none" rtlCol="0">
            <a:spAutoFit/>
          </a:bodyPr>
          <a:lstStyle/>
          <a:p>
            <a:r>
              <a:rPr lang="en-US" dirty="0" smtClean="0">
                <a:solidFill>
                  <a:srgbClr val="C00000"/>
                </a:solidFill>
              </a:rPr>
              <a:t>False</a:t>
            </a:r>
            <a:endParaRPr lang="en-US" dirty="0">
              <a:solidFill>
                <a:srgbClr val="C00000"/>
              </a:solidFill>
            </a:endParaRPr>
          </a:p>
        </p:txBody>
      </p:sp>
      <p:sp>
        <p:nvSpPr>
          <p:cNvPr id="5" name="Rectangle 4"/>
          <p:cNvSpPr/>
          <p:nvPr/>
        </p:nvSpPr>
        <p:spPr>
          <a:xfrm>
            <a:off x="4114800" y="34290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6" name="Rectangle 5"/>
          <p:cNvSpPr/>
          <p:nvPr/>
        </p:nvSpPr>
        <p:spPr>
          <a:xfrm>
            <a:off x="6705600" y="48768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7" name="Rectangle 6"/>
          <p:cNvSpPr/>
          <p:nvPr/>
        </p:nvSpPr>
        <p:spPr>
          <a:xfrm>
            <a:off x="3581400" y="4267200"/>
            <a:ext cx="707468" cy="369332"/>
          </a:xfrm>
          <a:prstGeom prst="rect">
            <a:avLst/>
          </a:prstGeom>
        </p:spPr>
        <p:txBody>
          <a:bodyPr wrap="square">
            <a:spAutoFit/>
          </a:bodyPr>
          <a:lstStyle/>
          <a:p>
            <a:r>
              <a:rPr lang="en-US" dirty="0" smtClean="0">
                <a:solidFill>
                  <a:srgbClr val="C00000"/>
                </a:solidFill>
              </a:rPr>
              <a:t>False</a:t>
            </a:r>
            <a:endParaRPr lang="en-US" dirty="0">
              <a:solidFill>
                <a:srgbClr val="C00000"/>
              </a:solidFill>
            </a:endParaRPr>
          </a:p>
        </p:txBody>
      </p:sp>
      <p:sp>
        <p:nvSpPr>
          <p:cNvPr id="8" name="Rectangle 7"/>
          <p:cNvSpPr/>
          <p:nvPr/>
        </p:nvSpPr>
        <p:spPr>
          <a:xfrm>
            <a:off x="2590800" y="58674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9" name="Rectangle 8"/>
          <p:cNvSpPr/>
          <p:nvPr/>
        </p:nvSpPr>
        <p:spPr>
          <a:xfrm>
            <a:off x="6096000" y="27432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
        <p:nvSpPr>
          <p:cNvPr id="10" name="Rectangle 9"/>
          <p:cNvSpPr/>
          <p:nvPr/>
        </p:nvSpPr>
        <p:spPr>
          <a:xfrm>
            <a:off x="7848600" y="2209800"/>
            <a:ext cx="652936" cy="369332"/>
          </a:xfrm>
          <a:prstGeom prst="rect">
            <a:avLst/>
          </a:prstGeom>
        </p:spPr>
        <p:txBody>
          <a:bodyPr wrap="none">
            <a:spAutoFit/>
          </a:bodyPr>
          <a:lstStyle/>
          <a:p>
            <a:r>
              <a:rPr lang="en-US" dirty="0" smtClean="0">
                <a:solidFill>
                  <a:srgbClr val="C00000"/>
                </a:solidFill>
              </a:rPr>
              <a:t>False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Horizont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Horizontal)">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barn(inHorizontal)">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Horizontal)">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6" fill="hold" grpId="0"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barn(inHorizontal)">
                                      <p:cBhvr>
                                        <p:cTn id="68" dur="500"/>
                                        <p:tgtEl>
                                          <p:spTgt spid="3">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Horizontal)">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304800"/>
            <a:ext cx="9144000" cy="1200329"/>
          </a:xfrm>
          <a:prstGeom prst="rect">
            <a:avLst/>
          </a:prstGeom>
          <a:noFill/>
          <a:ln w="9525">
            <a:noFill/>
            <a:miter lim="800000"/>
            <a:headEnd/>
            <a:tailEnd/>
          </a:ln>
          <a:effectLst/>
        </p:spPr>
        <p:txBody>
          <a:bodyPr wrap="square">
            <a:spAutoFit/>
          </a:bodyPr>
          <a:lstStyle/>
          <a:p>
            <a:pPr algn="ctr"/>
            <a:r>
              <a:rPr lang="en-US" sz="3600" dirty="0">
                <a:solidFill>
                  <a:schemeClr val="bg1"/>
                </a:solidFill>
                <a:latin typeface="Engravers MT" pitchFamily="18" charset="0"/>
                <a:cs typeface="Mongolian Baiti" pitchFamily="66" charset="0"/>
              </a:rPr>
              <a:t>Poles of a magnet </a:t>
            </a:r>
            <a:r>
              <a:rPr lang="en-US" sz="3600" dirty="0" smtClean="0">
                <a:solidFill>
                  <a:schemeClr val="bg1"/>
                </a:solidFill>
                <a:latin typeface="Engravers MT" pitchFamily="18" charset="0"/>
                <a:cs typeface="Mongolian Baiti" pitchFamily="66" charset="0"/>
              </a:rPr>
              <a:t>always come </a:t>
            </a:r>
            <a:r>
              <a:rPr lang="en-US" sz="3600" dirty="0">
                <a:solidFill>
                  <a:schemeClr val="bg1"/>
                </a:solidFill>
                <a:latin typeface="Engravers MT" pitchFamily="18" charset="0"/>
                <a:cs typeface="Mongolian Baiti" pitchFamily="66" charset="0"/>
              </a:rPr>
              <a:t>in pairs!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4932</TotalTime>
  <Words>3262</Words>
  <Application>Microsoft Office PowerPoint</Application>
  <PresentationFormat>On-screen Show (4:3)</PresentationFormat>
  <Paragraphs>427</Paragraphs>
  <Slides>80</Slides>
  <Notes>14</Notes>
  <HiddenSlides>0</HiddenSlides>
  <MMClips>1</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Slide 1</vt:lpstr>
      <vt:lpstr>Top Ten List</vt:lpstr>
      <vt:lpstr>Top Ten continued…</vt:lpstr>
      <vt:lpstr>Types of Magnets</vt:lpstr>
      <vt:lpstr>Natural Magnet</vt:lpstr>
      <vt:lpstr>Creating Magnets</vt:lpstr>
      <vt:lpstr>Creating Magnets</vt:lpstr>
      <vt:lpstr>Slide 8</vt:lpstr>
      <vt:lpstr>Slide 9</vt:lpstr>
      <vt:lpstr>No Monopoles Allowed</vt:lpstr>
      <vt:lpstr>For Every North, There is a South</vt:lpstr>
      <vt:lpstr>Slide 12</vt:lpstr>
      <vt:lpstr>Slide 13</vt:lpstr>
      <vt:lpstr>Slide 14</vt:lpstr>
      <vt:lpstr>Slide 15</vt:lpstr>
      <vt:lpstr>Slide 16</vt:lpstr>
      <vt:lpstr>Slide 17</vt:lpstr>
      <vt:lpstr>Theory of Magnetism</vt:lpstr>
      <vt:lpstr>Laws of Magnets</vt:lpstr>
      <vt:lpstr>Magnets Have Magnetic Fields</vt:lpstr>
      <vt:lpstr>Slide 21</vt:lpstr>
      <vt:lpstr>Magnetic Properties of Matter</vt:lpstr>
      <vt:lpstr>Magnet - isms</vt:lpstr>
      <vt:lpstr>Making a Magnet from a Ferromagnetic Material</vt:lpstr>
      <vt:lpstr>Magnetic Properties</vt:lpstr>
      <vt:lpstr>More Magnet - isms</vt:lpstr>
      <vt:lpstr>More Magnet - isms</vt:lpstr>
      <vt:lpstr>MAGNETIC TERMS</vt:lpstr>
      <vt:lpstr>What Type of Magnetism is it?</vt:lpstr>
      <vt:lpstr>Magnetism and Temperature</vt:lpstr>
      <vt:lpstr>Removing Magnetism</vt:lpstr>
      <vt:lpstr>Slide 32</vt:lpstr>
      <vt:lpstr>Slide 33</vt:lpstr>
      <vt:lpstr>Slide 34</vt:lpstr>
      <vt:lpstr>Slide 35</vt:lpstr>
      <vt:lpstr>Slide 36</vt:lpstr>
      <vt:lpstr>Electromagnetism</vt:lpstr>
      <vt:lpstr>Electromagnetism</vt:lpstr>
      <vt:lpstr>Magnets</vt:lpstr>
      <vt:lpstr>Slide 40</vt:lpstr>
      <vt:lpstr>Electromagnets</vt:lpstr>
      <vt:lpstr>Slide 42</vt:lpstr>
      <vt:lpstr>Electromagnets</vt:lpstr>
      <vt:lpstr>Electromagnetic Strength</vt:lpstr>
      <vt:lpstr>Electromagnetic Strength</vt:lpstr>
      <vt:lpstr>Induced Current</vt:lpstr>
      <vt:lpstr>Slide 47</vt:lpstr>
      <vt:lpstr>The Electromagnetic Connection</vt:lpstr>
      <vt:lpstr>Generators and Alternating Current</vt:lpstr>
      <vt:lpstr>Generators and Alternating Current</vt:lpstr>
      <vt:lpstr>Direct and Alternating Current Generators</vt:lpstr>
      <vt:lpstr>Alternating Current Generators</vt:lpstr>
      <vt:lpstr>Generator Prime Movers</vt:lpstr>
      <vt:lpstr>Types of Turbines</vt:lpstr>
      <vt:lpstr>Turbines</vt:lpstr>
      <vt:lpstr>Turbines</vt:lpstr>
      <vt:lpstr>Turbines</vt:lpstr>
      <vt:lpstr>Direct-Current Generators</vt:lpstr>
      <vt:lpstr>Direct-Current Generators</vt:lpstr>
      <vt:lpstr>Direct-Current Generators</vt:lpstr>
      <vt:lpstr>Slide 61</vt:lpstr>
      <vt:lpstr>Slide 62</vt:lpstr>
      <vt:lpstr>Slide 63</vt:lpstr>
      <vt:lpstr>Using Electromagnetism</vt:lpstr>
      <vt:lpstr>Transformers</vt:lpstr>
      <vt:lpstr>Transformers</vt:lpstr>
      <vt:lpstr>Step Down Transformers</vt:lpstr>
      <vt:lpstr>Step-Up Transformer</vt:lpstr>
      <vt:lpstr>Transformers</vt:lpstr>
      <vt:lpstr>Transformers</vt:lpstr>
      <vt:lpstr>Transformers</vt:lpstr>
      <vt:lpstr>Transformer Calculations</vt:lpstr>
      <vt:lpstr>Transformer Calculations</vt:lpstr>
      <vt:lpstr>Applications of Electromagnets</vt:lpstr>
      <vt:lpstr>Applications of Electromagnets</vt:lpstr>
      <vt:lpstr>Applications of Electromagnets</vt:lpstr>
      <vt:lpstr>Applications of Electromagnetism</vt:lpstr>
      <vt:lpstr>Review</vt:lpstr>
      <vt:lpstr>Review</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Charity</dc:creator>
  <cp:lastModifiedBy>Charity</cp:lastModifiedBy>
  <cp:revision>16</cp:revision>
  <dcterms:created xsi:type="dcterms:W3CDTF">2011-02-17T20:00:37Z</dcterms:created>
  <dcterms:modified xsi:type="dcterms:W3CDTF">2011-03-02T21:10:22Z</dcterms:modified>
</cp:coreProperties>
</file>